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409" r:id="rId2"/>
    <p:sldId id="500" r:id="rId3"/>
    <p:sldId id="501" r:id="rId4"/>
    <p:sldId id="502" r:id="rId5"/>
    <p:sldId id="413" r:id="rId6"/>
    <p:sldId id="435" r:id="rId7"/>
    <p:sldId id="437" r:id="rId8"/>
    <p:sldId id="436" r:id="rId9"/>
    <p:sldId id="438" r:id="rId10"/>
    <p:sldId id="491" r:id="rId11"/>
    <p:sldId id="429" r:id="rId12"/>
    <p:sldId id="414" r:id="rId13"/>
    <p:sldId id="473" r:id="rId14"/>
    <p:sldId id="434" r:id="rId15"/>
    <p:sldId id="443" r:id="rId16"/>
    <p:sldId id="440" r:id="rId17"/>
    <p:sldId id="456" r:id="rId18"/>
    <p:sldId id="457" r:id="rId19"/>
    <p:sldId id="458" r:id="rId20"/>
    <p:sldId id="417" r:id="rId21"/>
    <p:sldId id="439" r:id="rId22"/>
    <p:sldId id="442" r:id="rId23"/>
    <p:sldId id="421" r:id="rId24"/>
    <p:sldId id="416" r:id="rId25"/>
    <p:sldId id="425" r:id="rId26"/>
    <p:sldId id="444" r:id="rId27"/>
    <p:sldId id="445" r:id="rId28"/>
    <p:sldId id="446" r:id="rId29"/>
    <p:sldId id="431" r:id="rId30"/>
    <p:sldId id="447" r:id="rId31"/>
    <p:sldId id="422" r:id="rId32"/>
    <p:sldId id="448" r:id="rId33"/>
    <p:sldId id="418" r:id="rId34"/>
    <p:sldId id="449" r:id="rId35"/>
    <p:sldId id="419" r:id="rId36"/>
    <p:sldId id="455" r:id="rId37"/>
    <p:sldId id="427" r:id="rId38"/>
    <p:sldId id="441" r:id="rId39"/>
    <p:sldId id="459" r:id="rId40"/>
    <p:sldId id="460" r:id="rId41"/>
    <p:sldId id="424" r:id="rId42"/>
    <p:sldId id="420" r:id="rId43"/>
    <p:sldId id="432" r:id="rId44"/>
    <p:sldId id="426" r:id="rId45"/>
    <p:sldId id="461" r:id="rId46"/>
    <p:sldId id="428" r:id="rId47"/>
    <p:sldId id="50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5"/>
    <p:restoredTop sz="95102" autoAdjust="0"/>
  </p:normalViewPr>
  <p:slideViewPr>
    <p:cSldViewPr>
      <p:cViewPr varScale="1">
        <p:scale>
          <a:sx n="122" d="100"/>
          <a:sy n="122" d="100"/>
        </p:scale>
        <p:origin x="188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ED20EB-FE19-F14B-8C17-DE0F079F2CEF}" type="datetime1">
              <a:rPr lang="en-CA" smtClean="0"/>
              <a:t>2025-03-04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7501A-E49D-9946-9269-5BA6CAF8038A}" type="slidenum">
              <a:rPr lang="en-US" smtClean="0"/>
              <a:t>‹#›</a:t>
            </a:fld>
            <a:endParaRPr lang="en-US"/>
          </a:p>
        </p:txBody>
      </p:sp>
    </p:spTree>
    <p:extLst>
      <p:ext uri="{BB962C8B-B14F-4D97-AF65-F5344CB8AC3E}">
        <p14:creationId xmlns:p14="http://schemas.microsoft.com/office/powerpoint/2010/main" val="13271809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C3870D-E02F-BC45-88C7-4FF976B9B5C0}" type="datetime1">
              <a:rPr lang="en-CA" smtClean="0"/>
              <a:t>2025-03-04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017716-7103-484A-8698-9A64ABBF2970}" type="slidenum">
              <a:rPr lang="en-US" smtClean="0"/>
              <a:t>‹#›</a:t>
            </a:fld>
            <a:endParaRPr lang="en-US"/>
          </a:p>
        </p:txBody>
      </p:sp>
    </p:spTree>
    <p:extLst>
      <p:ext uri="{BB962C8B-B14F-4D97-AF65-F5344CB8AC3E}">
        <p14:creationId xmlns:p14="http://schemas.microsoft.com/office/powerpoint/2010/main" val="18360395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92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716-7103-484A-8698-9A64ABBF2970}" type="slidenum">
              <a:rPr lang="en-US" smtClean="0"/>
              <a:t>5</a:t>
            </a:fld>
            <a:endParaRPr lang="en-US"/>
          </a:p>
        </p:txBody>
      </p:sp>
    </p:spTree>
    <p:extLst>
      <p:ext uri="{BB962C8B-B14F-4D97-AF65-F5344CB8AC3E}">
        <p14:creationId xmlns:p14="http://schemas.microsoft.com/office/powerpoint/2010/main" val="189501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17716-7103-484A-8698-9A64ABBF2970}" type="slidenum">
              <a:rPr lang="en-US" smtClean="0"/>
              <a:t>9</a:t>
            </a:fld>
            <a:endParaRPr lang="en-US"/>
          </a:p>
        </p:txBody>
      </p:sp>
    </p:spTree>
    <p:extLst>
      <p:ext uri="{BB962C8B-B14F-4D97-AF65-F5344CB8AC3E}">
        <p14:creationId xmlns:p14="http://schemas.microsoft.com/office/powerpoint/2010/main" val="243957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Example of 3D pie graph that is misleading due to the green slice being closer (it isn’t really bigger than the purple slice)</a:t>
            </a:r>
          </a:p>
          <a:p>
            <a:endParaRPr lang="en-US" dirty="0"/>
          </a:p>
        </p:txBody>
      </p:sp>
      <p:sp>
        <p:nvSpPr>
          <p:cNvPr id="4" name="Slide Number Placeholder 3"/>
          <p:cNvSpPr>
            <a:spLocks noGrp="1"/>
          </p:cNvSpPr>
          <p:nvPr>
            <p:ph type="sldNum" sz="quarter" idx="10"/>
          </p:nvPr>
        </p:nvSpPr>
        <p:spPr/>
        <p:txBody>
          <a:bodyPr/>
          <a:lstStyle/>
          <a:p>
            <a:fld id="{0E017716-7103-484A-8698-9A64ABBF2970}" type="slidenum">
              <a:rPr lang="en-US" smtClean="0"/>
              <a:t>17</a:t>
            </a:fld>
            <a:endParaRPr lang="en-US"/>
          </a:p>
        </p:txBody>
      </p:sp>
    </p:spTree>
    <p:extLst>
      <p:ext uri="{BB962C8B-B14F-4D97-AF65-F5344CB8AC3E}">
        <p14:creationId xmlns:p14="http://schemas.microsoft.com/office/powerpoint/2010/main" val="139726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Example of 3D pie graph that is misleading due to the green slice being closer (it isn’t really bigger than the purple slice)</a:t>
            </a:r>
          </a:p>
          <a:p>
            <a:endParaRPr lang="en-US"/>
          </a:p>
        </p:txBody>
      </p:sp>
      <p:sp>
        <p:nvSpPr>
          <p:cNvPr id="4" name="Slide Number Placeholder 3"/>
          <p:cNvSpPr>
            <a:spLocks noGrp="1"/>
          </p:cNvSpPr>
          <p:nvPr>
            <p:ph type="sldNum" sz="quarter" idx="10"/>
          </p:nvPr>
        </p:nvSpPr>
        <p:spPr/>
        <p:txBody>
          <a:bodyPr/>
          <a:lstStyle/>
          <a:p>
            <a:fld id="{0E017716-7103-484A-8698-9A64ABBF2970}" type="slidenum">
              <a:rPr lang="en-US" smtClean="0"/>
              <a:t>18</a:t>
            </a:fld>
            <a:endParaRPr lang="en-US"/>
          </a:p>
        </p:txBody>
      </p:sp>
    </p:spTree>
    <p:extLst>
      <p:ext uri="{BB962C8B-B14F-4D97-AF65-F5344CB8AC3E}">
        <p14:creationId xmlns:p14="http://schemas.microsoft.com/office/powerpoint/2010/main" val="47741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017716-7103-484A-8698-9A64ABBF2970}" type="slidenum">
              <a:rPr lang="en-US" smtClean="0"/>
              <a:t>46</a:t>
            </a:fld>
            <a:endParaRPr lang="en-US"/>
          </a:p>
        </p:txBody>
      </p:sp>
    </p:spTree>
    <p:extLst>
      <p:ext uri="{BB962C8B-B14F-4D97-AF65-F5344CB8AC3E}">
        <p14:creationId xmlns:p14="http://schemas.microsoft.com/office/powerpoint/2010/main" val="208616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030CA-BC47-7841-B65C-97AB43ABF5B1}" type="datetime1">
              <a:rPr lang="en-NZ"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312894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1654C-5843-D443-9249-BF5E1F771190}" type="datetime1">
              <a:rPr lang="en-NZ"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1605552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CA47B-D2F5-ED45-A714-2725BDC069EC}" type="datetime1">
              <a:rPr lang="en-NZ"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201181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329E1-FCA1-8F45-8618-CF1F7C466066}" type="datetime1">
              <a:rPr lang="en-NZ"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171986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77CE1A-BABA-C947-8907-B83337090C0B}" type="datetime1">
              <a:rPr lang="en-NZ"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103879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132E03-35B0-1E42-9097-6B4082B0AFD1}" type="datetime1">
              <a:rPr lang="en-NZ"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400989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27F823-07B2-ED4B-AD50-C9EF7E5208EF}" type="datetime1">
              <a:rPr lang="en-NZ" smtClean="0"/>
              <a:t>04/03/2025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346074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245FF6-1181-EB46-BFEC-76DC5BF970EF}" type="datetime1">
              <a:rPr lang="en-NZ" smtClean="0"/>
              <a:t>04/03/2025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1469357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B743C-48FE-0B40-ADFC-20AA31B4DDEB}" type="datetime1">
              <a:rPr lang="en-NZ" smtClean="0"/>
              <a:t>04/03/2025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412645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6D454E-63FD-C347-A59A-765C0D3CFAAB}" type="datetime1">
              <a:rPr lang="en-NZ"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182117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C553F-1FC5-6048-B9AE-32AEB8FD3D2C}" type="datetime1">
              <a:rPr lang="en-NZ"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0CAB6-77DB-46AD-80E7-B4925D9BCC60}" type="slidenum">
              <a:rPr lang="en-US" smtClean="0"/>
              <a:t>‹#›</a:t>
            </a:fld>
            <a:endParaRPr lang="en-US"/>
          </a:p>
        </p:txBody>
      </p:sp>
    </p:spTree>
    <p:extLst>
      <p:ext uri="{BB962C8B-B14F-4D97-AF65-F5344CB8AC3E}">
        <p14:creationId xmlns:p14="http://schemas.microsoft.com/office/powerpoint/2010/main" val="841707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14400" y="6492875"/>
            <a:ext cx="2133600" cy="365125"/>
          </a:xfrm>
          <a:prstGeom prst="rect">
            <a:avLst/>
          </a:prstGeom>
        </p:spPr>
        <p:txBody>
          <a:bodyPr vert="horz" lIns="91440" tIns="45720" rIns="91440" bIns="45720" rtlCol="0" anchor="ctr"/>
          <a:lstStyle>
            <a:lvl1pPr algn="l">
              <a:defRPr sz="1200">
                <a:solidFill>
                  <a:schemeClr val="tx1">
                    <a:tint val="75000"/>
                  </a:schemeClr>
                </a:solidFill>
                <a:latin typeface="+mj-lt"/>
                <a:cs typeface="MV Boli" pitchFamily="2" charset="0"/>
              </a:defRPr>
            </a:lvl1pPr>
          </a:lstStyle>
          <a:p>
            <a:fld id="{73A8514F-58E9-8747-B13F-5E0C2F0B5DD6}" type="datetime1">
              <a:rPr lang="en-NZ" smtClean="0"/>
              <a:pPr/>
              <a:t>04/03/2025</a:t>
            </a:fld>
            <a:endParaRPr lang="en-US"/>
          </a:p>
        </p:txBody>
      </p:sp>
      <p:sp>
        <p:nvSpPr>
          <p:cNvPr id="5" name="Footer Placeholder 4"/>
          <p:cNvSpPr>
            <a:spLocks noGrp="1"/>
          </p:cNvSpPr>
          <p:nvPr>
            <p:ph type="ftr" sz="quarter" idx="3"/>
          </p:nvPr>
        </p:nvSpPr>
        <p:spPr>
          <a:xfrm>
            <a:off x="3581400" y="6492875"/>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j-lt"/>
                <a:cs typeface="MV Boli" pitchFamily="2" charset="0"/>
              </a:defRPr>
            </a:lvl1pPr>
          </a:lstStyle>
          <a:p>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latin typeface="+mj-lt"/>
                <a:cs typeface="MV Boli" pitchFamily="2" charset="0"/>
              </a:defRPr>
            </a:lvl1pPr>
          </a:lstStyle>
          <a:p>
            <a:fld id="{3A70CAB6-77DB-46AD-80E7-B4925D9BCC60}" type="slidenum">
              <a:rPr lang="en-US" smtClean="0"/>
              <a:pPr/>
              <a:t>‹#›</a:t>
            </a:fld>
            <a:endParaRPr lang="en-US"/>
          </a:p>
        </p:txBody>
      </p:sp>
    </p:spTree>
    <p:extLst>
      <p:ext uri="{BB962C8B-B14F-4D97-AF65-F5344CB8AC3E}">
        <p14:creationId xmlns:p14="http://schemas.microsoft.com/office/powerpoint/2010/main" val="1139138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V Boli" pitchFamily="2"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V Boli" pitchFamily="2"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V Boli" pitchFamily="2"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V Boli" pitchFamily="2"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V Boli" pitchFamily="2"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V Boli"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3js.org/"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courses.cs.washington.edu/courses/cse442/17au/lectures/CSE442-D3-Tutorial.pdf" TargetMode="External"/><Relationship Id="rId5" Type="http://schemas.openxmlformats.org/officeDocument/2006/relationships/hyperlink" Target="https://observablehq.com/@uwdata/introduction-to-d3" TargetMode="External"/><Relationship Id="rId4" Type="http://schemas.openxmlformats.org/officeDocument/2006/relationships/hyperlink" Target="https://dl.acm.org/citation.cfm?id=206863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N00g9Q9stBo" TargetMode="External"/><Relationship Id="rId2" Type="http://schemas.openxmlformats.org/officeDocument/2006/relationships/hyperlink" Target="https://queue.acm.org/detail.cfm?id=180512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visual-literacy.org/periodic_table/periodic_tabl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atavizcatalogue.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atavizcatalogue.com/methods/line_graph.html" TargetMode="External"/><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s://datavizcatalogue.com/methods/area_graph.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atavizcatalogue.com/methods/pie_chart.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atavizcatalogue.com/methods/donut_chart.html" TargetMode="External"/><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cs.wgtn.ac.nz/Courses/SWEN422_2024T1/LectureSchedul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datavizcatalogue.com/methods/bubble_chart.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atavizcatalogue.com/methods/box_plot.html" TargetMode="External"/><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atavizcatalogue.com/methods/error_bars.html" TargetMode="External"/><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atavizcatalogue.com/methods/parallel_coordinates.html"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datavizcatalogue.com/methods/parallel_sets.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atavizcatalogue.com/methods/radar_chart.html" TargetMode="Externa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atavizcatalogue.com/methods/radial_column_chart.html" TargetMode="External"/><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datavizcatalogue.com/methods/stacked_bar_graph.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atavizcatalogue.com/methods/stream_graph.html" TargetMode="Externa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atavizcatalogue.com/methods/arc_diagram.html"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atavizcatalogue.com/methods/chord_diagram.html"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cs.wgtn.ac.nz/Courses/SWEN422_2021T2/Assignment2"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atavizcatalogue.com/methods/network_diagram.html" TargetMode="External"/><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atavizcatalogue.com/methods/sankey_diagram.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atavizcatalogue.com/methods/tree_diagram.html" TargetMode="External"/><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atavizcatalogue.com/methods/heatmap.html" TargetMode="External"/><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atavizcatalogue.com/home_list.html" TargetMode="External"/><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atavizcatalogue.com/methods/wordcloud.html" TargetMode="External"/><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atavizcatalogue.com/methods/dot_matrix_chart.html" TargetMode="External"/><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s.umd.edu/hcil/treemap-history/index.shtml" TargetMode="External"/><Relationship Id="rId2" Type="http://schemas.openxmlformats.org/officeDocument/2006/relationships/hyperlink" Target="https://datavizcatalogue.com/methods/treemap.html" TargetMode="Externa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hyperlink" Target="https://doi.org/10.1145/102377.115768"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atavizcatalogue.com/methods/circle_packing.html" TargetMode="External"/><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atavizcatalogue.com/methods/nightingale_rose_chart.html" TargetMode="External"/><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ecs.wgtn.ac.nz/Courses/SWEN422_2021T2/Assignment2"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atavizcatalogue.com/methods/sunburst_diagram.html" TargetMode="External"/><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atavizcatalogue.com/methods/choropleth.html" TargetMode="External"/><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atavizcatalogue.com/methods/dot_map.html" TargetMode="External"/><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atavizcatalogue.com/methods/bubble_map.html" TargetMode="External"/><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atavizcatalogue.com/methods/connection_map.html" TargetMode="External"/><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atavizcatalogue.com/methods/flow_map.html" TargetMode="External"/><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xkcd.com/65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hyperlink" Target="http://innovis.cpsc.ucalgary.ca/innovis/uploads/Publications/Publications/Carpendale-VisualVariablesInformationVisualization.2003.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eeexplore.ieee.org/document/72956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s.umd.edu/~ben/papers/Shneiderman1996eyes.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ublic.tableau.com/app/discover" TargetMode="External"/><Relationship Id="rId5" Type="http://schemas.openxmlformats.org/officeDocument/2006/relationships/hyperlink" Target="https://www.tableau.com/academic/students" TargetMode="External"/><Relationship Id="rId4" Type="http://schemas.openxmlformats.org/officeDocument/2006/relationships/hyperlink" Target="https://www.tableau.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1600200"/>
            <a:ext cx="7772400" cy="1470025"/>
          </a:xfrm>
        </p:spPr>
        <p:txBody>
          <a:bodyPr anchor="ctr">
            <a:normAutofit/>
          </a:bodyPr>
          <a:lstStyle/>
          <a:p>
            <a:r>
              <a:rPr lang="en-US" b="1" dirty="0">
                <a:latin typeface="Helvetica" charset="0"/>
                <a:ea typeface="Helvetica" charset="0"/>
                <a:cs typeface="Helvetica" charset="0"/>
              </a:rPr>
              <a:t>Information Visualization:</a:t>
            </a:r>
            <a:br>
              <a:rPr lang="en-US" b="1" dirty="0">
                <a:latin typeface="Helvetica" charset="0"/>
                <a:ea typeface="Helvetica" charset="0"/>
                <a:cs typeface="Helvetica" charset="0"/>
              </a:rPr>
            </a:br>
            <a:r>
              <a:rPr lang="en-US" b="1" dirty="0">
                <a:latin typeface="Helvetica" charset="0"/>
                <a:ea typeface="Helvetica" charset="0"/>
                <a:cs typeface="Helvetica" charset="0"/>
              </a:rPr>
              <a:t>Tasks, Techniques, &amp; Tools</a:t>
            </a:r>
            <a:endParaRPr lang="en-US" dirty="0">
              <a:latin typeface="Helvetica" charset="0"/>
              <a:ea typeface="Helvetica" charset="0"/>
              <a:cs typeface="Helvetica" charset="0"/>
            </a:endParaRPr>
          </a:p>
        </p:txBody>
      </p:sp>
      <p:sp>
        <p:nvSpPr>
          <p:cNvPr id="8" name="Text Placeholder 7"/>
          <p:cNvSpPr>
            <a:spLocks noGrp="1"/>
          </p:cNvSpPr>
          <p:nvPr>
            <p:ph type="body" sz="quarter" idx="1"/>
          </p:nvPr>
        </p:nvSpPr>
        <p:spPr>
          <a:xfrm>
            <a:off x="892969" y="3536156"/>
            <a:ext cx="7358063" cy="1934261"/>
          </a:xfrm>
        </p:spPr>
        <p:txBody>
          <a:bodyPr>
            <a:normAutofit lnSpcReduction="10000"/>
          </a:bodyPr>
          <a:lstStyle/>
          <a:p>
            <a:pPr defTabSz="354343">
              <a:tabLst>
                <a:tab pos="508974" algn="l"/>
                <a:tab pos="1017948" algn="l"/>
                <a:tab pos="1526922" algn="l"/>
                <a:tab pos="2035896" algn="l"/>
                <a:tab pos="2544870" algn="l"/>
                <a:tab pos="3053845" algn="l"/>
                <a:tab pos="3562819" algn="l"/>
                <a:tab pos="4071793" algn="l"/>
                <a:tab pos="4580767" algn="l"/>
                <a:tab pos="5089741" algn="l"/>
                <a:tab pos="5598715" algn="l"/>
                <a:tab pos="6107689" algn="l"/>
              </a:tabLst>
              <a:defRPr/>
            </a:pPr>
            <a:r>
              <a:rPr lang="en-NZ" sz="2812" dirty="0">
                <a:solidFill>
                  <a:schemeClr val="tx1"/>
                </a:solidFill>
                <a:latin typeface="Helvetica" charset="0"/>
                <a:ea typeface="Helvetica" charset="0"/>
                <a:cs typeface="Helvetica" charset="0"/>
              </a:rPr>
              <a:t>SWEN422</a:t>
            </a:r>
          </a:p>
          <a:p>
            <a:pPr defTabSz="354343">
              <a:tabLst>
                <a:tab pos="508974" algn="l"/>
                <a:tab pos="1017948" algn="l"/>
                <a:tab pos="1526922" algn="l"/>
                <a:tab pos="2035896" algn="l"/>
                <a:tab pos="2544870" algn="l"/>
                <a:tab pos="3053845" algn="l"/>
                <a:tab pos="3562819" algn="l"/>
                <a:tab pos="4071793" algn="l"/>
                <a:tab pos="4580767" algn="l"/>
                <a:tab pos="5089741" algn="l"/>
                <a:tab pos="5598715" algn="l"/>
                <a:tab pos="6107689" algn="l"/>
              </a:tabLst>
              <a:defRPr/>
            </a:pPr>
            <a:r>
              <a:rPr lang="en-NZ" sz="2812" dirty="0">
                <a:solidFill>
                  <a:schemeClr val="tx1"/>
                </a:solidFill>
                <a:latin typeface="Helvetica" charset="0"/>
                <a:ea typeface="Helvetica" charset="0"/>
                <a:cs typeface="Helvetica" charset="0"/>
              </a:rPr>
              <a:t>Human Computer Interaction</a:t>
            </a:r>
          </a:p>
          <a:p>
            <a:pPr defTabSz="354343">
              <a:tabLst>
                <a:tab pos="508974" algn="l"/>
                <a:tab pos="1017948" algn="l"/>
                <a:tab pos="1526922" algn="l"/>
                <a:tab pos="2035896" algn="l"/>
                <a:tab pos="2544870" algn="l"/>
                <a:tab pos="3053845" algn="l"/>
                <a:tab pos="3562819" algn="l"/>
                <a:tab pos="4071793" algn="l"/>
                <a:tab pos="4580767" algn="l"/>
                <a:tab pos="5089741" algn="l"/>
                <a:tab pos="5598715" algn="l"/>
                <a:tab pos="6107689" algn="l"/>
              </a:tabLst>
              <a:defRPr/>
            </a:pPr>
            <a:r>
              <a:rPr lang="en-NZ" sz="2812" dirty="0">
                <a:solidFill>
                  <a:schemeClr val="tx1"/>
                </a:solidFill>
                <a:latin typeface="Helvetica" charset="0"/>
                <a:ea typeface="Helvetica" charset="0"/>
                <a:cs typeface="Helvetica" charset="0"/>
              </a:rPr>
              <a:t>Dr Craig Anslow</a:t>
            </a:r>
          </a:p>
          <a:p>
            <a:r>
              <a:rPr lang="en-US" sz="2812" dirty="0" err="1">
                <a:solidFill>
                  <a:schemeClr val="tx1"/>
                </a:solidFill>
                <a:latin typeface="Helvetica" charset="0"/>
                <a:ea typeface="Helvetica" charset="0"/>
                <a:cs typeface="Helvetica" charset="0"/>
              </a:rPr>
              <a:t>craig.anslow@ecs.vuw.ac.nz</a:t>
            </a:r>
            <a:endParaRPr lang="en-US" sz="2812" dirty="0">
              <a:solidFill>
                <a:schemeClr val="tx1"/>
              </a:solidFill>
              <a:latin typeface="Helvetica" charset="0"/>
              <a:ea typeface="Helvetica" charset="0"/>
              <a:cs typeface="Helvetica" charset="0"/>
            </a:endParaRPr>
          </a:p>
        </p:txBody>
      </p:sp>
    </p:spTree>
    <p:extLst>
      <p:ext uri="{BB962C8B-B14F-4D97-AF65-F5344CB8AC3E}">
        <p14:creationId xmlns:p14="http://schemas.microsoft.com/office/powerpoint/2010/main" val="124072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b="1" dirty="0" err="1">
                <a:solidFill>
                  <a:srgbClr val="FF0000"/>
                </a:solidFill>
                <a:latin typeface="+mj-lt"/>
              </a:rPr>
              <a:t>PowerBI</a:t>
            </a:r>
            <a:endParaRPr lang="en-US" b="1" dirty="0">
              <a:solidFill>
                <a:srgbClr val="FF0000"/>
              </a:solidFill>
              <a:latin typeface="+mj-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latin typeface="+mn-lt"/>
              </a:rPr>
              <a:t>10</a:t>
            </a:fld>
            <a:endParaRPr lang="en-US" dirty="0">
              <a:latin typeface="+mn-lt"/>
            </a:endParaRPr>
          </a:p>
        </p:txBody>
      </p:sp>
      <p:sp>
        <p:nvSpPr>
          <p:cNvPr id="6" name="Rectangle 5"/>
          <p:cNvSpPr/>
          <p:nvPr/>
        </p:nvSpPr>
        <p:spPr>
          <a:xfrm>
            <a:off x="152400" y="6144771"/>
            <a:ext cx="6629400" cy="369332"/>
          </a:xfrm>
          <a:prstGeom prst="rect">
            <a:avLst/>
          </a:prstGeom>
        </p:spPr>
        <p:txBody>
          <a:bodyPr wrap="square">
            <a:spAutoFit/>
          </a:bodyPr>
          <a:lstStyle/>
          <a:p>
            <a:r>
              <a:rPr lang="en-US" u="sng" dirty="0">
                <a:solidFill>
                  <a:srgbClr val="0432FF"/>
                </a:solidFill>
              </a:rPr>
              <a:t> https://</a:t>
            </a:r>
            <a:r>
              <a:rPr lang="en-US" u="sng" dirty="0" err="1">
                <a:solidFill>
                  <a:srgbClr val="0432FF"/>
                </a:solidFill>
              </a:rPr>
              <a:t>powerbi.microsoft.com</a:t>
            </a:r>
            <a:r>
              <a:rPr lang="en-US" u="sng" dirty="0">
                <a:solidFill>
                  <a:srgbClr val="0432FF"/>
                </a:solidFill>
              </a:rPr>
              <a:t>/  </a:t>
            </a:r>
            <a:endParaRPr lang="en-US" dirty="0">
              <a:solidFill>
                <a:srgbClr val="0432FF"/>
              </a:solidFill>
            </a:endParaRPr>
          </a:p>
        </p:txBody>
      </p:sp>
      <p:pic>
        <p:nvPicPr>
          <p:cNvPr id="3" name="Picture 2"/>
          <p:cNvPicPr>
            <a:picLocks noChangeAspect="1"/>
          </p:cNvPicPr>
          <p:nvPr/>
        </p:nvPicPr>
        <p:blipFill>
          <a:blip r:embed="rId2"/>
          <a:stretch>
            <a:fillRect/>
          </a:stretch>
        </p:blipFill>
        <p:spPr>
          <a:xfrm>
            <a:off x="226828" y="918792"/>
            <a:ext cx="8839200" cy="4972050"/>
          </a:xfrm>
          <a:prstGeom prst="rect">
            <a:avLst/>
          </a:prstGeom>
        </p:spPr>
      </p:pic>
    </p:spTree>
    <p:extLst>
      <p:ext uri="{BB962C8B-B14F-4D97-AF65-F5344CB8AC3E}">
        <p14:creationId xmlns:p14="http://schemas.microsoft.com/office/powerpoint/2010/main" val="1204235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90632"/>
          </a:xfrm>
          <a:prstGeom prst="rect">
            <a:avLst/>
          </a:prstGeom>
        </p:spPr>
      </p:pic>
      <p:sp>
        <p:nvSpPr>
          <p:cNvPr id="2" name="Title 1"/>
          <p:cNvSpPr>
            <a:spLocks noGrp="1"/>
          </p:cNvSpPr>
          <p:nvPr>
            <p:ph type="title"/>
          </p:nvPr>
        </p:nvSpPr>
        <p:spPr>
          <a:xfrm>
            <a:off x="6477000" y="0"/>
            <a:ext cx="2667000" cy="838200"/>
          </a:xfrm>
        </p:spPr>
        <p:txBody>
          <a:bodyPr/>
          <a:lstStyle/>
          <a:p>
            <a:r>
              <a:rPr lang="en-US" b="1" dirty="0">
                <a:solidFill>
                  <a:srgbClr val="FF0000"/>
                </a:solidFill>
                <a:latin typeface="+mj-lt"/>
              </a:rPr>
              <a:t>D3.js</a:t>
            </a:r>
          </a:p>
        </p:txBody>
      </p:sp>
      <p:sp>
        <p:nvSpPr>
          <p:cNvPr id="4" name="Slide Number Placeholder 3"/>
          <p:cNvSpPr>
            <a:spLocks noGrp="1"/>
          </p:cNvSpPr>
          <p:nvPr>
            <p:ph type="sldNum" sz="quarter" idx="12"/>
          </p:nvPr>
        </p:nvSpPr>
        <p:spPr/>
        <p:txBody>
          <a:bodyPr/>
          <a:lstStyle/>
          <a:p>
            <a:fld id="{3A70CAB6-77DB-46AD-80E7-B4925D9BCC60}" type="slidenum">
              <a:rPr lang="en-US" smtClean="0"/>
              <a:t>11</a:t>
            </a:fld>
            <a:endParaRPr lang="en-US"/>
          </a:p>
        </p:txBody>
      </p:sp>
      <p:sp>
        <p:nvSpPr>
          <p:cNvPr id="6" name="Rectangle 5"/>
          <p:cNvSpPr/>
          <p:nvPr/>
        </p:nvSpPr>
        <p:spPr>
          <a:xfrm>
            <a:off x="4864" y="5643080"/>
            <a:ext cx="9306843" cy="1200329"/>
          </a:xfrm>
          <a:prstGeom prst="rect">
            <a:avLst/>
          </a:prstGeom>
        </p:spPr>
        <p:txBody>
          <a:bodyPr wrap="none">
            <a:spAutoFit/>
          </a:bodyPr>
          <a:lstStyle/>
          <a:p>
            <a:r>
              <a:rPr lang="en-US" dirty="0">
                <a:hlinkClick r:id="rId3"/>
              </a:rPr>
              <a:t>https://d3js.org/</a:t>
            </a:r>
            <a:endParaRPr lang="en-US" dirty="0"/>
          </a:p>
          <a:p>
            <a:r>
              <a:rPr lang="en-US" dirty="0">
                <a:hlinkClick r:id="rId4"/>
              </a:rPr>
              <a:t>https://dl.acm.org/citation.cfm?id=2068631</a:t>
            </a:r>
            <a:endParaRPr lang="en-US" dirty="0"/>
          </a:p>
          <a:p>
            <a:r>
              <a:rPr lang="en-US" dirty="0">
                <a:hlinkClick r:id="rId5"/>
              </a:rPr>
              <a:t>https://observablehq.com/@uwdata/introduction-to-d3</a:t>
            </a:r>
          </a:p>
          <a:p>
            <a:r>
              <a:rPr lang="en-US" dirty="0">
                <a:hlinkClick r:id="rId6"/>
              </a:rPr>
              <a:t>https://courses.cs.washington.edu/courses/cse442/17au/lectures/CSE442-D3-Tutorial.pdf</a:t>
            </a:r>
            <a:endParaRPr lang="en-US" dirty="0"/>
          </a:p>
        </p:txBody>
      </p:sp>
    </p:spTree>
    <p:extLst>
      <p:ext uri="{BB962C8B-B14F-4D97-AF65-F5344CB8AC3E}">
        <p14:creationId xmlns:p14="http://schemas.microsoft.com/office/powerpoint/2010/main" val="2027714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latin typeface="+mj-lt"/>
              </a:rPr>
              <a:t>Tour Through Visualization Zoo</a:t>
            </a:r>
          </a:p>
        </p:txBody>
      </p:sp>
      <p:sp>
        <p:nvSpPr>
          <p:cNvPr id="3" name="Content Placeholder 2"/>
          <p:cNvSpPr>
            <a:spLocks noGrp="1"/>
          </p:cNvSpPr>
          <p:nvPr>
            <p:ph idx="1"/>
          </p:nvPr>
        </p:nvSpPr>
        <p:spPr>
          <a:xfrm>
            <a:off x="457200" y="1295400"/>
            <a:ext cx="8229600" cy="4191000"/>
          </a:xfrm>
        </p:spPr>
        <p:txBody>
          <a:bodyPr>
            <a:normAutofit fontScale="77500" lnSpcReduction="20000"/>
          </a:bodyPr>
          <a:lstStyle/>
          <a:p>
            <a:r>
              <a:rPr lang="en-US" b="1" dirty="0">
                <a:latin typeface="+mn-lt"/>
              </a:rPr>
              <a:t>Time-Series Data: </a:t>
            </a:r>
            <a:r>
              <a:rPr lang="en-US" dirty="0">
                <a:latin typeface="+mn-lt"/>
              </a:rPr>
              <a:t>index charts, stacked charts, small multiples, horizon graphs</a:t>
            </a:r>
          </a:p>
          <a:p>
            <a:r>
              <a:rPr lang="en-US" b="1" dirty="0">
                <a:latin typeface="+mn-lt"/>
              </a:rPr>
              <a:t>Statistical Distributions: </a:t>
            </a:r>
            <a:r>
              <a:rPr lang="en-US" dirty="0">
                <a:latin typeface="+mn-lt"/>
              </a:rPr>
              <a:t>histograms, stem and leaf, Q-Q plots, scatter plot matrix, parallel coordinates</a:t>
            </a:r>
          </a:p>
          <a:p>
            <a:r>
              <a:rPr lang="en-US" b="1" dirty="0">
                <a:latin typeface="+mn-lt"/>
              </a:rPr>
              <a:t>Maps: </a:t>
            </a:r>
            <a:r>
              <a:rPr lang="en-US" dirty="0">
                <a:latin typeface="+mn-lt"/>
              </a:rPr>
              <a:t>cartography, </a:t>
            </a:r>
            <a:r>
              <a:rPr lang="en-US" dirty="0" err="1">
                <a:latin typeface="+mn-lt"/>
              </a:rPr>
              <a:t>flowmaps</a:t>
            </a:r>
            <a:r>
              <a:rPr lang="en-US" dirty="0">
                <a:latin typeface="+mn-lt"/>
              </a:rPr>
              <a:t>, choropleth, graduated symbol maps, cartograms</a:t>
            </a:r>
          </a:p>
          <a:p>
            <a:r>
              <a:rPr lang="en-US" b="1" dirty="0">
                <a:latin typeface="+mn-lt"/>
              </a:rPr>
              <a:t>Hierarchies:</a:t>
            </a:r>
            <a:r>
              <a:rPr lang="en-US" dirty="0">
                <a:latin typeface="+mn-lt"/>
              </a:rPr>
              <a:t> node-link, indented trees, </a:t>
            </a:r>
            <a:r>
              <a:rPr lang="en-US" dirty="0" err="1">
                <a:latin typeface="+mn-lt"/>
              </a:rPr>
              <a:t>adjaceny</a:t>
            </a:r>
            <a:r>
              <a:rPr lang="en-US" dirty="0">
                <a:latin typeface="+mn-lt"/>
              </a:rPr>
              <a:t> diagrams, enclosure diagrams, </a:t>
            </a:r>
            <a:r>
              <a:rPr lang="en-US" dirty="0" err="1">
                <a:latin typeface="+mn-lt"/>
              </a:rPr>
              <a:t>dendogram</a:t>
            </a:r>
            <a:r>
              <a:rPr lang="en-US" dirty="0">
                <a:latin typeface="+mn-lt"/>
              </a:rPr>
              <a:t>, sunburst, </a:t>
            </a:r>
            <a:r>
              <a:rPr lang="en-US" dirty="0" err="1">
                <a:latin typeface="+mn-lt"/>
              </a:rPr>
              <a:t>treemaps</a:t>
            </a:r>
            <a:endParaRPr lang="en-US" dirty="0">
              <a:latin typeface="+mn-lt"/>
            </a:endParaRPr>
          </a:p>
          <a:p>
            <a:r>
              <a:rPr lang="en-US" b="1" dirty="0">
                <a:latin typeface="+mn-lt"/>
              </a:rPr>
              <a:t>Networks: </a:t>
            </a:r>
            <a:r>
              <a:rPr lang="en-US" dirty="0">
                <a:latin typeface="+mn-lt"/>
              </a:rPr>
              <a:t>graphs, force-directed, arc diagrams, matrix diagrams</a:t>
            </a:r>
            <a:endParaRPr lang="en-US" dirty="0"/>
          </a:p>
        </p:txBody>
      </p:sp>
      <p:sp>
        <p:nvSpPr>
          <p:cNvPr id="4" name="Slide Number Placeholder 3"/>
          <p:cNvSpPr>
            <a:spLocks noGrp="1"/>
          </p:cNvSpPr>
          <p:nvPr>
            <p:ph type="sldNum" sz="quarter" idx="12"/>
          </p:nvPr>
        </p:nvSpPr>
        <p:spPr/>
        <p:txBody>
          <a:bodyPr/>
          <a:lstStyle/>
          <a:p>
            <a:fld id="{3A70CAB6-77DB-46AD-80E7-B4925D9BCC60}" type="slidenum">
              <a:rPr lang="en-US" smtClean="0"/>
              <a:t>12</a:t>
            </a:fld>
            <a:endParaRPr lang="en-US" dirty="0"/>
          </a:p>
        </p:txBody>
      </p:sp>
      <p:sp>
        <p:nvSpPr>
          <p:cNvPr id="5" name="TextBox 4"/>
          <p:cNvSpPr txBox="1"/>
          <p:nvPr/>
        </p:nvSpPr>
        <p:spPr>
          <a:xfrm>
            <a:off x="76200" y="5583832"/>
            <a:ext cx="9067800" cy="923330"/>
          </a:xfrm>
          <a:prstGeom prst="rect">
            <a:avLst/>
          </a:prstGeom>
          <a:noFill/>
        </p:spPr>
        <p:txBody>
          <a:bodyPr wrap="square" rtlCol="0">
            <a:spAutoFit/>
          </a:bodyPr>
          <a:lstStyle/>
          <a:p>
            <a:r>
              <a:rPr lang="en-US" dirty="0">
                <a:hlinkClick r:id="rId2"/>
              </a:rPr>
              <a:t>https://queue.acm.org/detail.cfm?id=1805128</a:t>
            </a:r>
            <a:r>
              <a:rPr lang="en-US" dirty="0"/>
              <a:t> </a:t>
            </a:r>
            <a:br>
              <a:rPr lang="en-US" dirty="0"/>
            </a:br>
            <a:br>
              <a:rPr lang="en-US" dirty="0"/>
            </a:br>
            <a:r>
              <a:rPr lang="en-US" dirty="0"/>
              <a:t>A Brief History of Data Visualization - </a:t>
            </a:r>
            <a:r>
              <a:rPr lang="en-US" dirty="0">
                <a:hlinkClick r:id="rId3"/>
              </a:rPr>
              <a:t>https://www.youtube.com/watch?v=N00g9Q9stBo</a:t>
            </a:r>
            <a:endParaRPr lang="en-US" dirty="0"/>
          </a:p>
        </p:txBody>
      </p:sp>
    </p:spTree>
    <p:extLst>
      <p:ext uri="{BB962C8B-B14F-4D97-AF65-F5344CB8AC3E}">
        <p14:creationId xmlns:p14="http://schemas.microsoft.com/office/powerpoint/2010/main" val="192141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70CAB6-77DB-46AD-80E7-B4925D9BCC60}" type="slidenum">
              <a:rPr lang="en-US" smtClean="0"/>
              <a:t>13</a:t>
            </a:fld>
            <a:endParaRPr lang="en-US"/>
          </a:p>
        </p:txBody>
      </p:sp>
      <p:sp>
        <p:nvSpPr>
          <p:cNvPr id="7" name="Rectangle 6"/>
          <p:cNvSpPr/>
          <p:nvPr/>
        </p:nvSpPr>
        <p:spPr>
          <a:xfrm>
            <a:off x="381000" y="6352143"/>
            <a:ext cx="8305800" cy="369332"/>
          </a:xfrm>
          <a:prstGeom prst="rect">
            <a:avLst/>
          </a:prstGeom>
        </p:spPr>
        <p:txBody>
          <a:bodyPr wrap="square">
            <a:spAutoFit/>
          </a:bodyPr>
          <a:lstStyle/>
          <a:p>
            <a:r>
              <a:rPr lang="en-US" dirty="0">
                <a:hlinkClick r:id="rId2"/>
              </a:rPr>
              <a:t>https://www.visual-literacy.org/periodic_table/periodic_table.html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0469"/>
            <a:ext cx="8610600" cy="6273777"/>
          </a:xfrm>
          <a:prstGeom prst="rect">
            <a:avLst/>
          </a:prstGeom>
        </p:spPr>
      </p:pic>
    </p:spTree>
    <p:extLst>
      <p:ext uri="{BB962C8B-B14F-4D97-AF65-F5344CB8AC3E}">
        <p14:creationId xmlns:p14="http://schemas.microsoft.com/office/powerpoint/2010/main" val="210586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DataViz Catalogue</a:t>
            </a:r>
          </a:p>
        </p:txBody>
      </p:sp>
      <p:sp>
        <p:nvSpPr>
          <p:cNvPr id="3" name="Content Placeholder 2"/>
          <p:cNvSpPr>
            <a:spLocks noGrp="1"/>
          </p:cNvSpPr>
          <p:nvPr>
            <p:ph idx="1"/>
          </p:nvPr>
        </p:nvSpPr>
        <p:spPr/>
        <p:txBody>
          <a:bodyPr/>
          <a:lstStyle/>
          <a:p>
            <a:r>
              <a:rPr lang="en-US" dirty="0">
                <a:latin typeface="+mn-lt"/>
              </a:rPr>
              <a:t>Graphs/Plots</a:t>
            </a:r>
          </a:p>
          <a:p>
            <a:r>
              <a:rPr lang="en-US" dirty="0">
                <a:latin typeface="+mn-lt"/>
              </a:rPr>
              <a:t>Diagrams</a:t>
            </a:r>
          </a:p>
          <a:p>
            <a:r>
              <a:rPr lang="en-US" dirty="0">
                <a:latin typeface="+mn-lt"/>
              </a:rPr>
              <a:t>Tables</a:t>
            </a:r>
          </a:p>
          <a:p>
            <a:r>
              <a:rPr lang="en-US" dirty="0">
                <a:latin typeface="+mn-lt"/>
              </a:rPr>
              <a:t>Other</a:t>
            </a:r>
          </a:p>
          <a:p>
            <a:r>
              <a:rPr lang="en-US" dirty="0">
                <a:latin typeface="+mn-lt"/>
              </a:rPr>
              <a:t>Maps/Geographical</a:t>
            </a:r>
          </a:p>
        </p:txBody>
      </p:sp>
      <p:sp>
        <p:nvSpPr>
          <p:cNvPr id="4" name="Slide Number Placeholder 3"/>
          <p:cNvSpPr>
            <a:spLocks noGrp="1"/>
          </p:cNvSpPr>
          <p:nvPr>
            <p:ph type="sldNum" sz="quarter" idx="12"/>
          </p:nvPr>
        </p:nvSpPr>
        <p:spPr/>
        <p:txBody>
          <a:bodyPr/>
          <a:lstStyle/>
          <a:p>
            <a:fld id="{3A70CAB6-77DB-46AD-80E7-B4925D9BCC60}" type="slidenum">
              <a:rPr lang="en-US" smtClean="0"/>
              <a:t>14</a:t>
            </a:fld>
            <a:endParaRPr lang="en-US"/>
          </a:p>
        </p:txBody>
      </p:sp>
      <p:sp>
        <p:nvSpPr>
          <p:cNvPr id="5" name="Rectangle 4"/>
          <p:cNvSpPr/>
          <p:nvPr/>
        </p:nvSpPr>
        <p:spPr>
          <a:xfrm>
            <a:off x="3017728" y="6171684"/>
            <a:ext cx="3108543" cy="369332"/>
          </a:xfrm>
          <a:prstGeom prst="rect">
            <a:avLst/>
          </a:prstGeom>
        </p:spPr>
        <p:txBody>
          <a:bodyPr wrap="none">
            <a:spAutoFit/>
          </a:bodyPr>
          <a:lstStyle/>
          <a:p>
            <a:r>
              <a:rPr lang="en-US" dirty="0">
                <a:hlinkClick r:id="rId2"/>
              </a:rPr>
              <a:t>https://datavizcatalogue.com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463159"/>
            <a:ext cx="4307733" cy="4647684"/>
          </a:xfrm>
          <a:prstGeom prst="rect">
            <a:avLst/>
          </a:prstGeom>
        </p:spPr>
      </p:pic>
    </p:spTree>
    <p:extLst>
      <p:ext uri="{BB962C8B-B14F-4D97-AF65-F5344CB8AC3E}">
        <p14:creationId xmlns:p14="http://schemas.microsoft.com/office/powerpoint/2010/main" val="309541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Line Graph</a:t>
            </a:r>
          </a:p>
        </p:txBody>
      </p:sp>
      <p:sp>
        <p:nvSpPr>
          <p:cNvPr id="4" name="Slide Number Placeholder 3"/>
          <p:cNvSpPr>
            <a:spLocks noGrp="1"/>
          </p:cNvSpPr>
          <p:nvPr>
            <p:ph type="sldNum" sz="quarter" idx="12"/>
          </p:nvPr>
        </p:nvSpPr>
        <p:spPr/>
        <p:txBody>
          <a:bodyPr/>
          <a:lstStyle/>
          <a:p>
            <a:fld id="{3A70CAB6-77DB-46AD-80E7-B4925D9BCC60}" type="slidenum">
              <a:rPr lang="en-US" smtClean="0"/>
              <a:t>15</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5867400" cy="369332"/>
          </a:xfrm>
          <a:prstGeom prst="rect">
            <a:avLst/>
          </a:prstGeom>
        </p:spPr>
        <p:txBody>
          <a:bodyPr wrap="square">
            <a:spAutoFit/>
          </a:bodyPr>
          <a:lstStyle/>
          <a:p>
            <a:r>
              <a:rPr lang="en-US" dirty="0">
                <a:hlinkClick r:id="rId3"/>
              </a:rPr>
              <a:t>https://datavizcatalogue.com/methods/line_graph.html</a:t>
            </a:r>
            <a:endParaRPr lang="en-US" dirty="0"/>
          </a:p>
        </p:txBody>
      </p:sp>
    </p:spTree>
    <p:extLst>
      <p:ext uri="{BB962C8B-B14F-4D97-AF65-F5344CB8AC3E}">
        <p14:creationId xmlns:p14="http://schemas.microsoft.com/office/powerpoint/2010/main" val="1446451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Area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16</a:t>
            </a:fld>
            <a:endParaRPr lang="en-US"/>
          </a:p>
        </p:txBody>
      </p:sp>
      <p:sp>
        <p:nvSpPr>
          <p:cNvPr id="5" name="Rectangle 4"/>
          <p:cNvSpPr/>
          <p:nvPr/>
        </p:nvSpPr>
        <p:spPr>
          <a:xfrm>
            <a:off x="457200" y="5987018"/>
            <a:ext cx="5867400" cy="369332"/>
          </a:xfrm>
          <a:prstGeom prst="rect">
            <a:avLst/>
          </a:prstGeom>
        </p:spPr>
        <p:txBody>
          <a:bodyPr wrap="square">
            <a:spAutoFit/>
          </a:bodyPr>
          <a:lstStyle/>
          <a:p>
            <a:r>
              <a:rPr lang="en-US" dirty="0">
                <a:hlinkClick r:id="rId2"/>
              </a:rPr>
              <a:t>https://datavizcatalogue.com/methods/area_graph.html</a:t>
            </a:r>
            <a:endParaRPr lang="en-US" dirty="0"/>
          </a:p>
        </p:txBody>
      </p:sp>
      <p:pic>
        <p:nvPicPr>
          <p:cNvPr id="6" name="Picture 5"/>
          <p:cNvPicPr>
            <a:picLocks noChangeAspect="1"/>
          </p:cNvPicPr>
          <p:nvPr/>
        </p:nvPicPr>
        <p:blipFill>
          <a:blip r:embed="rId3"/>
          <a:stretch>
            <a:fillRect/>
          </a:stretch>
        </p:blipFill>
        <p:spPr>
          <a:xfrm>
            <a:off x="0" y="1513498"/>
            <a:ext cx="9144000" cy="4008329"/>
          </a:xfrm>
          <a:prstGeom prst="rect">
            <a:avLst/>
          </a:prstGeom>
        </p:spPr>
      </p:pic>
    </p:spTree>
    <p:extLst>
      <p:ext uri="{BB962C8B-B14F-4D97-AF65-F5344CB8AC3E}">
        <p14:creationId xmlns:p14="http://schemas.microsoft.com/office/powerpoint/2010/main" val="163400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Pie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17</a:t>
            </a:fld>
            <a:endParaRPr lang="en-US"/>
          </a:p>
        </p:txBody>
      </p:sp>
      <p:pic>
        <p:nvPicPr>
          <p:cNvPr id="5" name="Picture 4">
            <a:extLst>
              <a:ext uri="{FF2B5EF4-FFF2-40B4-BE49-F238E27FC236}">
                <a16:creationId xmlns:a16="http://schemas.microsoft.com/office/drawing/2014/main" id="{4DFA9232-BF54-4545-B352-E9ED0DA7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010" y="1646238"/>
            <a:ext cx="5606847" cy="3858088"/>
          </a:xfrm>
          <a:prstGeom prst="rect">
            <a:avLst/>
          </a:prstGeom>
        </p:spPr>
      </p:pic>
      <p:grpSp>
        <p:nvGrpSpPr>
          <p:cNvPr id="14" name="Group 13"/>
          <p:cNvGrpSpPr/>
          <p:nvPr/>
        </p:nvGrpSpPr>
        <p:grpSpPr>
          <a:xfrm>
            <a:off x="685800" y="762000"/>
            <a:ext cx="7467600" cy="5334000"/>
            <a:chOff x="685800" y="762000"/>
            <a:chExt cx="7467600" cy="5334000"/>
          </a:xfrm>
        </p:grpSpPr>
        <p:cxnSp>
          <p:nvCxnSpPr>
            <p:cNvPr id="7" name="Straight Connector 6"/>
            <p:cNvCxnSpPr/>
            <p:nvPr/>
          </p:nvCxnSpPr>
          <p:spPr>
            <a:xfrm flipH="1">
              <a:off x="685800" y="762000"/>
              <a:ext cx="7239000" cy="5334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07468" y="990600"/>
              <a:ext cx="7245932" cy="4876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656616" y="6033184"/>
            <a:ext cx="6048983" cy="369332"/>
          </a:xfrm>
          <a:prstGeom prst="rect">
            <a:avLst/>
          </a:prstGeom>
        </p:spPr>
        <p:txBody>
          <a:bodyPr wrap="square">
            <a:spAutoFit/>
          </a:bodyPr>
          <a:lstStyle/>
          <a:p>
            <a:r>
              <a:rPr lang="en-US" dirty="0">
                <a:hlinkClick r:id="rId4"/>
              </a:rPr>
              <a:t>https://datavizcatalogue.com/methods/pie_chart.html</a:t>
            </a:r>
            <a:endParaRPr lang="en-US" dirty="0"/>
          </a:p>
        </p:txBody>
      </p:sp>
    </p:spTree>
    <p:extLst>
      <p:ext uri="{BB962C8B-B14F-4D97-AF65-F5344CB8AC3E}">
        <p14:creationId xmlns:p14="http://schemas.microsoft.com/office/powerpoint/2010/main" val="193482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0000"/>
                </a:solidFill>
                <a:latin typeface="+mj-lt"/>
              </a:rPr>
              <a:t>Pie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18</a:t>
            </a:fld>
            <a:endParaRPr lang="en-US"/>
          </a:p>
        </p:txBody>
      </p:sp>
      <p:pic>
        <p:nvPicPr>
          <p:cNvPr id="6" name="Picture 5">
            <a:extLst>
              <a:ext uri="{FF2B5EF4-FFF2-40B4-BE49-F238E27FC236}">
                <a16:creationId xmlns:a16="http://schemas.microsoft.com/office/drawing/2014/main" id="{A60E5EDD-122E-D942-B8BA-6F64CAF07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19" y="1069975"/>
            <a:ext cx="3937000" cy="5651500"/>
          </a:xfrm>
          <a:prstGeom prst="rect">
            <a:avLst/>
          </a:prstGeom>
        </p:spPr>
      </p:pic>
      <p:sp>
        <p:nvSpPr>
          <p:cNvPr id="3" name="TextBox 2"/>
          <p:cNvSpPr txBox="1"/>
          <p:nvPr/>
        </p:nvSpPr>
        <p:spPr>
          <a:xfrm>
            <a:off x="4800600" y="1295400"/>
            <a:ext cx="4191000" cy="4524315"/>
          </a:xfrm>
          <a:prstGeom prst="rect">
            <a:avLst/>
          </a:prstGeom>
          <a:noFill/>
        </p:spPr>
        <p:txBody>
          <a:bodyPr wrap="square" rtlCol="0">
            <a:spAutoFit/>
          </a:bodyPr>
          <a:lstStyle/>
          <a:p>
            <a:pPr marL="285750" indent="-285750">
              <a:buFont typeface="Arial" charset="0"/>
              <a:buChar char="•"/>
            </a:pPr>
            <a:r>
              <a:rPr lang="en-US" dirty="0"/>
              <a:t>Cannot show more then a few values, because as the number of values shown increases, the size of each segment/slice becomes smaller. </a:t>
            </a:r>
            <a:br>
              <a:rPr lang="en-US" dirty="0"/>
            </a:br>
            <a:endParaRPr lang="en-US" dirty="0"/>
          </a:p>
          <a:p>
            <a:pPr marL="285750" indent="-285750">
              <a:buFont typeface="Arial" charset="0"/>
              <a:buChar char="•"/>
            </a:pPr>
            <a:r>
              <a:rPr lang="en-US" dirty="0"/>
              <a:t>They take up more space then their alternatives, due to their size and for the usual need for a legend.</a:t>
            </a:r>
            <a:br>
              <a:rPr lang="en-US" dirty="0"/>
            </a:br>
            <a:endParaRPr lang="en-US" dirty="0"/>
          </a:p>
          <a:p>
            <a:pPr marL="285750" indent="-285750">
              <a:buFont typeface="Arial" charset="0"/>
              <a:buChar char="•"/>
            </a:pPr>
            <a:r>
              <a:rPr lang="en-US" dirty="0"/>
              <a:t>They are not great for making accurate comparisons between groups of Pie Charts. This being that it is harder to distinguish the size of items via area when it is for length.</a:t>
            </a:r>
          </a:p>
          <a:p>
            <a:endParaRPr lang="en-US" dirty="0"/>
          </a:p>
        </p:txBody>
      </p:sp>
    </p:spTree>
    <p:extLst>
      <p:ext uri="{BB962C8B-B14F-4D97-AF65-F5344CB8AC3E}">
        <p14:creationId xmlns:p14="http://schemas.microsoft.com/office/powerpoint/2010/main" val="1114721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Donut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19</a:t>
            </a:fld>
            <a:endParaRPr lang="en-US"/>
          </a:p>
        </p:txBody>
      </p:sp>
      <p:pic>
        <p:nvPicPr>
          <p:cNvPr id="5" name="Picture 4"/>
          <p:cNvPicPr>
            <a:picLocks noChangeAspect="1"/>
          </p:cNvPicPr>
          <p:nvPr/>
        </p:nvPicPr>
        <p:blipFill>
          <a:blip r:embed="rId2"/>
          <a:stretch>
            <a:fillRect/>
          </a:stretch>
        </p:blipFill>
        <p:spPr>
          <a:xfrm>
            <a:off x="0" y="1676400"/>
            <a:ext cx="9144000" cy="4008329"/>
          </a:xfrm>
          <a:prstGeom prst="rect">
            <a:avLst/>
          </a:prstGeom>
        </p:spPr>
      </p:pic>
      <p:sp>
        <p:nvSpPr>
          <p:cNvPr id="6" name="Rectangle 5"/>
          <p:cNvSpPr/>
          <p:nvPr/>
        </p:nvSpPr>
        <p:spPr>
          <a:xfrm>
            <a:off x="457200" y="5988639"/>
            <a:ext cx="6096000" cy="369332"/>
          </a:xfrm>
          <a:prstGeom prst="rect">
            <a:avLst/>
          </a:prstGeom>
        </p:spPr>
        <p:txBody>
          <a:bodyPr wrap="square">
            <a:spAutoFit/>
          </a:bodyPr>
          <a:lstStyle/>
          <a:p>
            <a:r>
              <a:rPr lang="en-US" dirty="0">
                <a:hlinkClick r:id="rId3"/>
              </a:rPr>
              <a:t>https://datavizcatalogue.com/methods/donut_chart.html</a:t>
            </a:r>
            <a:endParaRPr lang="en-US" dirty="0"/>
          </a:p>
        </p:txBody>
      </p:sp>
    </p:spTree>
    <p:extLst>
      <p:ext uri="{BB962C8B-B14F-4D97-AF65-F5344CB8AC3E}">
        <p14:creationId xmlns:p14="http://schemas.microsoft.com/office/powerpoint/2010/main" val="170168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latin typeface="Helvetica" charset="0"/>
                <a:ea typeface="Helvetica" charset="0"/>
                <a:cs typeface="Helvetica" charset="0"/>
              </a:rPr>
              <a:t>SWEN 422 </a:t>
            </a:r>
            <a:r>
              <a:rPr lang="mr-IN" b="1" dirty="0">
                <a:solidFill>
                  <a:srgbClr val="FF0000"/>
                </a:solidFill>
                <a:latin typeface="Helvetica" charset="0"/>
                <a:ea typeface="Helvetica" charset="0"/>
                <a:cs typeface="Helvetica" charset="0"/>
              </a:rPr>
              <a:t>–</a:t>
            </a:r>
            <a:r>
              <a:rPr lang="en-US" b="1" dirty="0">
                <a:solidFill>
                  <a:srgbClr val="FF0000"/>
                </a:solidFill>
                <a:latin typeface="Helvetica" charset="0"/>
                <a:ea typeface="Helvetica" charset="0"/>
                <a:cs typeface="Helvetica" charset="0"/>
              </a:rPr>
              <a:t> Lecture Schedule</a:t>
            </a:r>
          </a:p>
        </p:txBody>
      </p:sp>
      <p:sp>
        <p:nvSpPr>
          <p:cNvPr id="3" name="Content Placeholder 2"/>
          <p:cNvSpPr>
            <a:spLocks noGrp="1"/>
          </p:cNvSpPr>
          <p:nvPr>
            <p:ph idx="1"/>
          </p:nvPr>
        </p:nvSpPr>
        <p:spPr/>
        <p:txBody>
          <a:bodyPr>
            <a:normAutofit/>
          </a:bodyPr>
          <a:lstStyle/>
          <a:p>
            <a:r>
              <a:rPr lang="en-US" dirty="0">
                <a:latin typeface="+mn-lt"/>
              </a:rPr>
              <a:t>Week 1 </a:t>
            </a:r>
            <a:r>
              <a:rPr lang="mr-IN" dirty="0">
                <a:latin typeface="+mn-lt"/>
              </a:rPr>
              <a:t>–</a:t>
            </a:r>
            <a:r>
              <a:rPr lang="en-US" dirty="0">
                <a:latin typeface="+mn-lt"/>
              </a:rPr>
              <a:t> Information Visualization </a:t>
            </a:r>
          </a:p>
          <a:p>
            <a:r>
              <a:rPr lang="en-US" dirty="0">
                <a:latin typeface="+mn-lt"/>
              </a:rPr>
              <a:t>Week </a:t>
            </a:r>
            <a:r>
              <a:rPr lang="en-US" dirty="0"/>
              <a:t>2 </a:t>
            </a:r>
            <a:r>
              <a:rPr lang="mr-IN" dirty="0">
                <a:latin typeface="+mn-lt"/>
              </a:rPr>
              <a:t>–</a:t>
            </a:r>
            <a:r>
              <a:rPr lang="en-US" dirty="0">
                <a:latin typeface="+mn-lt"/>
              </a:rPr>
              <a:t> Information Visualization </a:t>
            </a:r>
          </a:p>
          <a:p>
            <a:r>
              <a:rPr lang="en-US" dirty="0">
                <a:latin typeface="+mn-lt"/>
              </a:rPr>
              <a:t>Week 3 </a:t>
            </a:r>
            <a:r>
              <a:rPr lang="mr-IN" dirty="0">
                <a:latin typeface="+mn-lt"/>
              </a:rPr>
              <a:t>–</a:t>
            </a:r>
            <a:r>
              <a:rPr lang="en-US" dirty="0">
                <a:latin typeface="+mn-lt"/>
              </a:rPr>
              <a:t> Information Visualization</a:t>
            </a:r>
          </a:p>
          <a:p>
            <a:r>
              <a:rPr lang="en-US" dirty="0">
                <a:latin typeface="+mn-lt"/>
              </a:rPr>
              <a:t>Week 4 </a:t>
            </a:r>
            <a:r>
              <a:rPr lang="mr-IN" dirty="0">
                <a:latin typeface="+mn-lt"/>
              </a:rPr>
              <a:t>–</a:t>
            </a:r>
            <a:r>
              <a:rPr lang="en-US" dirty="0">
                <a:latin typeface="+mn-lt"/>
              </a:rPr>
              <a:t> Gestural Interfaces</a:t>
            </a:r>
          </a:p>
          <a:p>
            <a:r>
              <a:rPr lang="en-US" dirty="0">
                <a:latin typeface="+mn-lt"/>
              </a:rPr>
              <a:t>Week 5 - AR/VR</a:t>
            </a:r>
          </a:p>
          <a:p>
            <a:r>
              <a:rPr lang="en-US" dirty="0">
                <a:latin typeface="+mn-lt"/>
              </a:rPr>
              <a:t>Week </a:t>
            </a:r>
            <a:r>
              <a:rPr lang="en-US" dirty="0"/>
              <a:t>6</a:t>
            </a:r>
            <a:r>
              <a:rPr lang="en-US" dirty="0">
                <a:latin typeface="+mn-lt"/>
              </a:rPr>
              <a:t> - AR/VR</a:t>
            </a:r>
          </a:p>
          <a:p>
            <a:pPr marL="0" indent="0">
              <a:buNone/>
            </a:pPr>
            <a:r>
              <a:rPr lang="en-US" sz="2000" dirty="0">
                <a:latin typeface="+mn-lt"/>
                <a:hlinkClick r:id="rId2"/>
              </a:rPr>
              <a:t>https://ecs.wgtn.ac.nz/Courses/SWEN422_2025T1/LectureSchedule</a:t>
            </a:r>
            <a:endParaRPr lang="en-US" sz="2000" dirty="0">
              <a:latin typeface="+mn-lt"/>
            </a:endParaRPr>
          </a:p>
        </p:txBody>
      </p:sp>
      <p:sp>
        <p:nvSpPr>
          <p:cNvPr id="5" name="Slide Number Placeholder 4">
            <a:extLst>
              <a:ext uri="{FF2B5EF4-FFF2-40B4-BE49-F238E27FC236}">
                <a16:creationId xmlns:a16="http://schemas.microsoft.com/office/drawing/2014/main" id="{B3CA346F-7BBF-89E1-6A07-6F32E6F444BD}"/>
              </a:ext>
            </a:extLst>
          </p:cNvPr>
          <p:cNvSpPr>
            <a:spLocks noGrp="1"/>
          </p:cNvSpPr>
          <p:nvPr>
            <p:ph type="sldNum" sz="quarter" idx="12"/>
          </p:nvPr>
        </p:nvSpPr>
        <p:spPr/>
        <p:txBody>
          <a:bodyPr/>
          <a:lstStyle/>
          <a:p>
            <a:fld id="{3A70CAB6-77DB-46AD-80E7-B4925D9BCC60}" type="slidenum">
              <a:rPr lang="en-US" smtClean="0"/>
              <a:t>2</a:t>
            </a:fld>
            <a:endParaRPr lang="en-US" dirty="0"/>
          </a:p>
        </p:txBody>
      </p:sp>
    </p:spTree>
    <p:extLst>
      <p:ext uri="{BB962C8B-B14F-4D97-AF65-F5344CB8AC3E}">
        <p14:creationId xmlns:p14="http://schemas.microsoft.com/office/powerpoint/2010/main" val="1734892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Bubble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20</a:t>
            </a:fld>
            <a:endParaRPr lang="en-US"/>
          </a:p>
        </p:txBody>
      </p:sp>
      <p:sp>
        <p:nvSpPr>
          <p:cNvPr id="5" name="Rectangle 4"/>
          <p:cNvSpPr/>
          <p:nvPr/>
        </p:nvSpPr>
        <p:spPr>
          <a:xfrm>
            <a:off x="457200" y="6169580"/>
            <a:ext cx="6553200" cy="369332"/>
          </a:xfrm>
          <a:prstGeom prst="rect">
            <a:avLst/>
          </a:prstGeom>
        </p:spPr>
        <p:txBody>
          <a:bodyPr wrap="square">
            <a:spAutoFit/>
          </a:bodyPr>
          <a:lstStyle/>
          <a:p>
            <a:r>
              <a:rPr lang="en-US" dirty="0">
                <a:hlinkClick r:id="rId2"/>
              </a:rPr>
              <a:t>https://datavizcatalogue.com/methods/bubble_chart.html</a:t>
            </a:r>
            <a:endParaRPr lang="en-US" dirty="0"/>
          </a:p>
        </p:txBody>
      </p:sp>
      <p:pic>
        <p:nvPicPr>
          <p:cNvPr id="6" name="Picture 5"/>
          <p:cNvPicPr>
            <a:picLocks noChangeAspect="1"/>
          </p:cNvPicPr>
          <p:nvPr/>
        </p:nvPicPr>
        <p:blipFill>
          <a:blip r:embed="rId3"/>
          <a:stretch>
            <a:fillRect/>
          </a:stretch>
        </p:blipFill>
        <p:spPr>
          <a:xfrm>
            <a:off x="0" y="1696060"/>
            <a:ext cx="9144000" cy="4008329"/>
          </a:xfrm>
          <a:prstGeom prst="rect">
            <a:avLst/>
          </a:prstGeom>
        </p:spPr>
      </p:pic>
    </p:spTree>
    <p:extLst>
      <p:ext uri="{BB962C8B-B14F-4D97-AF65-F5344CB8AC3E}">
        <p14:creationId xmlns:p14="http://schemas.microsoft.com/office/powerpoint/2010/main" val="41037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latin typeface="+mj-lt"/>
              </a:rPr>
              <a:t>Box and Whisker Plot</a:t>
            </a:r>
            <a:endParaRPr lang="en-US" dirty="0">
              <a:solidFill>
                <a:srgbClr val="FF0000"/>
              </a:solidFill>
              <a:latin typeface="+mj-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t>21</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5638800" cy="369332"/>
          </a:xfrm>
          <a:prstGeom prst="rect">
            <a:avLst/>
          </a:prstGeom>
        </p:spPr>
        <p:txBody>
          <a:bodyPr wrap="square">
            <a:spAutoFit/>
          </a:bodyPr>
          <a:lstStyle/>
          <a:p>
            <a:r>
              <a:rPr lang="en-US" dirty="0">
                <a:hlinkClick r:id="rId3"/>
              </a:rPr>
              <a:t>https://datavizcatalogue.com/methods/box_plot.html</a:t>
            </a:r>
            <a:endParaRPr lang="en-US" dirty="0"/>
          </a:p>
        </p:txBody>
      </p:sp>
    </p:spTree>
    <p:extLst>
      <p:ext uri="{BB962C8B-B14F-4D97-AF65-F5344CB8AC3E}">
        <p14:creationId xmlns:p14="http://schemas.microsoft.com/office/powerpoint/2010/main" val="1241408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Error Bars</a:t>
            </a:r>
          </a:p>
        </p:txBody>
      </p:sp>
      <p:sp>
        <p:nvSpPr>
          <p:cNvPr id="4" name="Slide Number Placeholder 3"/>
          <p:cNvSpPr>
            <a:spLocks noGrp="1"/>
          </p:cNvSpPr>
          <p:nvPr>
            <p:ph type="sldNum" sz="quarter" idx="12"/>
          </p:nvPr>
        </p:nvSpPr>
        <p:spPr/>
        <p:txBody>
          <a:bodyPr/>
          <a:lstStyle/>
          <a:p>
            <a:fld id="{3A70CAB6-77DB-46AD-80E7-B4925D9BCC60}" type="slidenum">
              <a:rPr lang="en-US" smtClean="0"/>
              <a:t>22</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6019800" cy="369332"/>
          </a:xfrm>
          <a:prstGeom prst="rect">
            <a:avLst/>
          </a:prstGeom>
        </p:spPr>
        <p:txBody>
          <a:bodyPr wrap="square">
            <a:spAutoFit/>
          </a:bodyPr>
          <a:lstStyle/>
          <a:p>
            <a:r>
              <a:rPr lang="en-US" dirty="0">
                <a:hlinkClick r:id="rId3"/>
              </a:rPr>
              <a:t>https://datavizcatalogue.com/methods/error_bars.html</a:t>
            </a:r>
            <a:endParaRPr lang="en-US" dirty="0"/>
          </a:p>
        </p:txBody>
      </p:sp>
    </p:spTree>
    <p:extLst>
      <p:ext uri="{BB962C8B-B14F-4D97-AF65-F5344CB8AC3E}">
        <p14:creationId xmlns:p14="http://schemas.microsoft.com/office/powerpoint/2010/main" val="169437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Parallel Coordinates Plot</a:t>
            </a:r>
          </a:p>
        </p:txBody>
      </p:sp>
      <p:sp>
        <p:nvSpPr>
          <p:cNvPr id="4" name="Slide Number Placeholder 3"/>
          <p:cNvSpPr>
            <a:spLocks noGrp="1"/>
          </p:cNvSpPr>
          <p:nvPr>
            <p:ph type="sldNum" sz="quarter" idx="12"/>
          </p:nvPr>
        </p:nvSpPr>
        <p:spPr/>
        <p:txBody>
          <a:bodyPr/>
          <a:lstStyle/>
          <a:p>
            <a:fld id="{3A70CAB6-77DB-46AD-80E7-B4925D9BCC60}" type="slidenum">
              <a:rPr lang="en-US" smtClean="0"/>
              <a:t>23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8183"/>
            <a:ext cx="9144000" cy="4129548"/>
          </a:xfrm>
          <a:prstGeom prst="rect">
            <a:avLst/>
          </a:prstGeom>
        </p:spPr>
      </p:pic>
      <p:sp>
        <p:nvSpPr>
          <p:cNvPr id="8" name="Rectangle 7"/>
          <p:cNvSpPr/>
          <p:nvPr/>
        </p:nvSpPr>
        <p:spPr>
          <a:xfrm>
            <a:off x="457200" y="5996746"/>
            <a:ext cx="6705600" cy="646331"/>
          </a:xfrm>
          <a:prstGeom prst="rect">
            <a:avLst/>
          </a:prstGeom>
        </p:spPr>
        <p:txBody>
          <a:bodyPr wrap="square">
            <a:spAutoFit/>
          </a:bodyPr>
          <a:lstStyle/>
          <a:p>
            <a:r>
              <a:rPr lang="en-US" dirty="0">
                <a:hlinkClick r:id="rId3"/>
              </a:rPr>
              <a:t>https://datavizcatalogue.com/methods/parallel_coordinates.html</a:t>
            </a:r>
            <a:endParaRPr lang="en-US" dirty="0"/>
          </a:p>
          <a:p>
            <a:r>
              <a:rPr lang="en-US" dirty="0">
                <a:hlinkClick r:id="rId4"/>
              </a:rPr>
              <a:t>https://datavizcatalogue.com/methods/parallel_sets.html</a:t>
            </a:r>
            <a:endParaRPr lang="en-US" dirty="0"/>
          </a:p>
        </p:txBody>
      </p:sp>
    </p:spTree>
    <p:extLst>
      <p:ext uri="{BB962C8B-B14F-4D97-AF65-F5344CB8AC3E}">
        <p14:creationId xmlns:p14="http://schemas.microsoft.com/office/powerpoint/2010/main" val="263935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Radar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24</a:t>
            </a:fld>
            <a:endParaRPr lang="en-US"/>
          </a:p>
        </p:txBody>
      </p:sp>
      <p:pic>
        <p:nvPicPr>
          <p:cNvPr id="7" name="Picture 6"/>
          <p:cNvPicPr>
            <a:picLocks noChangeAspect="1"/>
          </p:cNvPicPr>
          <p:nvPr/>
        </p:nvPicPr>
        <p:blipFill>
          <a:blip r:embed="rId2"/>
          <a:stretch>
            <a:fillRect/>
          </a:stretch>
        </p:blipFill>
        <p:spPr>
          <a:xfrm>
            <a:off x="-17834" y="1861752"/>
            <a:ext cx="9144000" cy="4008329"/>
          </a:xfrm>
          <a:prstGeom prst="rect">
            <a:avLst/>
          </a:prstGeom>
        </p:spPr>
      </p:pic>
      <p:sp>
        <p:nvSpPr>
          <p:cNvPr id="8" name="Rectangle 7"/>
          <p:cNvSpPr/>
          <p:nvPr/>
        </p:nvSpPr>
        <p:spPr>
          <a:xfrm>
            <a:off x="457200" y="6314195"/>
            <a:ext cx="5867400" cy="369332"/>
          </a:xfrm>
          <a:prstGeom prst="rect">
            <a:avLst/>
          </a:prstGeom>
        </p:spPr>
        <p:txBody>
          <a:bodyPr wrap="square">
            <a:spAutoFit/>
          </a:bodyPr>
          <a:lstStyle/>
          <a:p>
            <a:r>
              <a:rPr lang="en-US" dirty="0">
                <a:hlinkClick r:id="rId3"/>
              </a:rPr>
              <a:t>https://datavizcatalogue.com/methods/radar_chart.html</a:t>
            </a:r>
            <a:endParaRPr lang="en-US" dirty="0"/>
          </a:p>
        </p:txBody>
      </p:sp>
    </p:spTree>
    <p:extLst>
      <p:ext uri="{BB962C8B-B14F-4D97-AF65-F5344CB8AC3E}">
        <p14:creationId xmlns:p14="http://schemas.microsoft.com/office/powerpoint/2010/main" val="1544724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Radial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25</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6781800" cy="369332"/>
          </a:xfrm>
          <a:prstGeom prst="rect">
            <a:avLst/>
          </a:prstGeom>
        </p:spPr>
        <p:txBody>
          <a:bodyPr wrap="square">
            <a:spAutoFit/>
          </a:bodyPr>
          <a:lstStyle/>
          <a:p>
            <a:r>
              <a:rPr lang="en-US" dirty="0">
                <a:hlinkClick r:id="rId3"/>
              </a:rPr>
              <a:t>https://datavizcatalogue.com/methods/radial_column_chart.html</a:t>
            </a:r>
            <a:endParaRPr lang="en-US" dirty="0"/>
          </a:p>
        </p:txBody>
      </p:sp>
    </p:spTree>
    <p:extLst>
      <p:ext uri="{BB962C8B-B14F-4D97-AF65-F5344CB8AC3E}">
        <p14:creationId xmlns:p14="http://schemas.microsoft.com/office/powerpoint/2010/main" val="1024323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Stacked Bar Graph</a:t>
            </a:r>
          </a:p>
        </p:txBody>
      </p:sp>
      <p:sp>
        <p:nvSpPr>
          <p:cNvPr id="4" name="Slide Number Placeholder 3"/>
          <p:cNvSpPr>
            <a:spLocks noGrp="1"/>
          </p:cNvSpPr>
          <p:nvPr>
            <p:ph type="sldNum" sz="quarter" idx="12"/>
          </p:nvPr>
        </p:nvSpPr>
        <p:spPr/>
        <p:txBody>
          <a:bodyPr/>
          <a:lstStyle/>
          <a:p>
            <a:fld id="{3A70CAB6-77DB-46AD-80E7-B4925D9BCC60}" type="slidenum">
              <a:rPr lang="en-US" smtClean="0"/>
              <a:t>26</a:t>
            </a:fld>
            <a:endParaRPr lang="en-US"/>
          </a:p>
        </p:txBody>
      </p:sp>
      <p:sp>
        <p:nvSpPr>
          <p:cNvPr id="5" name="Rectangle 4"/>
          <p:cNvSpPr/>
          <p:nvPr/>
        </p:nvSpPr>
        <p:spPr>
          <a:xfrm>
            <a:off x="457200" y="5987018"/>
            <a:ext cx="6781800" cy="369332"/>
          </a:xfrm>
          <a:prstGeom prst="rect">
            <a:avLst/>
          </a:prstGeom>
        </p:spPr>
        <p:txBody>
          <a:bodyPr wrap="square">
            <a:spAutoFit/>
          </a:bodyPr>
          <a:lstStyle/>
          <a:p>
            <a:r>
              <a:rPr lang="en-US" dirty="0">
                <a:hlinkClick r:id="rId2"/>
              </a:rPr>
              <a:t>https://datavizcatalogue.com/methods/stacked_bar_graph.html</a:t>
            </a:r>
            <a:endParaRPr lang="en-US" dirty="0"/>
          </a:p>
        </p:txBody>
      </p:sp>
      <p:pic>
        <p:nvPicPr>
          <p:cNvPr id="6" name="Picture 5"/>
          <p:cNvPicPr>
            <a:picLocks noChangeAspect="1"/>
          </p:cNvPicPr>
          <p:nvPr/>
        </p:nvPicPr>
        <p:blipFill>
          <a:blip r:embed="rId3"/>
          <a:stretch>
            <a:fillRect/>
          </a:stretch>
        </p:blipFill>
        <p:spPr>
          <a:xfrm>
            <a:off x="0" y="1546694"/>
            <a:ext cx="9144000" cy="4008329"/>
          </a:xfrm>
          <a:prstGeom prst="rect">
            <a:avLst/>
          </a:prstGeom>
        </p:spPr>
      </p:pic>
    </p:spTree>
    <p:extLst>
      <p:ext uri="{BB962C8B-B14F-4D97-AF65-F5344CB8AC3E}">
        <p14:creationId xmlns:p14="http://schemas.microsoft.com/office/powerpoint/2010/main" val="130016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Steam Graphs</a:t>
            </a:r>
          </a:p>
        </p:txBody>
      </p:sp>
      <p:sp>
        <p:nvSpPr>
          <p:cNvPr id="4" name="Slide Number Placeholder 3"/>
          <p:cNvSpPr>
            <a:spLocks noGrp="1"/>
          </p:cNvSpPr>
          <p:nvPr>
            <p:ph type="sldNum" sz="quarter" idx="12"/>
          </p:nvPr>
        </p:nvSpPr>
        <p:spPr/>
        <p:txBody>
          <a:bodyPr/>
          <a:lstStyle/>
          <a:p>
            <a:fld id="{3A70CAB6-77DB-46AD-80E7-B4925D9BCC60}" type="slidenum">
              <a:rPr lang="en-US" smtClean="0"/>
              <a:t>27</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6248400" cy="369332"/>
          </a:xfrm>
          <a:prstGeom prst="rect">
            <a:avLst/>
          </a:prstGeom>
        </p:spPr>
        <p:txBody>
          <a:bodyPr wrap="square">
            <a:spAutoFit/>
          </a:bodyPr>
          <a:lstStyle/>
          <a:p>
            <a:r>
              <a:rPr lang="en-US">
                <a:hlinkClick r:id="rId3"/>
              </a:rPr>
              <a:t>https://</a:t>
            </a:r>
            <a:r>
              <a:rPr lang="en-US" dirty="0">
                <a:hlinkClick r:id="rId3"/>
              </a:rPr>
              <a:t>datavizcatalogue.com/methods/stream_graph.html</a:t>
            </a:r>
            <a:endParaRPr lang="en-US" dirty="0"/>
          </a:p>
        </p:txBody>
      </p:sp>
    </p:spTree>
    <p:extLst>
      <p:ext uri="{BB962C8B-B14F-4D97-AF65-F5344CB8AC3E}">
        <p14:creationId xmlns:p14="http://schemas.microsoft.com/office/powerpoint/2010/main" val="1485708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Arc </a:t>
            </a:r>
            <a:r>
              <a:rPr lang="en-US" b="1" dirty="0" err="1">
                <a:solidFill>
                  <a:srgbClr val="FF0000"/>
                </a:solidFill>
                <a:latin typeface="+mj-lt"/>
              </a:rPr>
              <a:t>Diagams</a:t>
            </a:r>
            <a:endParaRPr lang="en-US" b="1" dirty="0">
              <a:solidFill>
                <a:srgbClr val="FF0000"/>
              </a:solidFill>
              <a:latin typeface="+mj-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t>28</a:t>
            </a:fld>
            <a:endParaRPr lang="en-US"/>
          </a:p>
        </p:txBody>
      </p:sp>
      <p:pic>
        <p:nvPicPr>
          <p:cNvPr id="5" name="Picture 4"/>
          <p:cNvPicPr>
            <a:picLocks noChangeAspect="1"/>
          </p:cNvPicPr>
          <p:nvPr/>
        </p:nvPicPr>
        <p:blipFill>
          <a:blip r:embed="rId2"/>
          <a:stretch>
            <a:fillRect/>
          </a:stretch>
        </p:blipFill>
        <p:spPr>
          <a:xfrm>
            <a:off x="0" y="1417638"/>
            <a:ext cx="9144000" cy="4008329"/>
          </a:xfrm>
          <a:prstGeom prst="rect">
            <a:avLst/>
          </a:prstGeom>
        </p:spPr>
      </p:pic>
      <p:sp>
        <p:nvSpPr>
          <p:cNvPr id="6" name="Rectangle 5"/>
          <p:cNvSpPr/>
          <p:nvPr/>
        </p:nvSpPr>
        <p:spPr>
          <a:xfrm>
            <a:off x="457200" y="5987018"/>
            <a:ext cx="6096000" cy="369332"/>
          </a:xfrm>
          <a:prstGeom prst="rect">
            <a:avLst/>
          </a:prstGeom>
        </p:spPr>
        <p:txBody>
          <a:bodyPr wrap="square">
            <a:spAutoFit/>
          </a:bodyPr>
          <a:lstStyle/>
          <a:p>
            <a:r>
              <a:rPr lang="en-US" dirty="0">
                <a:hlinkClick r:id="rId3"/>
              </a:rPr>
              <a:t>https://datavizcatalogue.com/methods/arc_diagram.html</a:t>
            </a:r>
            <a:endParaRPr lang="en-US" dirty="0"/>
          </a:p>
        </p:txBody>
      </p:sp>
    </p:spTree>
    <p:extLst>
      <p:ext uri="{BB962C8B-B14F-4D97-AF65-F5344CB8AC3E}">
        <p14:creationId xmlns:p14="http://schemas.microsoft.com/office/powerpoint/2010/main" val="442148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Chord Diagram</a:t>
            </a:r>
          </a:p>
        </p:txBody>
      </p:sp>
      <p:sp>
        <p:nvSpPr>
          <p:cNvPr id="4" name="Slide Number Placeholder 3"/>
          <p:cNvSpPr>
            <a:spLocks noGrp="1"/>
          </p:cNvSpPr>
          <p:nvPr>
            <p:ph type="sldNum" sz="quarter" idx="12"/>
          </p:nvPr>
        </p:nvSpPr>
        <p:spPr/>
        <p:txBody>
          <a:bodyPr/>
          <a:lstStyle/>
          <a:p>
            <a:fld id="{3A70CAB6-77DB-46AD-80E7-B4925D9BCC60}" type="slidenum">
              <a:rPr lang="en-US" smtClean="0"/>
              <a:t>29</a:t>
            </a:fld>
            <a:endParaRPr lang="en-US"/>
          </a:p>
        </p:txBody>
      </p:sp>
      <p:pic>
        <p:nvPicPr>
          <p:cNvPr id="5" name="Picture 4"/>
          <p:cNvPicPr>
            <a:picLocks noChangeAspect="1"/>
          </p:cNvPicPr>
          <p:nvPr/>
        </p:nvPicPr>
        <p:blipFill>
          <a:blip r:embed="rId2"/>
          <a:stretch>
            <a:fillRect/>
          </a:stretch>
        </p:blipFill>
        <p:spPr>
          <a:xfrm>
            <a:off x="0" y="1882829"/>
            <a:ext cx="9144000" cy="4008329"/>
          </a:xfrm>
          <a:prstGeom prst="rect">
            <a:avLst/>
          </a:prstGeom>
        </p:spPr>
      </p:pic>
      <p:sp>
        <p:nvSpPr>
          <p:cNvPr id="6" name="Rectangle 5"/>
          <p:cNvSpPr/>
          <p:nvPr/>
        </p:nvSpPr>
        <p:spPr>
          <a:xfrm>
            <a:off x="457200" y="6096000"/>
            <a:ext cx="6477000" cy="369332"/>
          </a:xfrm>
          <a:prstGeom prst="rect">
            <a:avLst/>
          </a:prstGeom>
        </p:spPr>
        <p:txBody>
          <a:bodyPr wrap="square">
            <a:spAutoFit/>
          </a:bodyPr>
          <a:lstStyle/>
          <a:p>
            <a:r>
              <a:rPr lang="en-US" dirty="0">
                <a:hlinkClick r:id="rId3"/>
              </a:rPr>
              <a:t>https://datavizcatalogue.com/methods/chord_diagram.html</a:t>
            </a:r>
            <a:endParaRPr lang="en-US" dirty="0"/>
          </a:p>
        </p:txBody>
      </p:sp>
    </p:spTree>
    <p:extLst>
      <p:ext uri="{BB962C8B-B14F-4D97-AF65-F5344CB8AC3E}">
        <p14:creationId xmlns:p14="http://schemas.microsoft.com/office/powerpoint/2010/main" val="35522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Assignment 1</a:t>
            </a:r>
          </a:p>
        </p:txBody>
      </p:sp>
      <p:sp>
        <p:nvSpPr>
          <p:cNvPr id="3" name="Content Placeholder 2"/>
          <p:cNvSpPr>
            <a:spLocks noGrp="1"/>
          </p:cNvSpPr>
          <p:nvPr>
            <p:ph idx="1"/>
          </p:nvPr>
        </p:nvSpPr>
        <p:spPr>
          <a:xfrm>
            <a:off x="457200" y="1600200"/>
            <a:ext cx="8534400" cy="4525963"/>
          </a:xfrm>
        </p:spPr>
        <p:txBody>
          <a:bodyPr>
            <a:normAutofit fontScale="92500" lnSpcReduction="10000"/>
          </a:bodyPr>
          <a:lstStyle/>
          <a:p>
            <a:r>
              <a:rPr lang="en-US" dirty="0">
                <a:latin typeface="+mn-lt"/>
              </a:rPr>
              <a:t>Design (e.g. personas, paper, </a:t>
            </a:r>
            <a:r>
              <a:rPr lang="en-US" dirty="0" err="1">
                <a:latin typeface="+mn-lt"/>
              </a:rPr>
              <a:t>Figma</a:t>
            </a:r>
            <a:r>
              <a:rPr lang="en-US" dirty="0">
                <a:latin typeface="+mn-lt"/>
              </a:rPr>
              <a:t>) and Develop visualizations (e.g. D3 / Unity / Unreal)</a:t>
            </a:r>
          </a:p>
          <a:p>
            <a:r>
              <a:rPr lang="en-US" dirty="0">
                <a:latin typeface="+mn-lt"/>
              </a:rPr>
              <a:t>x3 visualizations minimum</a:t>
            </a:r>
          </a:p>
          <a:p>
            <a:r>
              <a:rPr lang="en-US" dirty="0">
                <a:latin typeface="+mn-lt"/>
              </a:rPr>
              <a:t>Work in teams 2-4 people</a:t>
            </a:r>
          </a:p>
          <a:p>
            <a:pPr lvl="1"/>
            <a:r>
              <a:rPr lang="en-US" dirty="0">
                <a:latin typeface="+mn-lt"/>
              </a:rPr>
              <a:t>Team Signup by </a:t>
            </a:r>
            <a:r>
              <a:rPr lang="en-US" b="1" dirty="0">
                <a:solidFill>
                  <a:srgbClr val="FF0000"/>
                </a:solidFill>
                <a:latin typeface="+mn-lt"/>
              </a:rPr>
              <a:t>2359 Wednesday 5 March</a:t>
            </a:r>
          </a:p>
          <a:p>
            <a:r>
              <a:rPr lang="en-US" dirty="0">
                <a:latin typeface="+mn-lt"/>
              </a:rPr>
              <a:t>No individuals</a:t>
            </a:r>
          </a:p>
          <a:p>
            <a:r>
              <a:rPr lang="en-US" dirty="0">
                <a:latin typeface="+mn-lt"/>
              </a:rPr>
              <a:t>Data set: from Stats NZ</a:t>
            </a:r>
          </a:p>
          <a:p>
            <a:r>
              <a:rPr lang="en-US" dirty="0">
                <a:latin typeface="+mn-lt"/>
              </a:rPr>
              <a:t>Assessment Weighting: </a:t>
            </a:r>
            <a:r>
              <a:rPr lang="en-US" dirty="0"/>
              <a:t>40</a:t>
            </a:r>
            <a:r>
              <a:rPr lang="en-US" dirty="0">
                <a:latin typeface="+mn-lt"/>
              </a:rPr>
              <a:t>%</a:t>
            </a:r>
          </a:p>
          <a:p>
            <a:r>
              <a:rPr lang="en-US" dirty="0">
                <a:latin typeface="+mn-lt"/>
              </a:rPr>
              <a:t>Due: </a:t>
            </a:r>
            <a:r>
              <a:rPr lang="en-US" b="1" dirty="0">
                <a:solidFill>
                  <a:srgbClr val="FF0000"/>
                </a:solidFill>
                <a:latin typeface="+mn-lt"/>
              </a:rPr>
              <a:t>2359</a:t>
            </a:r>
            <a:r>
              <a:rPr lang="en-US" dirty="0">
                <a:latin typeface="+mn-lt"/>
              </a:rPr>
              <a:t> </a:t>
            </a:r>
            <a:r>
              <a:rPr lang="en-US" b="1" dirty="0">
                <a:solidFill>
                  <a:srgbClr val="FF0000"/>
                </a:solidFill>
                <a:latin typeface="+mn-lt"/>
              </a:rPr>
              <a:t>Friday 11 April </a:t>
            </a:r>
            <a:r>
              <a:rPr lang="en-US" b="1" dirty="0">
                <a:latin typeface="+mn-lt"/>
              </a:rPr>
              <a:t>(End of Week 7)</a:t>
            </a:r>
            <a:endParaRPr lang="en-US" dirty="0">
              <a:latin typeface="+mn-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latin typeface="+mn-lt"/>
              </a:rPr>
              <a:t>3</a:t>
            </a:fld>
            <a:endParaRPr lang="en-US" dirty="0">
              <a:latin typeface="+mn-lt"/>
            </a:endParaRPr>
          </a:p>
        </p:txBody>
      </p:sp>
      <p:sp>
        <p:nvSpPr>
          <p:cNvPr id="5" name="TextBox 4"/>
          <p:cNvSpPr txBox="1"/>
          <p:nvPr/>
        </p:nvSpPr>
        <p:spPr>
          <a:xfrm>
            <a:off x="457200" y="6172230"/>
            <a:ext cx="7543800" cy="369332"/>
          </a:xfrm>
          <a:prstGeom prst="rect">
            <a:avLst/>
          </a:prstGeom>
          <a:noFill/>
        </p:spPr>
        <p:txBody>
          <a:bodyPr wrap="square" rtlCol="0">
            <a:spAutoFit/>
          </a:bodyPr>
          <a:lstStyle/>
          <a:p>
            <a:r>
              <a:rPr lang="en-US" dirty="0">
                <a:hlinkClick r:id="rId2"/>
              </a:rPr>
              <a:t>https://ecs.wgtn.ac.nz/Courses/SWEN422_2025T1/Assignment1</a:t>
            </a:r>
          </a:p>
        </p:txBody>
      </p:sp>
    </p:spTree>
    <p:extLst>
      <p:ext uri="{BB962C8B-B14F-4D97-AF65-F5344CB8AC3E}">
        <p14:creationId xmlns:p14="http://schemas.microsoft.com/office/powerpoint/2010/main" val="15395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Network Diagram</a:t>
            </a:r>
          </a:p>
        </p:txBody>
      </p:sp>
      <p:sp>
        <p:nvSpPr>
          <p:cNvPr id="4" name="Slide Number Placeholder 3"/>
          <p:cNvSpPr>
            <a:spLocks noGrp="1"/>
          </p:cNvSpPr>
          <p:nvPr>
            <p:ph type="sldNum" sz="quarter" idx="12"/>
          </p:nvPr>
        </p:nvSpPr>
        <p:spPr/>
        <p:txBody>
          <a:bodyPr/>
          <a:lstStyle/>
          <a:p>
            <a:fld id="{3A70CAB6-77DB-46AD-80E7-B4925D9BCC60}" type="slidenum">
              <a:rPr lang="en-US" smtClean="0"/>
              <a:t>30</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6400800" cy="369332"/>
          </a:xfrm>
          <a:prstGeom prst="rect">
            <a:avLst/>
          </a:prstGeom>
        </p:spPr>
        <p:txBody>
          <a:bodyPr wrap="square">
            <a:spAutoFit/>
          </a:bodyPr>
          <a:lstStyle/>
          <a:p>
            <a:r>
              <a:rPr lang="en-US" dirty="0">
                <a:hlinkClick r:id="rId3"/>
              </a:rPr>
              <a:t>https://datavizcatalogue.com/methods/network_diagram.html</a:t>
            </a:r>
            <a:endParaRPr lang="en-US" dirty="0"/>
          </a:p>
        </p:txBody>
      </p:sp>
    </p:spTree>
    <p:extLst>
      <p:ext uri="{BB962C8B-B14F-4D97-AF65-F5344CB8AC3E}">
        <p14:creationId xmlns:p14="http://schemas.microsoft.com/office/powerpoint/2010/main" val="1211028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Sankey Diagram</a:t>
            </a:r>
          </a:p>
        </p:txBody>
      </p:sp>
      <p:sp>
        <p:nvSpPr>
          <p:cNvPr id="4" name="Slide Number Placeholder 3"/>
          <p:cNvSpPr>
            <a:spLocks noGrp="1"/>
          </p:cNvSpPr>
          <p:nvPr>
            <p:ph type="sldNum" sz="quarter" idx="12"/>
          </p:nvPr>
        </p:nvSpPr>
        <p:spPr/>
        <p:txBody>
          <a:bodyPr/>
          <a:lstStyle/>
          <a:p>
            <a:fld id="{3A70CAB6-77DB-46AD-80E7-B4925D9BCC60}" type="slidenum">
              <a:rPr lang="en-US" smtClean="0"/>
              <a:t>31</a:t>
            </a:fld>
            <a:endParaRPr lang="en-US"/>
          </a:p>
        </p:txBody>
      </p:sp>
      <p:pic>
        <p:nvPicPr>
          <p:cNvPr id="5" name="Content Placeholder 4">
            <a:extLst>
              <a:ext uri="{FF2B5EF4-FFF2-40B4-BE49-F238E27FC236}">
                <a16:creationId xmlns:a16="http://schemas.microsoft.com/office/drawing/2014/main" id="{4D171F64-3205-9E46-9589-94383A138E80}"/>
              </a:ext>
            </a:extLst>
          </p:cNvPr>
          <p:cNvPicPr>
            <a:picLocks noGrp="1" noChangeAspect="1"/>
          </p:cNvPicPr>
          <p:nvPr>
            <p:ph idx="1"/>
          </p:nvPr>
        </p:nvPicPr>
        <p:blipFill>
          <a:blip r:embed="rId2"/>
          <a:stretch>
            <a:fillRect/>
          </a:stretch>
        </p:blipFill>
        <p:spPr>
          <a:xfrm>
            <a:off x="0" y="1676400"/>
            <a:ext cx="9157348" cy="4267200"/>
          </a:xfrm>
        </p:spPr>
      </p:pic>
      <p:sp>
        <p:nvSpPr>
          <p:cNvPr id="6" name="Rectangle 5"/>
          <p:cNvSpPr/>
          <p:nvPr/>
        </p:nvSpPr>
        <p:spPr>
          <a:xfrm>
            <a:off x="457200" y="6221817"/>
            <a:ext cx="6477000" cy="369332"/>
          </a:xfrm>
          <a:prstGeom prst="rect">
            <a:avLst/>
          </a:prstGeom>
        </p:spPr>
        <p:txBody>
          <a:bodyPr wrap="square">
            <a:spAutoFit/>
          </a:bodyPr>
          <a:lstStyle/>
          <a:p>
            <a:r>
              <a:rPr lang="en-US" dirty="0">
                <a:hlinkClick r:id="rId3"/>
              </a:rPr>
              <a:t>https://datavizcatalogue.com/methods/sankey_diagram.html</a:t>
            </a:r>
            <a:endParaRPr lang="en-US" dirty="0"/>
          </a:p>
        </p:txBody>
      </p:sp>
    </p:spTree>
    <p:extLst>
      <p:ext uri="{BB962C8B-B14F-4D97-AF65-F5344CB8AC3E}">
        <p14:creationId xmlns:p14="http://schemas.microsoft.com/office/powerpoint/2010/main" val="452161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Tree Diagram</a:t>
            </a:r>
          </a:p>
        </p:txBody>
      </p:sp>
      <p:sp>
        <p:nvSpPr>
          <p:cNvPr id="4" name="Slide Number Placeholder 3"/>
          <p:cNvSpPr>
            <a:spLocks noGrp="1"/>
          </p:cNvSpPr>
          <p:nvPr>
            <p:ph type="sldNum" sz="quarter" idx="12"/>
          </p:nvPr>
        </p:nvSpPr>
        <p:spPr/>
        <p:txBody>
          <a:bodyPr/>
          <a:lstStyle/>
          <a:p>
            <a:fld id="{3A70CAB6-77DB-46AD-80E7-B4925D9BCC60}" type="slidenum">
              <a:rPr lang="en-US" smtClean="0"/>
              <a:t>32</a:t>
            </a:fld>
            <a:endParaRPr lang="en-US"/>
          </a:p>
        </p:txBody>
      </p:sp>
      <p:pic>
        <p:nvPicPr>
          <p:cNvPr id="5" name="Picture 4"/>
          <p:cNvPicPr>
            <a:picLocks noChangeAspect="1"/>
          </p:cNvPicPr>
          <p:nvPr/>
        </p:nvPicPr>
        <p:blipFill>
          <a:blip r:embed="rId2"/>
          <a:stretch>
            <a:fillRect/>
          </a:stretch>
        </p:blipFill>
        <p:spPr>
          <a:xfrm>
            <a:off x="6485" y="1417638"/>
            <a:ext cx="9144000" cy="4008329"/>
          </a:xfrm>
          <a:prstGeom prst="rect">
            <a:avLst/>
          </a:prstGeom>
        </p:spPr>
      </p:pic>
      <p:sp>
        <p:nvSpPr>
          <p:cNvPr id="6" name="Rectangle 5"/>
          <p:cNvSpPr/>
          <p:nvPr/>
        </p:nvSpPr>
        <p:spPr>
          <a:xfrm>
            <a:off x="457200" y="5988639"/>
            <a:ext cx="6477000" cy="369332"/>
          </a:xfrm>
          <a:prstGeom prst="rect">
            <a:avLst/>
          </a:prstGeom>
        </p:spPr>
        <p:txBody>
          <a:bodyPr wrap="square">
            <a:spAutoFit/>
          </a:bodyPr>
          <a:lstStyle/>
          <a:p>
            <a:r>
              <a:rPr lang="en-US" dirty="0">
                <a:hlinkClick r:id="rId3"/>
              </a:rPr>
              <a:t>https://datavizcatalogue.com/methods/tree_diagram.html</a:t>
            </a:r>
            <a:endParaRPr lang="en-US" dirty="0"/>
          </a:p>
        </p:txBody>
      </p:sp>
    </p:spTree>
    <p:extLst>
      <p:ext uri="{BB962C8B-B14F-4D97-AF65-F5344CB8AC3E}">
        <p14:creationId xmlns:p14="http://schemas.microsoft.com/office/powerpoint/2010/main" val="813811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FF0000"/>
                </a:solidFill>
                <a:latin typeface="+mj-lt"/>
              </a:rPr>
              <a:t>Heatmap</a:t>
            </a:r>
            <a:r>
              <a:rPr lang="en-US" b="1" dirty="0">
                <a:solidFill>
                  <a:srgbClr val="FF0000"/>
                </a:solidFill>
                <a:latin typeface="+mj-lt"/>
              </a:rPr>
              <a:t> (Matrix)</a:t>
            </a:r>
          </a:p>
        </p:txBody>
      </p:sp>
      <p:sp>
        <p:nvSpPr>
          <p:cNvPr id="4" name="Slide Number Placeholder 3"/>
          <p:cNvSpPr>
            <a:spLocks noGrp="1"/>
          </p:cNvSpPr>
          <p:nvPr>
            <p:ph type="sldNum" sz="quarter" idx="12"/>
          </p:nvPr>
        </p:nvSpPr>
        <p:spPr/>
        <p:txBody>
          <a:bodyPr/>
          <a:lstStyle/>
          <a:p>
            <a:fld id="{3A70CAB6-77DB-46AD-80E7-B4925D9BCC60}" type="slidenum">
              <a:rPr lang="en-US" smtClean="0"/>
              <a:t>33</a:t>
            </a:fld>
            <a:endParaRPr lang="en-US"/>
          </a:p>
        </p:txBody>
      </p:sp>
      <p:pic>
        <p:nvPicPr>
          <p:cNvPr id="5" name="Picture 4"/>
          <p:cNvPicPr>
            <a:picLocks noChangeAspect="1"/>
          </p:cNvPicPr>
          <p:nvPr/>
        </p:nvPicPr>
        <p:blipFill>
          <a:blip r:embed="rId2"/>
          <a:stretch>
            <a:fillRect/>
          </a:stretch>
        </p:blipFill>
        <p:spPr>
          <a:xfrm>
            <a:off x="0" y="1600200"/>
            <a:ext cx="9144000" cy="4008329"/>
          </a:xfrm>
          <a:prstGeom prst="rect">
            <a:avLst/>
          </a:prstGeom>
        </p:spPr>
      </p:pic>
      <p:sp>
        <p:nvSpPr>
          <p:cNvPr id="6" name="Rectangle 5"/>
          <p:cNvSpPr/>
          <p:nvPr/>
        </p:nvSpPr>
        <p:spPr>
          <a:xfrm>
            <a:off x="457200" y="5998367"/>
            <a:ext cx="5638800" cy="369332"/>
          </a:xfrm>
          <a:prstGeom prst="rect">
            <a:avLst/>
          </a:prstGeom>
        </p:spPr>
        <p:txBody>
          <a:bodyPr wrap="square">
            <a:spAutoFit/>
          </a:bodyPr>
          <a:lstStyle/>
          <a:p>
            <a:r>
              <a:rPr lang="en-US" dirty="0">
                <a:hlinkClick r:id="rId3"/>
              </a:rPr>
              <a:t>https://datavizcatalogue.com/methods/heatmap.html</a:t>
            </a:r>
            <a:endParaRPr lang="en-US" dirty="0"/>
          </a:p>
        </p:txBody>
      </p:sp>
    </p:spTree>
    <p:extLst>
      <p:ext uri="{BB962C8B-B14F-4D97-AF65-F5344CB8AC3E}">
        <p14:creationId xmlns:p14="http://schemas.microsoft.com/office/powerpoint/2010/main" val="220234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Stem and Leaf Plot</a:t>
            </a:r>
          </a:p>
        </p:txBody>
      </p:sp>
      <p:sp>
        <p:nvSpPr>
          <p:cNvPr id="4" name="Slide Number Placeholder 3"/>
          <p:cNvSpPr>
            <a:spLocks noGrp="1"/>
          </p:cNvSpPr>
          <p:nvPr>
            <p:ph type="sldNum" sz="quarter" idx="12"/>
          </p:nvPr>
        </p:nvSpPr>
        <p:spPr/>
        <p:txBody>
          <a:bodyPr/>
          <a:lstStyle/>
          <a:p>
            <a:fld id="{3A70CAB6-77DB-46AD-80E7-B4925D9BCC60}" type="slidenum">
              <a:rPr lang="en-US" smtClean="0"/>
              <a:t>34</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5105400" cy="369332"/>
          </a:xfrm>
          <a:prstGeom prst="rect">
            <a:avLst/>
          </a:prstGeom>
        </p:spPr>
        <p:txBody>
          <a:bodyPr wrap="square">
            <a:spAutoFit/>
          </a:bodyPr>
          <a:lstStyle/>
          <a:p>
            <a:r>
              <a:rPr lang="en-US" dirty="0">
                <a:hlinkClick r:id="rId3"/>
              </a:rPr>
              <a:t>https://datavizcatalogue.com/home_list.html</a:t>
            </a:r>
            <a:endParaRPr lang="en-US" dirty="0"/>
          </a:p>
        </p:txBody>
      </p:sp>
    </p:spTree>
    <p:extLst>
      <p:ext uri="{BB962C8B-B14F-4D97-AF65-F5344CB8AC3E}">
        <p14:creationId xmlns:p14="http://schemas.microsoft.com/office/powerpoint/2010/main" val="1092616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1143000"/>
          </a:xfrm>
        </p:spPr>
        <p:txBody>
          <a:bodyPr/>
          <a:lstStyle/>
          <a:p>
            <a:r>
              <a:rPr lang="en-US" b="1" dirty="0">
                <a:solidFill>
                  <a:srgbClr val="FF0000"/>
                </a:solidFill>
                <a:latin typeface="+mj-lt"/>
              </a:rPr>
              <a:t>Word Cloud</a:t>
            </a:r>
          </a:p>
        </p:txBody>
      </p:sp>
      <p:sp>
        <p:nvSpPr>
          <p:cNvPr id="4" name="Slide Number Placeholder 3"/>
          <p:cNvSpPr>
            <a:spLocks noGrp="1"/>
          </p:cNvSpPr>
          <p:nvPr>
            <p:ph type="sldNum" sz="quarter" idx="12"/>
          </p:nvPr>
        </p:nvSpPr>
        <p:spPr/>
        <p:txBody>
          <a:bodyPr/>
          <a:lstStyle/>
          <a:p>
            <a:fld id="{3A70CAB6-77DB-46AD-80E7-B4925D9BCC60}" type="slidenum">
              <a:rPr lang="en-US" smtClean="0"/>
              <a:t>35</a:t>
            </a:fld>
            <a:endParaRPr lang="en-US"/>
          </a:p>
        </p:txBody>
      </p:sp>
      <p:pic>
        <p:nvPicPr>
          <p:cNvPr id="5" name="Picture 4"/>
          <p:cNvPicPr>
            <a:picLocks noChangeAspect="1"/>
          </p:cNvPicPr>
          <p:nvPr/>
        </p:nvPicPr>
        <p:blipFill>
          <a:blip r:embed="rId2"/>
          <a:stretch>
            <a:fillRect/>
          </a:stretch>
        </p:blipFill>
        <p:spPr>
          <a:xfrm>
            <a:off x="12970" y="1756449"/>
            <a:ext cx="9144000" cy="4008329"/>
          </a:xfrm>
          <a:prstGeom prst="rect">
            <a:avLst/>
          </a:prstGeom>
        </p:spPr>
      </p:pic>
      <p:sp>
        <p:nvSpPr>
          <p:cNvPr id="6" name="Rectangle 5"/>
          <p:cNvSpPr/>
          <p:nvPr/>
        </p:nvSpPr>
        <p:spPr>
          <a:xfrm>
            <a:off x="135377" y="6171684"/>
            <a:ext cx="6629400" cy="369332"/>
          </a:xfrm>
          <a:prstGeom prst="rect">
            <a:avLst/>
          </a:prstGeom>
        </p:spPr>
        <p:txBody>
          <a:bodyPr wrap="square">
            <a:spAutoFit/>
          </a:bodyPr>
          <a:lstStyle/>
          <a:p>
            <a:r>
              <a:rPr lang="en-US" dirty="0">
                <a:hlinkClick r:id="rId3"/>
              </a:rPr>
              <a:t>https://datavizcatalogue.com/methods/wordcloud.html</a:t>
            </a:r>
            <a:endParaRPr lang="en-US" dirty="0"/>
          </a:p>
        </p:txBody>
      </p:sp>
      <p:sp>
        <p:nvSpPr>
          <p:cNvPr id="7" name="TextBox 6"/>
          <p:cNvSpPr txBox="1"/>
          <p:nvPr/>
        </p:nvSpPr>
        <p:spPr>
          <a:xfrm>
            <a:off x="5181600" y="274638"/>
            <a:ext cx="3886200" cy="1477328"/>
          </a:xfrm>
          <a:prstGeom prst="rect">
            <a:avLst/>
          </a:prstGeom>
          <a:noFill/>
        </p:spPr>
        <p:txBody>
          <a:bodyPr wrap="square" rtlCol="0">
            <a:spAutoFit/>
          </a:bodyPr>
          <a:lstStyle/>
          <a:p>
            <a:pPr marL="285750" indent="-285750">
              <a:buFont typeface="Arial" charset="0"/>
              <a:buChar char="•"/>
            </a:pPr>
            <a:r>
              <a:rPr lang="en-US" dirty="0"/>
              <a:t>Long words are emphasized over short words.</a:t>
            </a:r>
          </a:p>
          <a:p>
            <a:pPr marL="285750" indent="-285750">
              <a:buFont typeface="Arial" charset="0"/>
              <a:buChar char="•"/>
            </a:pPr>
            <a:r>
              <a:rPr lang="en-US" dirty="0"/>
              <a:t>They're not great for analytical accuracy, so used more for aesthetic reasons instead.</a:t>
            </a:r>
          </a:p>
        </p:txBody>
      </p:sp>
    </p:spTree>
    <p:extLst>
      <p:ext uri="{BB962C8B-B14F-4D97-AF65-F5344CB8AC3E}">
        <p14:creationId xmlns:p14="http://schemas.microsoft.com/office/powerpoint/2010/main" val="1793400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mj-lt"/>
              </a:rPr>
              <a:t>Dot Matrix Chart</a:t>
            </a:r>
          </a:p>
        </p:txBody>
      </p:sp>
      <p:sp>
        <p:nvSpPr>
          <p:cNvPr id="4" name="Slide Number Placeholder 3"/>
          <p:cNvSpPr>
            <a:spLocks noGrp="1"/>
          </p:cNvSpPr>
          <p:nvPr>
            <p:ph type="sldNum" sz="quarter" idx="12"/>
          </p:nvPr>
        </p:nvSpPr>
        <p:spPr/>
        <p:txBody>
          <a:bodyPr/>
          <a:lstStyle/>
          <a:p>
            <a:fld id="{3A70CAB6-77DB-46AD-80E7-B4925D9BCC60}" type="slidenum">
              <a:rPr lang="en-US" smtClean="0"/>
              <a:t>36</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2336" y="5987018"/>
            <a:ext cx="6934200" cy="369332"/>
          </a:xfrm>
          <a:prstGeom prst="rect">
            <a:avLst/>
          </a:prstGeom>
        </p:spPr>
        <p:txBody>
          <a:bodyPr wrap="square">
            <a:spAutoFit/>
          </a:bodyPr>
          <a:lstStyle/>
          <a:p>
            <a:r>
              <a:rPr lang="en-US" dirty="0">
                <a:hlinkClick r:id="rId3"/>
              </a:rPr>
              <a:t>https://datavizcatalogue.com/methods/dot_matrix_chart.html</a:t>
            </a:r>
            <a:endParaRPr lang="en-US" dirty="0"/>
          </a:p>
        </p:txBody>
      </p:sp>
    </p:spTree>
    <p:extLst>
      <p:ext uri="{BB962C8B-B14F-4D97-AF65-F5344CB8AC3E}">
        <p14:creationId xmlns:p14="http://schemas.microsoft.com/office/powerpoint/2010/main" val="6864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FF0000"/>
                </a:solidFill>
                <a:latin typeface="+mj-lt"/>
              </a:rPr>
              <a:t>TreeMap</a:t>
            </a:r>
            <a:endParaRPr lang="en-US" b="1" dirty="0">
              <a:solidFill>
                <a:srgbClr val="FF0000"/>
              </a:solidFill>
              <a:latin typeface="+mj-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t>37</a:t>
            </a:fld>
            <a:endParaRPr lang="en-US"/>
          </a:p>
        </p:txBody>
      </p:sp>
      <p:sp>
        <p:nvSpPr>
          <p:cNvPr id="5" name="Rectangle 4"/>
          <p:cNvSpPr/>
          <p:nvPr/>
        </p:nvSpPr>
        <p:spPr>
          <a:xfrm>
            <a:off x="458821" y="5345465"/>
            <a:ext cx="6781800" cy="1477328"/>
          </a:xfrm>
          <a:prstGeom prst="rect">
            <a:avLst/>
          </a:prstGeom>
        </p:spPr>
        <p:txBody>
          <a:bodyPr wrap="square">
            <a:spAutoFit/>
          </a:bodyPr>
          <a:lstStyle/>
          <a:p>
            <a:r>
              <a:rPr lang="en-US" dirty="0">
                <a:hlinkClick r:id="rId2"/>
              </a:rPr>
              <a:t>https://datavizcatalogue.com/methods/treemap.html</a:t>
            </a:r>
            <a:br>
              <a:rPr lang="en-US" dirty="0"/>
            </a:br>
            <a:r>
              <a:rPr lang="en-US" dirty="0">
                <a:hlinkClick r:id="rId3"/>
              </a:rPr>
              <a:t>http://www.cs.umd.edu/hcil/treemap-history/index.shtml</a:t>
            </a:r>
            <a:endParaRPr lang="en-US" dirty="0"/>
          </a:p>
          <a:p>
            <a:br>
              <a:rPr lang="en-US" dirty="0"/>
            </a:br>
            <a:r>
              <a:rPr lang="en-US" dirty="0"/>
              <a:t>Tree visualization with tree-maps: 2-d space-filling approach</a:t>
            </a:r>
            <a:endParaRPr lang="pt-BR" dirty="0">
              <a:hlinkClick r:id="rId4"/>
            </a:endParaRPr>
          </a:p>
          <a:p>
            <a:r>
              <a:rPr lang="pt-BR" dirty="0">
                <a:hlinkClick r:id="rId4"/>
              </a:rPr>
              <a:t>https://doi.org/10.1145%2F102377.115768</a:t>
            </a:r>
            <a:endParaRPr lang="en-US" dirty="0"/>
          </a:p>
        </p:txBody>
      </p:sp>
      <p:pic>
        <p:nvPicPr>
          <p:cNvPr id="6" name="Picture 5"/>
          <p:cNvPicPr>
            <a:picLocks noChangeAspect="1"/>
          </p:cNvPicPr>
          <p:nvPr/>
        </p:nvPicPr>
        <p:blipFill>
          <a:blip r:embed="rId5"/>
          <a:stretch>
            <a:fillRect/>
          </a:stretch>
        </p:blipFill>
        <p:spPr>
          <a:xfrm>
            <a:off x="35668" y="1175219"/>
            <a:ext cx="9144000" cy="4008329"/>
          </a:xfrm>
          <a:prstGeom prst="rect">
            <a:avLst/>
          </a:prstGeom>
        </p:spPr>
      </p:pic>
      <p:pic>
        <p:nvPicPr>
          <p:cNvPr id="8" name="Picture 7"/>
          <p:cNvPicPr>
            <a:picLocks noChangeAspect="1"/>
          </p:cNvPicPr>
          <p:nvPr/>
        </p:nvPicPr>
        <p:blipFill>
          <a:blip r:embed="rId6"/>
          <a:stretch>
            <a:fillRect/>
          </a:stretch>
        </p:blipFill>
        <p:spPr>
          <a:xfrm>
            <a:off x="1310613" y="899750"/>
            <a:ext cx="6346285" cy="4801686"/>
          </a:xfrm>
          <a:prstGeom prst="rect">
            <a:avLst/>
          </a:prstGeom>
        </p:spPr>
      </p:pic>
    </p:spTree>
    <p:extLst>
      <p:ext uri="{BB962C8B-B14F-4D97-AF65-F5344CB8AC3E}">
        <p14:creationId xmlns:p14="http://schemas.microsoft.com/office/powerpoint/2010/main" val="14468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latin typeface="+mj-lt"/>
              </a:rPr>
              <a:t>Circle Packing</a:t>
            </a:r>
          </a:p>
        </p:txBody>
      </p:sp>
      <p:sp>
        <p:nvSpPr>
          <p:cNvPr id="4" name="Slide Number Placeholder 3"/>
          <p:cNvSpPr>
            <a:spLocks noGrp="1"/>
          </p:cNvSpPr>
          <p:nvPr>
            <p:ph type="sldNum" sz="quarter" idx="12"/>
          </p:nvPr>
        </p:nvSpPr>
        <p:spPr/>
        <p:txBody>
          <a:bodyPr/>
          <a:lstStyle/>
          <a:p>
            <a:fld id="{3A70CAB6-77DB-46AD-80E7-B4925D9BCC60}" type="slidenum">
              <a:rPr lang="en-US" smtClean="0"/>
              <a:t>38</a:t>
            </a:fld>
            <a:endParaRPr lang="en-US"/>
          </a:p>
        </p:txBody>
      </p:sp>
      <p:pic>
        <p:nvPicPr>
          <p:cNvPr id="5" name="Picture 4"/>
          <p:cNvPicPr>
            <a:picLocks noChangeAspect="1"/>
          </p:cNvPicPr>
          <p:nvPr/>
        </p:nvPicPr>
        <p:blipFill>
          <a:blip r:embed="rId2"/>
          <a:stretch>
            <a:fillRect/>
          </a:stretch>
        </p:blipFill>
        <p:spPr>
          <a:xfrm>
            <a:off x="0" y="1752600"/>
            <a:ext cx="9144000" cy="4008329"/>
          </a:xfrm>
          <a:prstGeom prst="rect">
            <a:avLst/>
          </a:prstGeom>
        </p:spPr>
      </p:pic>
      <p:sp>
        <p:nvSpPr>
          <p:cNvPr id="6" name="Rectangle 5"/>
          <p:cNvSpPr/>
          <p:nvPr/>
        </p:nvSpPr>
        <p:spPr>
          <a:xfrm>
            <a:off x="228600" y="6008095"/>
            <a:ext cx="6096000" cy="369332"/>
          </a:xfrm>
          <a:prstGeom prst="rect">
            <a:avLst/>
          </a:prstGeom>
        </p:spPr>
        <p:txBody>
          <a:bodyPr wrap="square">
            <a:spAutoFit/>
          </a:bodyPr>
          <a:lstStyle/>
          <a:p>
            <a:r>
              <a:rPr lang="en-US" dirty="0">
                <a:hlinkClick r:id="rId3"/>
              </a:rPr>
              <a:t>https://datavizcatalogue.com/methods/circle_packing.html</a:t>
            </a:r>
            <a:endParaRPr lang="en-US" dirty="0"/>
          </a:p>
        </p:txBody>
      </p:sp>
    </p:spTree>
    <p:extLst>
      <p:ext uri="{BB962C8B-B14F-4D97-AF65-F5344CB8AC3E}">
        <p14:creationId xmlns:p14="http://schemas.microsoft.com/office/powerpoint/2010/main" val="2055938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latin typeface="+mj-lt"/>
              </a:rPr>
              <a:t>Rose Chart</a:t>
            </a:r>
            <a:endParaRPr lang="en-US" dirty="0">
              <a:solidFill>
                <a:srgbClr val="FF0000"/>
              </a:solidFill>
              <a:latin typeface="+mj-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t>39</a:t>
            </a:fld>
            <a:endParaRPr lang="en-US"/>
          </a:p>
        </p:txBody>
      </p:sp>
      <p:pic>
        <p:nvPicPr>
          <p:cNvPr id="5" name="Picture 4"/>
          <p:cNvPicPr>
            <a:picLocks noChangeAspect="1"/>
          </p:cNvPicPr>
          <p:nvPr/>
        </p:nvPicPr>
        <p:blipFill>
          <a:blip r:embed="rId2"/>
          <a:stretch>
            <a:fillRect/>
          </a:stretch>
        </p:blipFill>
        <p:spPr>
          <a:xfrm>
            <a:off x="0" y="1676400"/>
            <a:ext cx="9144000" cy="4008329"/>
          </a:xfrm>
          <a:prstGeom prst="rect">
            <a:avLst/>
          </a:prstGeom>
        </p:spPr>
      </p:pic>
      <p:sp>
        <p:nvSpPr>
          <p:cNvPr id="6" name="Rectangle 5"/>
          <p:cNvSpPr/>
          <p:nvPr/>
        </p:nvSpPr>
        <p:spPr>
          <a:xfrm>
            <a:off x="423153" y="6017822"/>
            <a:ext cx="7086600" cy="369332"/>
          </a:xfrm>
          <a:prstGeom prst="rect">
            <a:avLst/>
          </a:prstGeom>
        </p:spPr>
        <p:txBody>
          <a:bodyPr wrap="square">
            <a:spAutoFit/>
          </a:bodyPr>
          <a:lstStyle/>
          <a:p>
            <a:r>
              <a:rPr lang="en-US" dirty="0">
                <a:hlinkClick r:id="rId3"/>
              </a:rPr>
              <a:t>https://datavizcatalogue.com/methods/nightingale_rose_chart.html</a:t>
            </a:r>
            <a:endParaRPr lang="en-US" dirty="0"/>
          </a:p>
        </p:txBody>
      </p:sp>
    </p:spTree>
    <p:extLst>
      <p:ext uri="{BB962C8B-B14F-4D97-AF65-F5344CB8AC3E}">
        <p14:creationId xmlns:p14="http://schemas.microsoft.com/office/powerpoint/2010/main" val="165778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Assignment 1 Rubric</a:t>
            </a:r>
          </a:p>
        </p:txBody>
      </p:sp>
      <p:sp>
        <p:nvSpPr>
          <p:cNvPr id="3" name="Content Placeholder 2"/>
          <p:cNvSpPr>
            <a:spLocks noGrp="1"/>
          </p:cNvSpPr>
          <p:nvPr>
            <p:ph idx="1"/>
          </p:nvPr>
        </p:nvSpPr>
        <p:spPr/>
        <p:txBody>
          <a:bodyPr>
            <a:normAutofit lnSpcReduction="10000"/>
          </a:bodyPr>
          <a:lstStyle/>
          <a:p>
            <a:r>
              <a:rPr lang="en-US" b="1" dirty="0">
                <a:latin typeface="+mn-lt"/>
              </a:rPr>
              <a:t>Team Project Code Grade: 15%</a:t>
            </a:r>
          </a:p>
          <a:p>
            <a:pPr lvl="1"/>
            <a:r>
              <a:rPr lang="en-US" dirty="0">
                <a:latin typeface="+mn-lt"/>
              </a:rPr>
              <a:t>Visualizations (60%)</a:t>
            </a:r>
          </a:p>
          <a:p>
            <a:pPr lvl="1"/>
            <a:r>
              <a:rPr lang="en-US" dirty="0">
                <a:latin typeface="+mn-lt"/>
              </a:rPr>
              <a:t>Code Base (20%)</a:t>
            </a:r>
          </a:p>
          <a:p>
            <a:pPr lvl="1"/>
            <a:r>
              <a:rPr lang="en-US" dirty="0">
                <a:latin typeface="+mn-lt"/>
              </a:rPr>
              <a:t>Video (20%)</a:t>
            </a:r>
          </a:p>
          <a:p>
            <a:r>
              <a:rPr lang="en-US" b="1" dirty="0">
                <a:latin typeface="+mn-lt"/>
              </a:rPr>
              <a:t>Individual Final Report Grade: 25%</a:t>
            </a:r>
          </a:p>
          <a:p>
            <a:pPr lvl="1"/>
            <a:r>
              <a:rPr lang="en-US" dirty="0">
                <a:latin typeface="+mn-lt"/>
              </a:rPr>
              <a:t>Written Communication (25%)</a:t>
            </a:r>
          </a:p>
          <a:p>
            <a:pPr lvl="1"/>
            <a:r>
              <a:rPr lang="en-US" dirty="0">
                <a:latin typeface="+mn-lt"/>
              </a:rPr>
              <a:t>Key Design Decisions (25%)</a:t>
            </a:r>
          </a:p>
          <a:p>
            <a:pPr lvl="1"/>
            <a:r>
              <a:rPr lang="en-US" dirty="0">
                <a:latin typeface="+mn-lt"/>
              </a:rPr>
              <a:t>Justifications / Alternative Designs (25%)</a:t>
            </a:r>
          </a:p>
          <a:p>
            <a:pPr lvl="1"/>
            <a:r>
              <a:rPr lang="en-US" dirty="0">
                <a:latin typeface="+mn-lt"/>
              </a:rPr>
              <a:t>Development Tools Critique (25%)</a:t>
            </a:r>
          </a:p>
        </p:txBody>
      </p:sp>
      <p:sp>
        <p:nvSpPr>
          <p:cNvPr id="4" name="Slide Number Placeholder 3"/>
          <p:cNvSpPr>
            <a:spLocks noGrp="1"/>
          </p:cNvSpPr>
          <p:nvPr>
            <p:ph type="sldNum" sz="quarter" idx="12"/>
          </p:nvPr>
        </p:nvSpPr>
        <p:spPr/>
        <p:txBody>
          <a:bodyPr/>
          <a:lstStyle/>
          <a:p>
            <a:fld id="{3A70CAB6-77DB-46AD-80E7-B4925D9BCC60}" type="slidenum">
              <a:rPr lang="en-US" smtClean="0">
                <a:latin typeface="+mn-lt"/>
              </a:rPr>
              <a:t>4</a:t>
            </a:fld>
            <a:endParaRPr lang="en-US" dirty="0">
              <a:latin typeface="+mn-lt"/>
            </a:endParaRPr>
          </a:p>
        </p:txBody>
      </p:sp>
      <p:sp>
        <p:nvSpPr>
          <p:cNvPr id="5" name="TextBox 4"/>
          <p:cNvSpPr txBox="1"/>
          <p:nvPr/>
        </p:nvSpPr>
        <p:spPr>
          <a:xfrm>
            <a:off x="457200" y="6126163"/>
            <a:ext cx="7543800" cy="369332"/>
          </a:xfrm>
          <a:prstGeom prst="rect">
            <a:avLst/>
          </a:prstGeom>
          <a:noFill/>
        </p:spPr>
        <p:txBody>
          <a:bodyPr wrap="square" rtlCol="0">
            <a:spAutoFit/>
          </a:bodyPr>
          <a:lstStyle/>
          <a:p>
            <a:r>
              <a:rPr lang="en-US" dirty="0">
                <a:hlinkClick r:id="rId2"/>
              </a:rPr>
              <a:t>https://ecs.wgtn.ac.nz/Courses/SWEN422_2025T1/Assignment1</a:t>
            </a:r>
          </a:p>
        </p:txBody>
      </p:sp>
    </p:spTree>
    <p:extLst>
      <p:ext uri="{BB962C8B-B14F-4D97-AF65-F5344CB8AC3E}">
        <p14:creationId xmlns:p14="http://schemas.microsoft.com/office/powerpoint/2010/main" val="197402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Sunburst Diagram</a:t>
            </a:r>
          </a:p>
        </p:txBody>
      </p:sp>
      <p:sp>
        <p:nvSpPr>
          <p:cNvPr id="4" name="Slide Number Placeholder 3"/>
          <p:cNvSpPr>
            <a:spLocks noGrp="1"/>
          </p:cNvSpPr>
          <p:nvPr>
            <p:ph type="sldNum" sz="quarter" idx="12"/>
          </p:nvPr>
        </p:nvSpPr>
        <p:spPr/>
        <p:txBody>
          <a:bodyPr/>
          <a:lstStyle/>
          <a:p>
            <a:fld id="{3A70CAB6-77DB-46AD-80E7-B4925D9BCC60}" type="slidenum">
              <a:rPr lang="en-US" smtClean="0"/>
              <a:t>40</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304800" y="5987018"/>
            <a:ext cx="6553200" cy="369332"/>
          </a:xfrm>
          <a:prstGeom prst="rect">
            <a:avLst/>
          </a:prstGeom>
        </p:spPr>
        <p:txBody>
          <a:bodyPr wrap="square">
            <a:spAutoFit/>
          </a:bodyPr>
          <a:lstStyle/>
          <a:p>
            <a:r>
              <a:rPr lang="en-US" dirty="0">
                <a:hlinkClick r:id="rId3"/>
              </a:rPr>
              <a:t>https://datavizcatalogue.com/methods/sunburst_diagram.html</a:t>
            </a:r>
            <a:endParaRPr lang="en-US" dirty="0"/>
          </a:p>
        </p:txBody>
      </p:sp>
    </p:spTree>
    <p:extLst>
      <p:ext uri="{BB962C8B-B14F-4D97-AF65-F5344CB8AC3E}">
        <p14:creationId xmlns:p14="http://schemas.microsoft.com/office/powerpoint/2010/main" val="1991496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FF0000"/>
                </a:solidFill>
                <a:latin typeface="+mj-lt"/>
              </a:rPr>
              <a:t>Choropleth Map</a:t>
            </a:r>
            <a:endParaRPr lang="en-US" dirty="0">
              <a:solidFill>
                <a:srgbClr val="FF0000"/>
              </a:solidFill>
              <a:latin typeface="+mj-lt"/>
            </a:endParaRPr>
          </a:p>
        </p:txBody>
      </p:sp>
      <p:sp>
        <p:nvSpPr>
          <p:cNvPr id="4" name="Slide Number Placeholder 3"/>
          <p:cNvSpPr>
            <a:spLocks noGrp="1"/>
          </p:cNvSpPr>
          <p:nvPr>
            <p:ph type="sldNum" sz="quarter" idx="12"/>
          </p:nvPr>
        </p:nvSpPr>
        <p:spPr/>
        <p:txBody>
          <a:bodyPr/>
          <a:lstStyle/>
          <a:p>
            <a:fld id="{3A70CAB6-77DB-46AD-80E7-B4925D9BCC60}" type="slidenum">
              <a:rPr lang="en-US" smtClean="0"/>
              <a:t>41</a:t>
            </a:fld>
            <a:endParaRPr lang="en-US"/>
          </a:p>
        </p:txBody>
      </p:sp>
      <p:pic>
        <p:nvPicPr>
          <p:cNvPr id="5" name="Picture 4"/>
          <p:cNvPicPr>
            <a:picLocks noChangeAspect="1"/>
          </p:cNvPicPr>
          <p:nvPr/>
        </p:nvPicPr>
        <p:blipFill>
          <a:blip r:embed="rId2"/>
          <a:stretch>
            <a:fillRect/>
          </a:stretch>
        </p:blipFill>
        <p:spPr>
          <a:xfrm>
            <a:off x="0" y="1600200"/>
            <a:ext cx="9144000" cy="4008329"/>
          </a:xfrm>
          <a:prstGeom prst="rect">
            <a:avLst/>
          </a:prstGeom>
        </p:spPr>
      </p:pic>
      <p:sp>
        <p:nvSpPr>
          <p:cNvPr id="6" name="Rectangle 5"/>
          <p:cNvSpPr/>
          <p:nvPr/>
        </p:nvSpPr>
        <p:spPr>
          <a:xfrm>
            <a:off x="457200" y="5987018"/>
            <a:ext cx="5867400" cy="369332"/>
          </a:xfrm>
          <a:prstGeom prst="rect">
            <a:avLst/>
          </a:prstGeom>
        </p:spPr>
        <p:txBody>
          <a:bodyPr wrap="square">
            <a:spAutoFit/>
          </a:bodyPr>
          <a:lstStyle/>
          <a:p>
            <a:r>
              <a:rPr lang="en-US" dirty="0">
                <a:hlinkClick r:id="rId3"/>
              </a:rPr>
              <a:t>https://datavizcatalogue.com/methods/choropleth.html</a:t>
            </a:r>
            <a:endParaRPr lang="en-US" dirty="0"/>
          </a:p>
        </p:txBody>
      </p:sp>
    </p:spTree>
    <p:extLst>
      <p:ext uri="{BB962C8B-B14F-4D97-AF65-F5344CB8AC3E}">
        <p14:creationId xmlns:p14="http://schemas.microsoft.com/office/powerpoint/2010/main" val="1027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Dot Map</a:t>
            </a:r>
          </a:p>
        </p:txBody>
      </p:sp>
      <p:sp>
        <p:nvSpPr>
          <p:cNvPr id="4" name="Slide Number Placeholder 3"/>
          <p:cNvSpPr>
            <a:spLocks noGrp="1"/>
          </p:cNvSpPr>
          <p:nvPr>
            <p:ph type="sldNum" sz="quarter" idx="12"/>
          </p:nvPr>
        </p:nvSpPr>
        <p:spPr/>
        <p:txBody>
          <a:bodyPr/>
          <a:lstStyle/>
          <a:p>
            <a:fld id="{3A70CAB6-77DB-46AD-80E7-B4925D9BCC60}" type="slidenum">
              <a:rPr lang="en-US" smtClean="0"/>
              <a:t>42</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6096000" cy="369332"/>
          </a:xfrm>
          <a:prstGeom prst="rect">
            <a:avLst/>
          </a:prstGeom>
        </p:spPr>
        <p:txBody>
          <a:bodyPr wrap="square">
            <a:spAutoFit/>
          </a:bodyPr>
          <a:lstStyle/>
          <a:p>
            <a:r>
              <a:rPr lang="en-US" dirty="0">
                <a:hlinkClick r:id="rId3"/>
              </a:rPr>
              <a:t>https://datavizcatalogue.com/methods/dot_map.html</a:t>
            </a:r>
            <a:endParaRPr lang="en-US" dirty="0"/>
          </a:p>
        </p:txBody>
      </p:sp>
    </p:spTree>
    <p:extLst>
      <p:ext uri="{BB962C8B-B14F-4D97-AF65-F5344CB8AC3E}">
        <p14:creationId xmlns:p14="http://schemas.microsoft.com/office/powerpoint/2010/main" val="1346084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Bubble Map</a:t>
            </a:r>
          </a:p>
        </p:txBody>
      </p:sp>
      <p:sp>
        <p:nvSpPr>
          <p:cNvPr id="4" name="Slide Number Placeholder 3"/>
          <p:cNvSpPr>
            <a:spLocks noGrp="1"/>
          </p:cNvSpPr>
          <p:nvPr>
            <p:ph type="sldNum" sz="quarter" idx="12"/>
          </p:nvPr>
        </p:nvSpPr>
        <p:spPr/>
        <p:txBody>
          <a:bodyPr/>
          <a:lstStyle/>
          <a:p>
            <a:fld id="{3A70CAB6-77DB-46AD-80E7-B4925D9BCC60}" type="slidenum">
              <a:rPr lang="en-US" smtClean="0"/>
              <a:t>43</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350196" y="5987018"/>
            <a:ext cx="6172200" cy="369332"/>
          </a:xfrm>
          <a:prstGeom prst="rect">
            <a:avLst/>
          </a:prstGeom>
        </p:spPr>
        <p:txBody>
          <a:bodyPr wrap="square">
            <a:spAutoFit/>
          </a:bodyPr>
          <a:lstStyle/>
          <a:p>
            <a:r>
              <a:rPr lang="en-US" dirty="0">
                <a:hlinkClick r:id="rId3"/>
              </a:rPr>
              <a:t>https://datavizcatalogue.com/methods/bubble_map.html</a:t>
            </a:r>
            <a:endParaRPr lang="en-US" dirty="0"/>
          </a:p>
        </p:txBody>
      </p:sp>
    </p:spTree>
    <p:extLst>
      <p:ext uri="{BB962C8B-B14F-4D97-AF65-F5344CB8AC3E}">
        <p14:creationId xmlns:p14="http://schemas.microsoft.com/office/powerpoint/2010/main" val="66700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Connection Map</a:t>
            </a:r>
          </a:p>
        </p:txBody>
      </p:sp>
      <p:sp>
        <p:nvSpPr>
          <p:cNvPr id="4" name="Slide Number Placeholder 3"/>
          <p:cNvSpPr>
            <a:spLocks noGrp="1"/>
          </p:cNvSpPr>
          <p:nvPr>
            <p:ph type="sldNum" sz="quarter" idx="12"/>
          </p:nvPr>
        </p:nvSpPr>
        <p:spPr/>
        <p:txBody>
          <a:bodyPr/>
          <a:lstStyle/>
          <a:p>
            <a:fld id="{3A70CAB6-77DB-46AD-80E7-B4925D9BCC60}" type="slidenum">
              <a:rPr lang="en-US" smtClean="0"/>
              <a:t>44</a:t>
            </a:fld>
            <a:endParaRPr lang="en-US"/>
          </a:p>
        </p:txBody>
      </p:sp>
      <p:pic>
        <p:nvPicPr>
          <p:cNvPr id="5" name="Picture 4"/>
          <p:cNvPicPr>
            <a:picLocks noChangeAspect="1"/>
          </p:cNvPicPr>
          <p:nvPr/>
        </p:nvPicPr>
        <p:blipFill>
          <a:blip r:embed="rId2"/>
          <a:stretch>
            <a:fillRect/>
          </a:stretch>
        </p:blipFill>
        <p:spPr>
          <a:xfrm>
            <a:off x="0" y="1424835"/>
            <a:ext cx="9144000" cy="4008329"/>
          </a:xfrm>
          <a:prstGeom prst="rect">
            <a:avLst/>
          </a:prstGeom>
        </p:spPr>
      </p:pic>
      <p:sp>
        <p:nvSpPr>
          <p:cNvPr id="6" name="Rectangle 5"/>
          <p:cNvSpPr/>
          <p:nvPr/>
        </p:nvSpPr>
        <p:spPr>
          <a:xfrm>
            <a:off x="457200" y="5987018"/>
            <a:ext cx="6400800" cy="369332"/>
          </a:xfrm>
          <a:prstGeom prst="rect">
            <a:avLst/>
          </a:prstGeom>
        </p:spPr>
        <p:txBody>
          <a:bodyPr wrap="square">
            <a:spAutoFit/>
          </a:bodyPr>
          <a:lstStyle/>
          <a:p>
            <a:r>
              <a:rPr lang="en-US" dirty="0">
                <a:hlinkClick r:id="rId3"/>
              </a:rPr>
              <a:t>https://datavizcatalogue.com/methods/connection_map.html</a:t>
            </a:r>
            <a:endParaRPr lang="en-US" dirty="0"/>
          </a:p>
        </p:txBody>
      </p:sp>
    </p:spTree>
    <p:extLst>
      <p:ext uri="{BB962C8B-B14F-4D97-AF65-F5344CB8AC3E}">
        <p14:creationId xmlns:p14="http://schemas.microsoft.com/office/powerpoint/2010/main" val="1069118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Flow Map</a:t>
            </a:r>
          </a:p>
        </p:txBody>
      </p:sp>
      <p:sp>
        <p:nvSpPr>
          <p:cNvPr id="4" name="Slide Number Placeholder 3"/>
          <p:cNvSpPr>
            <a:spLocks noGrp="1"/>
          </p:cNvSpPr>
          <p:nvPr>
            <p:ph type="sldNum" sz="quarter" idx="12"/>
          </p:nvPr>
        </p:nvSpPr>
        <p:spPr/>
        <p:txBody>
          <a:bodyPr/>
          <a:lstStyle/>
          <a:p>
            <a:fld id="{3A70CAB6-77DB-46AD-80E7-B4925D9BCC60}" type="slidenum">
              <a:rPr lang="en-US" smtClean="0"/>
              <a:t>45</a:t>
            </a:fld>
            <a:endParaRPr lang="en-US"/>
          </a:p>
        </p:txBody>
      </p:sp>
      <p:pic>
        <p:nvPicPr>
          <p:cNvPr id="5" name="Picture 4"/>
          <p:cNvPicPr>
            <a:picLocks noChangeAspect="1"/>
          </p:cNvPicPr>
          <p:nvPr/>
        </p:nvPicPr>
        <p:blipFill>
          <a:blip r:embed="rId2"/>
          <a:stretch>
            <a:fillRect/>
          </a:stretch>
        </p:blipFill>
        <p:spPr>
          <a:xfrm>
            <a:off x="-8106" y="1600200"/>
            <a:ext cx="9144000" cy="4008329"/>
          </a:xfrm>
          <a:prstGeom prst="rect">
            <a:avLst/>
          </a:prstGeom>
        </p:spPr>
      </p:pic>
      <p:sp>
        <p:nvSpPr>
          <p:cNvPr id="6" name="Rectangle 5"/>
          <p:cNvSpPr/>
          <p:nvPr/>
        </p:nvSpPr>
        <p:spPr>
          <a:xfrm>
            <a:off x="457200" y="5987018"/>
            <a:ext cx="5791200" cy="369332"/>
          </a:xfrm>
          <a:prstGeom prst="rect">
            <a:avLst/>
          </a:prstGeom>
        </p:spPr>
        <p:txBody>
          <a:bodyPr wrap="square">
            <a:spAutoFit/>
          </a:bodyPr>
          <a:lstStyle/>
          <a:p>
            <a:r>
              <a:rPr lang="en-US" dirty="0">
                <a:hlinkClick r:id="rId3"/>
              </a:rPr>
              <a:t>https://datavizcatalogue.com/methods/flow_map.html</a:t>
            </a:r>
            <a:endParaRPr lang="en-US" dirty="0"/>
          </a:p>
        </p:txBody>
      </p:sp>
    </p:spTree>
    <p:extLst>
      <p:ext uri="{BB962C8B-B14F-4D97-AF65-F5344CB8AC3E}">
        <p14:creationId xmlns:p14="http://schemas.microsoft.com/office/powerpoint/2010/main" val="938858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91" y="32426"/>
            <a:ext cx="3262009" cy="733533"/>
          </a:xfrm>
        </p:spPr>
        <p:txBody>
          <a:bodyPr>
            <a:normAutofit fontScale="90000"/>
          </a:bodyPr>
          <a:lstStyle/>
          <a:p>
            <a:r>
              <a:rPr lang="en-US" b="1" dirty="0" err="1">
                <a:solidFill>
                  <a:srgbClr val="FF0000"/>
                </a:solidFill>
                <a:latin typeface="+mj-lt"/>
              </a:rPr>
              <a:t>StoryLines</a:t>
            </a:r>
            <a:r>
              <a:rPr lang="en-US" b="1" dirty="0">
                <a:solidFill>
                  <a:srgbClr val="FF0000"/>
                </a:solidFill>
                <a:latin typeface="+mj-lt"/>
              </a:rPr>
              <a:t>	</a:t>
            </a:r>
          </a:p>
        </p:txBody>
      </p:sp>
      <p:sp>
        <p:nvSpPr>
          <p:cNvPr id="4" name="Slide Number Placeholder 3"/>
          <p:cNvSpPr>
            <a:spLocks noGrp="1"/>
          </p:cNvSpPr>
          <p:nvPr>
            <p:ph type="sldNum" sz="quarter" idx="12"/>
          </p:nvPr>
        </p:nvSpPr>
        <p:spPr/>
        <p:txBody>
          <a:bodyPr/>
          <a:lstStyle/>
          <a:p>
            <a:fld id="{3A70CAB6-77DB-46AD-80E7-B4925D9BCC60}" type="slidenum">
              <a:rPr lang="en-US" smtClean="0"/>
              <a:t>46</a:t>
            </a:fld>
            <a:endParaRPr lang="en-US"/>
          </a:p>
        </p:txBody>
      </p:sp>
      <p:sp>
        <p:nvSpPr>
          <p:cNvPr id="6" name="Rectangle 5"/>
          <p:cNvSpPr/>
          <p:nvPr/>
        </p:nvSpPr>
        <p:spPr>
          <a:xfrm>
            <a:off x="3363977" y="6141675"/>
            <a:ext cx="2416046" cy="369332"/>
          </a:xfrm>
          <a:prstGeom prst="rect">
            <a:avLst/>
          </a:prstGeom>
        </p:spPr>
        <p:txBody>
          <a:bodyPr wrap="none">
            <a:spAutoFit/>
          </a:bodyPr>
          <a:lstStyle/>
          <a:p>
            <a:r>
              <a:rPr lang="en-US" dirty="0">
                <a:hlinkClick r:id="rId3"/>
              </a:rPr>
              <a:t>https://xkcd.com/657/</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8040"/>
          <a:stretch/>
        </p:blipFill>
        <p:spPr>
          <a:xfrm>
            <a:off x="-1621" y="1339373"/>
            <a:ext cx="9144000" cy="27443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591" y="56745"/>
            <a:ext cx="5105400" cy="6264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64354"/>
            <a:ext cx="9144000" cy="1506398"/>
          </a:xfrm>
          <a:prstGeom prst="rect">
            <a:avLst/>
          </a:prstGeom>
        </p:spPr>
      </p:pic>
    </p:spTree>
    <p:extLst>
      <p:ext uri="{BB962C8B-B14F-4D97-AF65-F5344CB8AC3E}">
        <p14:creationId xmlns:p14="http://schemas.microsoft.com/office/powerpoint/2010/main" val="203973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0000"/>
                </a:solidFill>
                <a:latin typeface="Helvetica" charset="0"/>
                <a:ea typeface="Helvetica" charset="0"/>
                <a:cs typeface="Helvetica" charset="0"/>
              </a:rPr>
              <a:t>Next Steps</a:t>
            </a:r>
            <a:endParaRPr lang="en-US" b="1" dirty="0">
              <a:solidFill>
                <a:srgbClr val="FF0000"/>
              </a:solidFill>
              <a:latin typeface="Helvetica" charset="0"/>
              <a:ea typeface="Helvetica" charset="0"/>
              <a:cs typeface="Helvetica" charset="0"/>
            </a:endParaRPr>
          </a:p>
        </p:txBody>
      </p:sp>
      <p:sp>
        <p:nvSpPr>
          <p:cNvPr id="3" name="Content Placeholder 2"/>
          <p:cNvSpPr>
            <a:spLocks noGrp="1"/>
          </p:cNvSpPr>
          <p:nvPr>
            <p:ph idx="1"/>
          </p:nvPr>
        </p:nvSpPr>
        <p:spPr/>
        <p:txBody>
          <a:bodyPr>
            <a:normAutofit/>
          </a:bodyPr>
          <a:lstStyle/>
          <a:p>
            <a:r>
              <a:rPr lang="en-US" b="1" dirty="0">
                <a:latin typeface="Arial" charset="0"/>
                <a:ea typeface="Arial" charset="0"/>
                <a:cs typeface="Arial" charset="0"/>
              </a:rPr>
              <a:t>Readings</a:t>
            </a:r>
            <a:r>
              <a:rPr lang="en-US" dirty="0">
                <a:latin typeface="Arial" charset="0"/>
                <a:ea typeface="Arial" charset="0"/>
                <a:cs typeface="Arial" charset="0"/>
              </a:rPr>
              <a:t>:</a:t>
            </a:r>
          </a:p>
          <a:p>
            <a:pPr lvl="1"/>
            <a:r>
              <a:rPr lang="en-US" dirty="0">
                <a:latin typeface="Arial" charset="0"/>
                <a:ea typeface="Arial" charset="0"/>
                <a:cs typeface="Arial" charset="0"/>
                <a:hlinkClick r:id="rId2"/>
              </a:rPr>
              <a:t>Considering Visual Variables as a Basis for Information Visualisation</a:t>
            </a:r>
            <a:r>
              <a:rPr lang="en-US" dirty="0">
                <a:latin typeface="Arial" charset="0"/>
                <a:ea typeface="Arial" charset="0"/>
                <a:cs typeface="Arial" charset="0"/>
              </a:rPr>
              <a:t>. Sheelagh </a:t>
            </a:r>
            <a:r>
              <a:rPr lang="en-US" dirty="0" err="1">
                <a:latin typeface="Arial" charset="0"/>
                <a:ea typeface="Arial" charset="0"/>
                <a:cs typeface="Arial" charset="0"/>
              </a:rPr>
              <a:t>Carpendale</a:t>
            </a:r>
            <a:r>
              <a:rPr lang="en-US" dirty="0">
                <a:latin typeface="Arial" charset="0"/>
                <a:ea typeface="Arial" charset="0"/>
                <a:cs typeface="Arial" charset="0"/>
              </a:rPr>
              <a:t>. Research report 2001-693-16, Department of Computer science, University of Calgary, Calgary, AB, Canada, 2003.</a:t>
            </a:r>
          </a:p>
          <a:p>
            <a:r>
              <a:rPr lang="en-US" b="1" dirty="0">
                <a:latin typeface="+mn-lt"/>
              </a:rPr>
              <a:t>Team Signup</a:t>
            </a:r>
            <a:r>
              <a:rPr lang="en-US" dirty="0">
                <a:latin typeface="+mn-lt"/>
              </a:rPr>
              <a:t>: work in teams 2-4 people by </a:t>
            </a:r>
            <a:r>
              <a:rPr lang="en-US" b="1" dirty="0">
                <a:solidFill>
                  <a:srgbClr val="FF0000"/>
                </a:solidFill>
                <a:latin typeface="+mn-lt"/>
              </a:rPr>
              <a:t>2359 Wednesday 5 March</a:t>
            </a:r>
            <a:endParaRPr lang="en-US" dirty="0"/>
          </a:p>
        </p:txBody>
      </p:sp>
      <p:sp>
        <p:nvSpPr>
          <p:cNvPr id="5" name="Slide Number Placeholder 4">
            <a:extLst>
              <a:ext uri="{FF2B5EF4-FFF2-40B4-BE49-F238E27FC236}">
                <a16:creationId xmlns:a16="http://schemas.microsoft.com/office/drawing/2014/main" id="{B3CA346F-7BBF-89E1-6A07-6F32E6F444BD}"/>
              </a:ext>
            </a:extLst>
          </p:cNvPr>
          <p:cNvSpPr>
            <a:spLocks noGrp="1"/>
          </p:cNvSpPr>
          <p:nvPr>
            <p:ph type="sldNum" sz="quarter" idx="12"/>
          </p:nvPr>
        </p:nvSpPr>
        <p:spPr/>
        <p:txBody>
          <a:bodyPr/>
          <a:lstStyle/>
          <a:p>
            <a:fld id="{3A70CAB6-77DB-46AD-80E7-B4925D9BCC60}" type="slidenum">
              <a:rPr lang="en-US" smtClean="0"/>
              <a:t>47</a:t>
            </a:fld>
            <a:endParaRPr lang="en-US" dirty="0"/>
          </a:p>
        </p:txBody>
      </p:sp>
    </p:spTree>
    <p:extLst>
      <p:ext uri="{BB962C8B-B14F-4D97-AF65-F5344CB8AC3E}">
        <p14:creationId xmlns:p14="http://schemas.microsoft.com/office/powerpoint/2010/main" val="399341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1143000"/>
          </a:xfrm>
        </p:spPr>
        <p:txBody>
          <a:bodyPr>
            <a:normAutofit/>
          </a:bodyPr>
          <a:lstStyle/>
          <a:p>
            <a:r>
              <a:rPr lang="en-US" b="1" dirty="0">
                <a:solidFill>
                  <a:srgbClr val="FF0000"/>
                </a:solidFill>
                <a:latin typeface="Arial" charset="0"/>
                <a:ea typeface="Arial" charset="0"/>
                <a:cs typeface="Arial" charset="0"/>
              </a:rPr>
              <a:t>How Do We Visualize?</a:t>
            </a:r>
          </a:p>
        </p:txBody>
      </p:sp>
      <p:sp>
        <p:nvSpPr>
          <p:cNvPr id="3" name="Content Placeholder 2"/>
          <p:cNvSpPr>
            <a:spLocks noGrp="1"/>
          </p:cNvSpPr>
          <p:nvPr>
            <p:ph idx="1"/>
          </p:nvPr>
        </p:nvSpPr>
        <p:spPr>
          <a:xfrm>
            <a:off x="457200" y="1417638"/>
            <a:ext cx="8229600" cy="5105400"/>
          </a:xfrm>
        </p:spPr>
        <p:txBody>
          <a:bodyPr>
            <a:normAutofit fontScale="85000" lnSpcReduction="20000"/>
          </a:bodyPr>
          <a:lstStyle/>
          <a:p>
            <a:r>
              <a:rPr lang="en-US" b="1" dirty="0">
                <a:latin typeface="Arial" charset="0"/>
                <a:ea typeface="Arial" charset="0"/>
                <a:cs typeface="Arial" charset="0"/>
              </a:rPr>
              <a:t>Know the Data</a:t>
            </a:r>
          </a:p>
          <a:p>
            <a:pPr lvl="1"/>
            <a:r>
              <a:rPr lang="en-US" sz="2200" dirty="0">
                <a:latin typeface="Arial" charset="0"/>
                <a:ea typeface="Arial" charset="0"/>
                <a:cs typeface="Arial" charset="0"/>
              </a:rPr>
              <a:t>Number of attributes</a:t>
            </a:r>
          </a:p>
          <a:p>
            <a:pPr lvl="1"/>
            <a:r>
              <a:rPr lang="en-US" sz="2200" dirty="0">
                <a:latin typeface="Arial" charset="0"/>
                <a:ea typeface="Arial" charset="0"/>
                <a:cs typeface="Arial" charset="0"/>
              </a:rPr>
              <a:t>Date types: ordinal vs ordered (ordinal or quantitative)</a:t>
            </a:r>
          </a:p>
          <a:p>
            <a:pPr lvl="1"/>
            <a:r>
              <a:rPr lang="en-US" sz="2200" dirty="0">
                <a:latin typeface="Arial" charset="0"/>
                <a:ea typeface="Arial" charset="0"/>
                <a:cs typeface="Arial" charset="0"/>
              </a:rPr>
              <a:t>Trustworthiness: bad fields, inaccuracies, missing values</a:t>
            </a:r>
            <a:endParaRPr lang="en-US" sz="400" dirty="0">
              <a:latin typeface="Arial" charset="0"/>
              <a:ea typeface="Arial" charset="0"/>
              <a:cs typeface="Arial" charset="0"/>
            </a:endParaRPr>
          </a:p>
          <a:p>
            <a:endParaRPr lang="en-US" sz="600" dirty="0">
              <a:latin typeface="Arial" charset="0"/>
              <a:ea typeface="Arial" charset="0"/>
              <a:cs typeface="Arial" charset="0"/>
            </a:endParaRPr>
          </a:p>
          <a:p>
            <a:r>
              <a:rPr lang="en-US" b="1" dirty="0">
                <a:latin typeface="Arial" charset="0"/>
                <a:ea typeface="Arial" charset="0"/>
                <a:cs typeface="Arial" charset="0"/>
              </a:rPr>
              <a:t>Know your purpose (&amp; audience)</a:t>
            </a:r>
          </a:p>
          <a:p>
            <a:pPr lvl="1"/>
            <a:r>
              <a:rPr lang="en-US" sz="2200" dirty="0">
                <a:latin typeface="Arial" charset="0"/>
                <a:ea typeface="Arial" charset="0"/>
                <a:cs typeface="Arial" charset="0"/>
              </a:rPr>
              <a:t>What do you/they want to see?</a:t>
            </a:r>
          </a:p>
          <a:p>
            <a:pPr lvl="1"/>
            <a:r>
              <a:rPr lang="en-US" sz="2200" dirty="0">
                <a:latin typeface="Arial" charset="0"/>
                <a:ea typeface="Arial" charset="0"/>
                <a:cs typeface="Arial" charset="0"/>
              </a:rPr>
              <a:t>What might you/they want to focus on?</a:t>
            </a:r>
          </a:p>
          <a:p>
            <a:pPr lvl="1"/>
            <a:endParaRPr lang="en-US" sz="500" dirty="0">
              <a:latin typeface="Arial" charset="0"/>
              <a:ea typeface="Arial" charset="0"/>
              <a:cs typeface="Arial" charset="0"/>
            </a:endParaRPr>
          </a:p>
          <a:p>
            <a:endParaRPr lang="en-US" sz="800" dirty="0">
              <a:latin typeface="Arial" charset="0"/>
              <a:ea typeface="Arial" charset="0"/>
              <a:cs typeface="Arial" charset="0"/>
            </a:endParaRPr>
          </a:p>
          <a:p>
            <a:r>
              <a:rPr lang="en-US" b="1" dirty="0">
                <a:latin typeface="Arial" charset="0"/>
                <a:ea typeface="Arial" charset="0"/>
                <a:cs typeface="Arial" charset="0"/>
              </a:rPr>
              <a:t>Decide how to use visual variables to encode the data</a:t>
            </a:r>
          </a:p>
          <a:p>
            <a:pPr lvl="1"/>
            <a:r>
              <a:rPr lang="en-US" dirty="0">
                <a:latin typeface="Arial" charset="0"/>
                <a:ea typeface="Arial" charset="0"/>
                <a:cs typeface="Arial" charset="0"/>
              </a:rPr>
              <a:t>Requires awareness of:</a:t>
            </a:r>
          </a:p>
          <a:p>
            <a:pPr lvl="2"/>
            <a:r>
              <a:rPr lang="en-US" dirty="0">
                <a:latin typeface="Arial" charset="0"/>
                <a:ea typeface="Arial" charset="0"/>
                <a:cs typeface="Arial" charset="0"/>
              </a:rPr>
              <a:t>Human perceptual system</a:t>
            </a:r>
          </a:p>
          <a:p>
            <a:pPr lvl="2"/>
            <a:r>
              <a:rPr lang="en-US" dirty="0">
                <a:latin typeface="Arial" charset="0"/>
                <a:ea typeface="Arial" charset="0"/>
                <a:cs typeface="Arial" charset="0"/>
              </a:rPr>
              <a:t>Display capacity</a:t>
            </a:r>
          </a:p>
          <a:p>
            <a:pPr lvl="2"/>
            <a:r>
              <a:rPr lang="en-US" dirty="0">
                <a:latin typeface="Arial" charset="0"/>
                <a:ea typeface="Arial" charset="0"/>
                <a:cs typeface="Arial" charset="0"/>
              </a:rPr>
              <a:t>Characteristics of data (size, type)</a:t>
            </a:r>
          </a:p>
          <a:p>
            <a:pPr lvl="2"/>
            <a:r>
              <a:rPr lang="en-US" dirty="0">
                <a:latin typeface="Arial" charset="0"/>
                <a:ea typeface="Arial" charset="0"/>
                <a:cs typeface="Arial" charset="0"/>
              </a:rPr>
              <a:t>Task</a:t>
            </a:r>
          </a:p>
          <a:p>
            <a:pPr marL="457200" lvl="1" indent="0">
              <a:buNone/>
            </a:pPr>
            <a:endParaRPr lang="en-US" dirty="0">
              <a:latin typeface="Arial" charset="0"/>
              <a:ea typeface="Arial" charset="0"/>
              <a:cs typeface="Arial" charset="0"/>
            </a:endParaRPr>
          </a:p>
          <a:p>
            <a:endParaRPr lang="en-US" sz="3600" dirty="0">
              <a:latin typeface="Arial" charset="0"/>
              <a:ea typeface="Arial" charset="0"/>
              <a:cs typeface="Arial" charset="0"/>
            </a:endParaRPr>
          </a:p>
          <a:p>
            <a:pPr marL="0" indent="0">
              <a:buNone/>
            </a:pPr>
            <a:endParaRPr lang="en-US" sz="3600" dirty="0">
              <a:latin typeface="Arial" charset="0"/>
              <a:ea typeface="Arial" charset="0"/>
              <a:cs typeface="Arial" charset="0"/>
            </a:endParaRPr>
          </a:p>
        </p:txBody>
      </p:sp>
      <p:sp>
        <p:nvSpPr>
          <p:cNvPr id="5" name="Slide Number Placeholder 4"/>
          <p:cNvSpPr>
            <a:spLocks noGrp="1"/>
          </p:cNvSpPr>
          <p:nvPr>
            <p:ph type="sldNum" sz="quarter" idx="12"/>
          </p:nvPr>
        </p:nvSpPr>
        <p:spPr/>
        <p:txBody>
          <a:bodyPr/>
          <a:lstStyle/>
          <a:p>
            <a:fld id="{3A70CAB6-77DB-46AD-80E7-B4925D9BCC60}" type="slidenum">
              <a:rPr lang="en-US" smtClean="0">
                <a:latin typeface="Arial" charset="0"/>
                <a:ea typeface="Arial" charset="0"/>
                <a:cs typeface="Arial" charset="0"/>
              </a:rPr>
              <a:t>5</a:t>
            </a:fld>
            <a:endParaRPr lang="en-US">
              <a:latin typeface="Arial" charset="0"/>
              <a:ea typeface="Arial" charset="0"/>
              <a:cs typeface="Arial" charset="0"/>
            </a:endParaRPr>
          </a:p>
        </p:txBody>
      </p:sp>
    </p:spTree>
    <p:extLst>
      <p:ext uri="{BB962C8B-B14F-4D97-AF65-F5344CB8AC3E}">
        <p14:creationId xmlns:p14="http://schemas.microsoft.com/office/powerpoint/2010/main" val="171470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701"/>
            <a:ext cx="8229600" cy="1143000"/>
          </a:xfrm>
        </p:spPr>
        <p:txBody>
          <a:bodyPr>
            <a:normAutofit fontScale="90000"/>
          </a:bodyPr>
          <a:lstStyle/>
          <a:p>
            <a:r>
              <a:rPr lang="en-US" b="1" dirty="0">
                <a:solidFill>
                  <a:srgbClr val="FF0000"/>
                </a:solidFill>
                <a:latin typeface="+mj-lt"/>
              </a:rPr>
              <a:t>Information Visualization Reference Model</a:t>
            </a:r>
          </a:p>
        </p:txBody>
      </p:sp>
      <p:sp>
        <p:nvSpPr>
          <p:cNvPr id="4" name="Slide Number Placeholder 3"/>
          <p:cNvSpPr>
            <a:spLocks noGrp="1"/>
          </p:cNvSpPr>
          <p:nvPr>
            <p:ph type="sldNum" sz="quarter" idx="12"/>
          </p:nvPr>
        </p:nvSpPr>
        <p:spPr/>
        <p:txBody>
          <a:bodyPr/>
          <a:lstStyle/>
          <a:p>
            <a:fld id="{3A70CAB6-77DB-46AD-80E7-B4925D9BCC60}" type="slidenum">
              <a:rPr lang="en-US" smtClean="0"/>
              <a:t>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69" y="1409532"/>
            <a:ext cx="8352731" cy="4449762"/>
          </a:xfrm>
          <a:prstGeom prst="rect">
            <a:avLst/>
          </a:prstGeom>
        </p:spPr>
      </p:pic>
      <p:sp>
        <p:nvSpPr>
          <p:cNvPr id="7" name="Rectangle 6"/>
          <p:cNvSpPr/>
          <p:nvPr/>
        </p:nvSpPr>
        <p:spPr>
          <a:xfrm>
            <a:off x="1295400" y="5859294"/>
            <a:ext cx="6553200" cy="646331"/>
          </a:xfrm>
          <a:prstGeom prst="rect">
            <a:avLst/>
          </a:prstGeom>
        </p:spPr>
        <p:txBody>
          <a:bodyPr wrap="square">
            <a:spAutoFit/>
          </a:bodyPr>
          <a:lstStyle/>
          <a:p>
            <a:r>
              <a:rPr lang="en-US" i="1" dirty="0"/>
              <a:t>Readings in Information Visualization: Using Vision to Think </a:t>
            </a:r>
            <a:r>
              <a:rPr lang="en-US" dirty="0"/>
              <a:t>Card, </a:t>
            </a:r>
            <a:r>
              <a:rPr lang="en-US" dirty="0" err="1"/>
              <a:t>Mackinlay</a:t>
            </a:r>
            <a:r>
              <a:rPr lang="en-US" dirty="0"/>
              <a:t>, </a:t>
            </a:r>
            <a:r>
              <a:rPr lang="en-US" dirty="0" err="1"/>
              <a:t>Shneiderman</a:t>
            </a:r>
            <a:r>
              <a:rPr lang="en-US" dirty="0"/>
              <a:t>, 1999</a:t>
            </a:r>
          </a:p>
        </p:txBody>
      </p:sp>
      <p:pic>
        <p:nvPicPr>
          <p:cNvPr id="8" name="Picture 7"/>
          <p:cNvPicPr>
            <a:picLocks noChangeAspect="1"/>
          </p:cNvPicPr>
          <p:nvPr/>
        </p:nvPicPr>
        <p:blipFill>
          <a:blip r:embed="rId3"/>
          <a:stretch>
            <a:fillRect/>
          </a:stretch>
        </p:blipFill>
        <p:spPr>
          <a:xfrm flipH="1">
            <a:off x="586902" y="5859294"/>
            <a:ext cx="680936" cy="894177"/>
          </a:xfrm>
          <a:prstGeom prst="rect">
            <a:avLst/>
          </a:prstGeom>
        </p:spPr>
      </p:pic>
    </p:spTree>
    <p:extLst>
      <p:ext uri="{BB962C8B-B14F-4D97-AF65-F5344CB8AC3E}">
        <p14:creationId xmlns:p14="http://schemas.microsoft.com/office/powerpoint/2010/main" val="178201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798512"/>
            <a:ext cx="4737100" cy="5740400"/>
          </a:xfrm>
          <a:prstGeom prst="rect">
            <a:avLst/>
          </a:prstGeom>
        </p:spPr>
      </p:pic>
      <p:sp>
        <p:nvSpPr>
          <p:cNvPr id="2" name="Title 1"/>
          <p:cNvSpPr>
            <a:spLocks noGrp="1"/>
          </p:cNvSpPr>
          <p:nvPr>
            <p:ph type="title"/>
          </p:nvPr>
        </p:nvSpPr>
        <p:spPr>
          <a:xfrm>
            <a:off x="457200" y="0"/>
            <a:ext cx="8229600" cy="1143000"/>
          </a:xfrm>
        </p:spPr>
        <p:txBody>
          <a:bodyPr/>
          <a:lstStyle/>
          <a:p>
            <a:r>
              <a:rPr lang="en-US" b="1" dirty="0">
                <a:solidFill>
                  <a:srgbClr val="FF0000"/>
                </a:solidFill>
                <a:latin typeface="+mj-lt"/>
              </a:rPr>
              <a:t>Data State Model</a:t>
            </a:r>
          </a:p>
        </p:txBody>
      </p:sp>
      <p:sp>
        <p:nvSpPr>
          <p:cNvPr id="4" name="Slide Number Placeholder 3"/>
          <p:cNvSpPr>
            <a:spLocks noGrp="1"/>
          </p:cNvSpPr>
          <p:nvPr>
            <p:ph type="sldNum" sz="quarter" idx="12"/>
          </p:nvPr>
        </p:nvSpPr>
        <p:spPr/>
        <p:txBody>
          <a:bodyPr/>
          <a:lstStyle/>
          <a:p>
            <a:fld id="{3A70CAB6-77DB-46AD-80E7-B4925D9BCC60}" type="slidenum">
              <a:rPr lang="en-US" smtClean="0"/>
              <a:t>7</a:t>
            </a:fld>
            <a:endParaRPr lang="en-US"/>
          </a:p>
        </p:txBody>
      </p:sp>
      <p:sp>
        <p:nvSpPr>
          <p:cNvPr id="6" name="Rectangle 5"/>
          <p:cNvSpPr/>
          <p:nvPr/>
        </p:nvSpPr>
        <p:spPr>
          <a:xfrm>
            <a:off x="452336" y="6354246"/>
            <a:ext cx="5943600" cy="369332"/>
          </a:xfrm>
          <a:prstGeom prst="rect">
            <a:avLst/>
          </a:prstGeom>
        </p:spPr>
        <p:txBody>
          <a:bodyPr wrap="square">
            <a:spAutoFit/>
          </a:bodyPr>
          <a:lstStyle/>
          <a:p>
            <a:r>
              <a:rPr lang="en-US" dirty="0">
                <a:hlinkClick r:id="rId3"/>
              </a:rPr>
              <a:t>https://ieeexplore.ieee.org/document/729560</a:t>
            </a:r>
            <a:endParaRPr lang="en-US" dirty="0"/>
          </a:p>
        </p:txBody>
      </p:sp>
    </p:spTree>
    <p:extLst>
      <p:ext uri="{BB962C8B-B14F-4D97-AF65-F5344CB8AC3E}">
        <p14:creationId xmlns:p14="http://schemas.microsoft.com/office/powerpoint/2010/main" val="1766397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j-lt"/>
              </a:rPr>
              <a:t>Data Visualization Tasks</a:t>
            </a:r>
          </a:p>
        </p:txBody>
      </p:sp>
      <p:sp>
        <p:nvSpPr>
          <p:cNvPr id="3" name="Content Placeholder 2"/>
          <p:cNvSpPr>
            <a:spLocks noGrp="1"/>
          </p:cNvSpPr>
          <p:nvPr>
            <p:ph idx="1"/>
          </p:nvPr>
        </p:nvSpPr>
        <p:spPr/>
        <p:txBody>
          <a:bodyPr>
            <a:noAutofit/>
          </a:bodyPr>
          <a:lstStyle/>
          <a:p>
            <a:pPr marL="0" indent="0">
              <a:buNone/>
            </a:pPr>
            <a:r>
              <a:rPr lang="en-US" sz="2400" b="1" dirty="0">
                <a:solidFill>
                  <a:srgbClr val="FF0000"/>
                </a:solidFill>
                <a:latin typeface="+mn-lt"/>
              </a:rPr>
              <a:t>Information Seeking Mantra</a:t>
            </a:r>
          </a:p>
          <a:p>
            <a:r>
              <a:rPr lang="en-US" sz="2400" b="1" dirty="0">
                <a:latin typeface="+mn-lt"/>
              </a:rPr>
              <a:t>Overview</a:t>
            </a:r>
            <a:r>
              <a:rPr lang="en-US" sz="2400" dirty="0">
                <a:latin typeface="+mn-lt"/>
              </a:rPr>
              <a:t>: Gain an overview of the entire collection. </a:t>
            </a:r>
          </a:p>
          <a:p>
            <a:r>
              <a:rPr lang="en-US" sz="2400" b="1" dirty="0">
                <a:latin typeface="+mn-lt"/>
              </a:rPr>
              <a:t>Zoom</a:t>
            </a:r>
            <a:r>
              <a:rPr lang="en-US" sz="2400" dirty="0">
                <a:latin typeface="+mn-lt"/>
              </a:rPr>
              <a:t> : Zoom in on items of interest.</a:t>
            </a:r>
          </a:p>
          <a:p>
            <a:r>
              <a:rPr lang="en-US" sz="2400" b="1" dirty="0">
                <a:latin typeface="+mn-lt"/>
              </a:rPr>
              <a:t>Filter</a:t>
            </a:r>
            <a:r>
              <a:rPr lang="en-US" sz="2400" dirty="0">
                <a:latin typeface="+mn-lt"/>
              </a:rPr>
              <a:t>: Filter out uninteresting items.</a:t>
            </a:r>
          </a:p>
          <a:p>
            <a:r>
              <a:rPr lang="en-US" sz="2400" b="1" dirty="0">
                <a:latin typeface="+mn-lt"/>
              </a:rPr>
              <a:t>Details-on-demand</a:t>
            </a:r>
            <a:r>
              <a:rPr lang="en-US" sz="2400" dirty="0">
                <a:latin typeface="+mn-lt"/>
              </a:rPr>
              <a:t>: Select an item or group and get details when needed.</a:t>
            </a:r>
          </a:p>
          <a:p>
            <a:r>
              <a:rPr lang="en-US" sz="2400" b="1" dirty="0">
                <a:latin typeface="+mn-lt"/>
              </a:rPr>
              <a:t>Relate</a:t>
            </a:r>
            <a:r>
              <a:rPr lang="en-US" sz="2400" dirty="0">
                <a:latin typeface="+mn-lt"/>
              </a:rPr>
              <a:t>: View relationships among items. </a:t>
            </a:r>
          </a:p>
          <a:p>
            <a:r>
              <a:rPr lang="en-US" sz="2400" b="1" dirty="0">
                <a:latin typeface="+mn-lt"/>
              </a:rPr>
              <a:t>History</a:t>
            </a:r>
            <a:r>
              <a:rPr lang="en-US" sz="2400" dirty="0">
                <a:latin typeface="+mn-lt"/>
              </a:rPr>
              <a:t>: Keep a history of actions to support undo, replay, and progressive refinement. </a:t>
            </a:r>
          </a:p>
          <a:p>
            <a:r>
              <a:rPr lang="en-US" sz="2400" b="1" dirty="0">
                <a:latin typeface="+mn-lt"/>
              </a:rPr>
              <a:t>Extract</a:t>
            </a:r>
            <a:r>
              <a:rPr lang="en-US" sz="2400" dirty="0">
                <a:latin typeface="+mn-lt"/>
              </a:rPr>
              <a:t>: Allow extraction of sub-collections and of the query parameters. </a:t>
            </a:r>
          </a:p>
        </p:txBody>
      </p:sp>
      <p:sp>
        <p:nvSpPr>
          <p:cNvPr id="4" name="Slide Number Placeholder 3"/>
          <p:cNvSpPr>
            <a:spLocks noGrp="1"/>
          </p:cNvSpPr>
          <p:nvPr>
            <p:ph type="sldNum" sz="quarter" idx="12"/>
          </p:nvPr>
        </p:nvSpPr>
        <p:spPr/>
        <p:txBody>
          <a:bodyPr/>
          <a:lstStyle/>
          <a:p>
            <a:fld id="{3A70CAB6-77DB-46AD-80E7-B4925D9BCC60}" type="slidenum">
              <a:rPr lang="en-US" smtClean="0"/>
              <a:t>8</a:t>
            </a:fld>
            <a:endParaRPr lang="en-US"/>
          </a:p>
        </p:txBody>
      </p:sp>
      <p:sp>
        <p:nvSpPr>
          <p:cNvPr id="5" name="Rectangle 4"/>
          <p:cNvSpPr/>
          <p:nvPr/>
        </p:nvSpPr>
        <p:spPr>
          <a:xfrm>
            <a:off x="457200" y="6308725"/>
            <a:ext cx="7620000" cy="369332"/>
          </a:xfrm>
          <a:prstGeom prst="rect">
            <a:avLst/>
          </a:prstGeom>
        </p:spPr>
        <p:txBody>
          <a:bodyPr wrap="square">
            <a:spAutoFit/>
          </a:bodyPr>
          <a:lstStyle/>
          <a:p>
            <a:r>
              <a:rPr lang="en-US" dirty="0">
                <a:hlinkClick r:id="rId2"/>
              </a:rPr>
              <a:t>https://www.cs.umd.edu/~ben/papers/Shneiderman1996eyes.pdf</a:t>
            </a:r>
            <a:endParaRPr lang="en-US" dirty="0"/>
          </a:p>
        </p:txBody>
      </p:sp>
    </p:spTree>
    <p:extLst>
      <p:ext uri="{BB962C8B-B14F-4D97-AF65-F5344CB8AC3E}">
        <p14:creationId xmlns:p14="http://schemas.microsoft.com/office/powerpoint/2010/main" val="359297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b="1" dirty="0">
                <a:solidFill>
                  <a:srgbClr val="FF0000"/>
                </a:solidFill>
                <a:latin typeface="+mj-lt"/>
              </a:rPr>
              <a:t>Tableau</a:t>
            </a:r>
          </a:p>
        </p:txBody>
      </p:sp>
      <p:sp>
        <p:nvSpPr>
          <p:cNvPr id="4" name="Slide Number Placeholder 3"/>
          <p:cNvSpPr>
            <a:spLocks noGrp="1"/>
          </p:cNvSpPr>
          <p:nvPr>
            <p:ph type="sldNum" sz="quarter" idx="12"/>
          </p:nvPr>
        </p:nvSpPr>
        <p:spPr/>
        <p:txBody>
          <a:bodyPr/>
          <a:lstStyle/>
          <a:p>
            <a:fld id="{3A70CAB6-77DB-46AD-80E7-B4925D9BCC60}"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454" y="990600"/>
            <a:ext cx="5466945" cy="4679930"/>
          </a:xfrm>
          <a:prstGeom prst="rect">
            <a:avLst/>
          </a:prstGeom>
        </p:spPr>
      </p:pic>
      <p:sp>
        <p:nvSpPr>
          <p:cNvPr id="6" name="Rectangle 5"/>
          <p:cNvSpPr/>
          <p:nvPr/>
        </p:nvSpPr>
        <p:spPr>
          <a:xfrm>
            <a:off x="228600" y="5638280"/>
            <a:ext cx="4673202" cy="923330"/>
          </a:xfrm>
          <a:prstGeom prst="rect">
            <a:avLst/>
          </a:prstGeom>
        </p:spPr>
        <p:txBody>
          <a:bodyPr wrap="none">
            <a:spAutoFit/>
          </a:bodyPr>
          <a:lstStyle/>
          <a:p>
            <a:r>
              <a:rPr lang="en-US" dirty="0">
                <a:hlinkClick r:id="rId4"/>
              </a:rPr>
              <a:t>https://www.tableau.com/</a:t>
            </a:r>
            <a:endParaRPr lang="en-US" dirty="0"/>
          </a:p>
          <a:p>
            <a:r>
              <a:rPr lang="en-US" dirty="0">
                <a:hlinkClick r:id="rId5"/>
              </a:rPr>
              <a:t>https://www.tableau.com/academic/students</a:t>
            </a:r>
            <a:endParaRPr lang="en-US" dirty="0"/>
          </a:p>
          <a:p>
            <a:r>
              <a:rPr lang="en-US" dirty="0">
                <a:hlinkClick r:id="rId6"/>
              </a:rPr>
              <a:t>https://public.tableau.com/app/discover</a:t>
            </a:r>
            <a:r>
              <a:rPr lang="en-US" dirty="0"/>
              <a:t> </a:t>
            </a:r>
          </a:p>
        </p:txBody>
      </p:sp>
    </p:spTree>
    <p:extLst>
      <p:ext uri="{BB962C8B-B14F-4D97-AF65-F5344CB8AC3E}">
        <p14:creationId xmlns:p14="http://schemas.microsoft.com/office/powerpoint/2010/main" val="61359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9594</TotalTime>
  <Words>1464</Words>
  <Application>Microsoft Macintosh PowerPoint</Application>
  <PresentationFormat>On-screen Show (4:3)</PresentationFormat>
  <Paragraphs>220</Paragraphs>
  <Slides>47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Helvetica</vt:lpstr>
      <vt:lpstr>Office Theme</vt:lpstr>
      <vt:lpstr>Information Visualization: Tasks, Techniques, &amp; Tools</vt:lpstr>
      <vt:lpstr>SWEN 422 – Lecture Schedule</vt:lpstr>
      <vt:lpstr>Assignment 1</vt:lpstr>
      <vt:lpstr>Assignment 1 Rubric</vt:lpstr>
      <vt:lpstr>How Do We Visualize?</vt:lpstr>
      <vt:lpstr>Information Visualization Reference Model</vt:lpstr>
      <vt:lpstr>Data State Model</vt:lpstr>
      <vt:lpstr>Data Visualization Tasks</vt:lpstr>
      <vt:lpstr>Tableau</vt:lpstr>
      <vt:lpstr>PowerBI</vt:lpstr>
      <vt:lpstr>D3.js</vt:lpstr>
      <vt:lpstr>Tour Through Visualization Zoo</vt:lpstr>
      <vt:lpstr>PowerPoint Presentation</vt:lpstr>
      <vt:lpstr>DataViz Catalogue</vt:lpstr>
      <vt:lpstr>Line Graph</vt:lpstr>
      <vt:lpstr>Area Chart</vt:lpstr>
      <vt:lpstr>Pie Chart</vt:lpstr>
      <vt:lpstr>Pie Chart</vt:lpstr>
      <vt:lpstr>Donut Chart</vt:lpstr>
      <vt:lpstr>Bubble Chart</vt:lpstr>
      <vt:lpstr>Box and Whisker Plot</vt:lpstr>
      <vt:lpstr>Error Bars</vt:lpstr>
      <vt:lpstr>Parallel Coordinates Plot</vt:lpstr>
      <vt:lpstr>Radar Chart</vt:lpstr>
      <vt:lpstr>Radial Chart</vt:lpstr>
      <vt:lpstr>Stacked Bar Graph</vt:lpstr>
      <vt:lpstr>Steam Graphs</vt:lpstr>
      <vt:lpstr>Arc Diagams</vt:lpstr>
      <vt:lpstr>Chord Diagram</vt:lpstr>
      <vt:lpstr>Network Diagram</vt:lpstr>
      <vt:lpstr>Sankey Diagram</vt:lpstr>
      <vt:lpstr>Tree Diagram</vt:lpstr>
      <vt:lpstr>Heatmap (Matrix)</vt:lpstr>
      <vt:lpstr>Stem and Leaf Plot</vt:lpstr>
      <vt:lpstr>Word Cloud</vt:lpstr>
      <vt:lpstr>Dot Matrix Chart</vt:lpstr>
      <vt:lpstr>TreeMap</vt:lpstr>
      <vt:lpstr>Circle Packing</vt:lpstr>
      <vt:lpstr>Rose Chart</vt:lpstr>
      <vt:lpstr>Sunburst Diagram</vt:lpstr>
      <vt:lpstr>Choropleth Map</vt:lpstr>
      <vt:lpstr>Dot Map</vt:lpstr>
      <vt:lpstr>Bubble Map</vt:lpstr>
      <vt:lpstr>Connection Map</vt:lpstr>
      <vt:lpstr>Flow Map</vt:lpstr>
      <vt:lpstr>StoryLines </vt:lpstr>
      <vt:lpstr>Next Steps</vt:lpstr>
    </vt:vector>
  </TitlesOfParts>
  <Company>U of C LCR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dc:title>
  <dc:creator>John Brosz</dc:creator>
  <cp:lastModifiedBy>craig</cp:lastModifiedBy>
  <cp:revision>418</cp:revision>
  <cp:lastPrinted>2022-09-07T15:28:25Z</cp:lastPrinted>
  <dcterms:created xsi:type="dcterms:W3CDTF">2012-11-19T22:10:38Z</dcterms:created>
  <dcterms:modified xsi:type="dcterms:W3CDTF">2025-03-04T05:22:40Z</dcterms:modified>
</cp:coreProperties>
</file>