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09" r:id="rId2"/>
    <p:sldId id="278" r:id="rId3"/>
    <p:sldId id="317" r:id="rId4"/>
    <p:sldId id="411" r:id="rId5"/>
    <p:sldId id="413" r:id="rId6"/>
    <p:sldId id="275" r:id="rId7"/>
    <p:sldId id="277" r:id="rId8"/>
    <p:sldId id="331" r:id="rId9"/>
    <p:sldId id="282" r:id="rId10"/>
    <p:sldId id="318" r:id="rId11"/>
    <p:sldId id="321" r:id="rId12"/>
    <p:sldId id="332" r:id="rId13"/>
    <p:sldId id="333" r:id="rId14"/>
    <p:sldId id="290" r:id="rId15"/>
    <p:sldId id="327" r:id="rId16"/>
    <p:sldId id="329" r:id="rId17"/>
    <p:sldId id="414" r:id="rId18"/>
    <p:sldId id="415" r:id="rId19"/>
    <p:sldId id="412" r:id="rId20"/>
    <p:sldId id="291" r:id="rId21"/>
    <p:sldId id="292" r:id="rId22"/>
    <p:sldId id="259" r:id="rId23"/>
    <p:sldId id="294" r:id="rId24"/>
    <p:sldId id="326" r:id="rId25"/>
    <p:sldId id="330" r:id="rId26"/>
    <p:sldId id="257" r:id="rId27"/>
    <p:sldId id="32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1"/>
    <p:restoredTop sz="95147" autoAdjust="0"/>
  </p:normalViewPr>
  <p:slideViewPr>
    <p:cSldViewPr>
      <p:cViewPr varScale="1">
        <p:scale>
          <a:sx n="164" d="100"/>
          <a:sy n="164" d="100"/>
        </p:scale>
        <p:origin x="176" y="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0EB-FE19-F14B-8C17-DE0F079F2CEF}" type="datetime1">
              <a:rPr lang="en-CA" smtClean="0"/>
              <a:t>2025-02-26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7501A-E49D-9946-9269-5BA6CAF8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80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3870D-E02F-BC45-88C7-4FF976B9B5C0}" type="datetime1">
              <a:rPr lang="en-CA" smtClean="0"/>
              <a:t>2025-02-26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17716-7103-484A-8698-9A64ABBF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39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29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3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3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9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2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99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updated for 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268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05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7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Interdisciplinary / multi-disciplinary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3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9EC0C-8B38-D94D-8550-82EC87B16B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A35-2438-7347-876F-09BE4614C43C}" type="datetime1">
              <a:rPr lang="en-NZ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263E-C2B6-2B4A-A6A1-2C6923EE792E}" type="datetime1">
              <a:rPr lang="en-NZ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5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B379-C9C9-A446-93E0-CA76DD1843E4}" type="datetime1">
              <a:rPr lang="en-NZ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F26F-6F1A-FE47-A8BC-82D574C65C07}" type="datetime1">
              <a:rPr lang="en-NZ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6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64B1-9399-7844-919F-F5D7F721A5FA}" type="datetime1">
              <a:rPr lang="en-NZ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93FC-32CD-D444-BF8D-0B9F6A2B3519}" type="datetime1">
              <a:rPr lang="en-NZ" smtClean="0"/>
              <a:t>26/02/2025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B759-2616-134F-8F16-8D67FFCBB33A}" type="datetime1">
              <a:rPr lang="en-NZ" smtClean="0"/>
              <a:t>26/02/2025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4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E839-82A2-7741-8EE7-3168741BEF8A}" type="datetime1">
              <a:rPr lang="en-NZ" smtClean="0"/>
              <a:t>26/02/2025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649C-5EF5-0246-8121-9869F889AC77}" type="datetime1">
              <a:rPr lang="en-NZ" smtClean="0"/>
              <a:t>26/02/2025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5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25D-5A6E-944F-BC18-943DA8E2D360}" type="datetime1">
              <a:rPr lang="en-NZ" smtClean="0"/>
              <a:t>26/02/2025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FBAF-EF7F-6F4F-A1E4-21FCAC05A5EB}" type="datetime1">
              <a:rPr lang="en-NZ" smtClean="0"/>
              <a:t>26/02/2025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SWEN422 Dr Jennifer Ferreira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0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MV Boli" pitchFamily="2" charset="0"/>
              </a:defRPr>
            </a:lvl1pPr>
          </a:lstStyle>
          <a:p>
            <a:fld id="{9E18FAF5-5C5C-B441-AA55-A3D2D1180A4E}" type="datetime1">
              <a:rPr lang="en-NZ" smtClean="0"/>
              <a:t>26/02/2025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MV Boli" pitchFamily="2" charset="0"/>
              </a:defRPr>
            </a:lvl1pPr>
          </a:lstStyle>
          <a:p>
            <a:r>
              <a:rPr lang="en-US"/>
              <a:t>SWEN422 Dr Jennifer Ferreira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MV Boli" pitchFamily="2" charset="0"/>
              </a:defRPr>
            </a:lvl1pPr>
          </a:lstStyle>
          <a:p>
            <a:fld id="{3A70CAB6-77DB-46AD-80E7-B4925D9BC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3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MV Boli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V Boli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V Boli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V Boli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V Boli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V Boli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s.wgtn.ac.nz/Courses/SWEN422_2025T1/Assignme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posts/emollick_i-added-an-ai-policy-to-my-syllabus-we-activity-7021676210443145216-FVhy/?originalSubdomain=n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21147663_A_Review_of_Constraints_on_Vision-based_Gesture_Recognition_for_Human-Computer_Interac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cibook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cibook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cibook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NzLBI0wsGU" TargetMode="External"/><Relationship Id="rId5" Type="http://schemas.openxmlformats.org/officeDocument/2006/relationships/hyperlink" Target="https://www.youtube.com/watch?v=cK3YXzvfZIE" TargetMode="External"/><Relationship Id="rId4" Type="http://schemas.openxmlformats.org/officeDocument/2006/relationships/hyperlink" Target="https://www.youtube.com/shorts/TlsTIreGR4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ctions.acm.org/archive/view/may-june-2016/research-contribution-in-human-computer-interac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l-acm-org.helicon.vuw.ac.nz/doi/fullHtml/10.1145/2907069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ADUaxh-Q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gtn.ac.nz/documents/policy/academic/class-representative-policy.pdf" TargetMode="External"/><Relationship Id="rId4" Type="http://schemas.openxmlformats.org/officeDocument/2006/relationships/hyperlink" Target="https://www.vuwsa.org.nz/class-representative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ri.fr/~mackay/pdffiles/DIS97.Triangulate.pdf" TargetMode="External"/><Relationship Id="rId7" Type="http://schemas.openxmlformats.org/officeDocument/2006/relationships/hyperlink" Target="https://www.interaction-design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B978-0-12-405865-1.00001-7" TargetMode="External"/><Relationship Id="rId5" Type="http://schemas.openxmlformats.org/officeDocument/2006/relationships/hyperlink" Target="https://dl.acm.org/doi/10.5555/2821575" TargetMode="External"/><Relationship Id="rId4" Type="http://schemas.openxmlformats.org/officeDocument/2006/relationships/hyperlink" Target="https://hciboo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7jIkp-XyF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istory-computer.com/computers-in-the-1980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FZc4dxlqJj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@ecs.vuw.ac.n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Stuart.Marshall@vuw.ac.nz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ecs.vuw.ac.nz/submit/SWEN422" TargetMode="External"/><Relationship Id="rId3" Type="http://schemas.openxmlformats.org/officeDocument/2006/relationships/hyperlink" Target="https://ecs.wgtn.ac.nz/Courses/SWEN422_2025T1/" TargetMode="External"/><Relationship Id="rId7" Type="http://schemas.openxmlformats.org/officeDocument/2006/relationships/hyperlink" Target="https://nuku.wgtn.ac.nz/courses/2719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ku.wgtn.ac.nz/courses/27199/external_tools/115" TargetMode="External"/><Relationship Id="rId5" Type="http://schemas.openxmlformats.org/officeDocument/2006/relationships/hyperlink" Target="https://ecs.wgtn.ac.nz/Courses/SWEN422_2025T1/TimeTable" TargetMode="External"/><Relationship Id="rId4" Type="http://schemas.openxmlformats.org/officeDocument/2006/relationships/hyperlink" Target="https://ecs.wgtn.ac.nz/Courses/SWEN422_2025T1/LectureSchedul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gtn.ac.nz/about/campuses-facilities/campuses/kelburn/kelburn-campus-map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l.talis.com/3/victoria/lists/FB33E0C5-EBFF-66B4-9B80-4B5F1F3A9FCA.html" TargetMode="External"/><Relationship Id="rId2" Type="http://schemas.openxmlformats.org/officeDocument/2006/relationships/hyperlink" Target="https://www.wgtn.ac.nz/libra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hciboo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470025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atin typeface="+mj-lt"/>
                <a:ea typeface="Helvetica" charset="0"/>
                <a:cs typeface="Helvetica" charset="0"/>
              </a:rPr>
              <a:t>SWEN422</a:t>
            </a:r>
            <a:br>
              <a:rPr lang="en-US" b="1" dirty="0">
                <a:latin typeface="+mj-lt"/>
                <a:ea typeface="Helvetica" charset="0"/>
                <a:cs typeface="Helvetica" charset="0"/>
              </a:rPr>
            </a:br>
            <a:r>
              <a:rPr lang="en-US" b="1" dirty="0">
                <a:latin typeface="+mj-lt"/>
                <a:ea typeface="Helvetica" charset="0"/>
                <a:cs typeface="Helvetica" charset="0"/>
              </a:rPr>
              <a:t>Human Computer Interaction</a:t>
            </a:r>
            <a:br>
              <a:rPr lang="en-US" b="1" dirty="0">
                <a:latin typeface="+mj-lt"/>
                <a:ea typeface="Helvetica" charset="0"/>
                <a:cs typeface="Helvetica" charset="0"/>
              </a:rPr>
            </a:br>
            <a:r>
              <a:rPr lang="en-US" b="1" dirty="0">
                <a:latin typeface="+mj-lt"/>
                <a:ea typeface="Helvetica" charset="0"/>
                <a:cs typeface="Helvetica" charset="0"/>
              </a:rPr>
              <a:t> Introduction </a:t>
            </a:r>
            <a:endParaRPr lang="en-US" dirty="0"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1934261"/>
          </a:xfrm>
        </p:spPr>
        <p:txBody>
          <a:bodyPr>
            <a:normAutofit/>
          </a:bodyPr>
          <a:lstStyle/>
          <a:p>
            <a:pPr defTabSz="354343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</a:tabLst>
              <a:defRPr/>
            </a:pPr>
            <a:r>
              <a:rPr lang="en-NZ" sz="2812" dirty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rPr>
              <a:t>SWEN422 - 2025</a:t>
            </a:r>
          </a:p>
          <a:p>
            <a:pPr defTabSz="354343">
              <a:tabLst>
                <a:tab pos="508974" algn="l"/>
                <a:tab pos="1017948" algn="l"/>
                <a:tab pos="1526922" algn="l"/>
                <a:tab pos="2035896" algn="l"/>
                <a:tab pos="2544870" algn="l"/>
                <a:tab pos="3053845" algn="l"/>
                <a:tab pos="3562819" algn="l"/>
                <a:tab pos="4071793" algn="l"/>
                <a:tab pos="4580767" algn="l"/>
                <a:tab pos="5089741" algn="l"/>
                <a:tab pos="5598715" algn="l"/>
                <a:tab pos="6107689" algn="l"/>
              </a:tabLst>
              <a:defRPr/>
            </a:pPr>
            <a:r>
              <a:rPr lang="en-NZ" sz="2812" dirty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rPr>
              <a:t>Dr Jennifer Ferreira</a:t>
            </a:r>
            <a:br>
              <a:rPr lang="en-NZ" sz="2812" dirty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rPr>
            </a:br>
            <a:r>
              <a:rPr lang="en-NZ" sz="2812" dirty="0">
                <a:solidFill>
                  <a:schemeClr val="tx1"/>
                </a:solidFill>
                <a:latin typeface="+mj-lt"/>
                <a:ea typeface="Helvetica" charset="0"/>
                <a:cs typeface="Helvetica" charset="0"/>
              </a:rPr>
              <a:t>Dr Craig Anslow</a:t>
            </a:r>
          </a:p>
        </p:txBody>
      </p:sp>
    </p:spTree>
    <p:extLst>
      <p:ext uri="{BB962C8B-B14F-4D97-AF65-F5344CB8AC3E}">
        <p14:creationId xmlns:p14="http://schemas.microsoft.com/office/powerpoint/2010/main" val="124072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2E834-8657-C844-B100-9D346D8A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801"/>
            <a:ext cx="8229600" cy="854278"/>
          </a:xfrm>
        </p:spPr>
        <p:txBody>
          <a:bodyPr/>
          <a:lstStyle/>
          <a:p>
            <a:r>
              <a:rPr lang="en-US" dirty="0"/>
              <a:t>Assignments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3F35667-EF33-1B49-893C-973226AAB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139714"/>
              </p:ext>
            </p:extLst>
          </p:nvPr>
        </p:nvGraphicFramePr>
        <p:xfrm>
          <a:off x="198783" y="1840088"/>
          <a:ext cx="8746434" cy="1798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992217">
                  <a:extLst>
                    <a:ext uri="{9D8B030D-6E8A-4147-A177-3AD203B41FA5}">
                      <a16:colId xmlns:a16="http://schemas.microsoft.com/office/drawing/2014/main" val="203120937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19187191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88411625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2334488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455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Assignment 1: </a:t>
                      </a:r>
                      <a:r>
                        <a:rPr lang="en-NZ" sz="2200" dirty="0"/>
                        <a:t>Group Project</a:t>
                      </a:r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Friday 11 April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67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Assignment 2: </a:t>
                      </a:r>
                      <a:r>
                        <a:rPr lang="en-NZ" sz="2200" dirty="0"/>
                        <a:t>Essay</a:t>
                      </a:r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200" dirty="0"/>
                        <a:t>Friday 23</a:t>
                      </a:r>
                      <a:r>
                        <a:rPr lang="en-NZ" sz="2200" dirty="0"/>
                        <a:t> May</a:t>
                      </a:r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0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Assignment 3: </a:t>
                      </a:r>
                      <a:r>
                        <a:rPr lang="en-US" sz="2200" b="0" dirty="0"/>
                        <a:t>Report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Wednesday 11</a:t>
                      </a:r>
                      <a:r>
                        <a:rPr lang="en-NZ" sz="2200" dirty="0"/>
                        <a:t> June</a:t>
                      </a:r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458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C35140-5C6B-A440-8165-F0A14E9B9326}"/>
              </a:ext>
            </a:extLst>
          </p:cNvPr>
          <p:cNvSpPr txBox="1"/>
          <p:nvPr/>
        </p:nvSpPr>
        <p:spPr>
          <a:xfrm>
            <a:off x="48165" y="4161584"/>
            <a:ext cx="9047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https://ecs.wgtn.ac.nz/Courses/SWEN422_2025T1/Assignments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43CD9-B755-6F9A-C41B-37BAE6C2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F1B2-5049-87BE-2FDA-42B55979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Slip Days and Extensions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62674-1F08-37EA-79A0-A738BD2AD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Students have </a:t>
            </a:r>
            <a:r>
              <a:rPr lang="en-NZ" b="1" u="sng" dirty="0"/>
              <a:t>three</a:t>
            </a:r>
            <a:r>
              <a:rPr lang="en-NZ" dirty="0"/>
              <a:t> slip days across the course that will be granted automatically.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Work submitted after slip days without an extension will have its mark reduced by a shrinking cap of 10% per 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Extensions may be granted by the course coordinator by applying for an extension through the ECS submission system.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FFD7F-C119-64E2-663A-A62AE4C5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9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F1B2-5049-87BE-2FDA-42B55979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ChatGPT</a:t>
            </a:r>
            <a:r>
              <a:rPr lang="en-US" dirty="0"/>
              <a:t> in assignments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62674-1F08-37EA-79A0-A738BD2AD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rgbClr val="212121"/>
                </a:solidFill>
                <a:latin typeface="Calibri" panose="020F0502020204030204" pitchFamily="34" charset="0"/>
              </a:rPr>
              <a:t>SWEN422 is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AI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538135"/>
                </a:solidFill>
                <a:effectLst/>
                <a:latin typeface="Calibri" panose="020F0502020204030204" pitchFamily="34" charset="0"/>
              </a:rPr>
              <a:t>Green</a:t>
            </a:r>
          </a:p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Students are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encouraged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to use AI tools to assist in learning and production of content.</a:t>
            </a:r>
          </a:p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Students need to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reference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the technology they are using and will be assessed assuming full access to AI tools.</a:t>
            </a:r>
            <a:endParaRPr lang="en-US" dirty="0"/>
          </a:p>
        </p:txBody>
      </p:sp>
      <p:pic>
        <p:nvPicPr>
          <p:cNvPr id="1026" name="Picture 2" descr="A57FD924">
            <a:extLst>
              <a:ext uri="{FF2B5EF4-FFF2-40B4-BE49-F238E27FC236}">
                <a16:creationId xmlns:a16="http://schemas.microsoft.com/office/drawing/2014/main" id="{82E304DF-23CF-47D8-8FD0-CEE88DA9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9169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6DD39-1A5E-E339-04F3-C5357058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F1B2-5049-87BE-2FDA-42B55979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ChatGPT</a:t>
            </a:r>
            <a:r>
              <a:rPr lang="en-US" dirty="0"/>
              <a:t> in Assignments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62674-1F08-37EA-79A0-A738BD2A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1325"/>
            <a:ext cx="8229600" cy="419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WARNING</a:t>
            </a:r>
            <a:r>
              <a:rPr lang="en-US" altLang="en-US" dirty="0">
                <a:solidFill>
                  <a:srgbClr val="212121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</a:rPr>
              <a:t>Low quality prompts = low quality results</a:t>
            </a:r>
          </a:p>
          <a:p>
            <a:r>
              <a:rPr lang="en-US" dirty="0"/>
              <a:t>Results are sometimes false/erroneous</a:t>
            </a:r>
          </a:p>
          <a:p>
            <a:r>
              <a:rPr lang="en-US" dirty="0"/>
              <a:t>AI is a tool and must be acknowledged in your work to preserve academic integrity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A57FD924">
            <a:extLst>
              <a:ext uri="{FF2B5EF4-FFF2-40B4-BE49-F238E27FC236}">
                <a16:creationId xmlns:a16="http://schemas.microsoft.com/office/drawing/2014/main" id="{82E304DF-23CF-47D8-8FD0-CEE88DA9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EFF62F-B4D6-021E-E50D-37860695D3B2}"/>
              </a:ext>
            </a:extLst>
          </p:cNvPr>
          <p:cNvSpPr txBox="1"/>
          <p:nvPr/>
        </p:nvSpPr>
        <p:spPr>
          <a:xfrm>
            <a:off x="245754" y="5688284"/>
            <a:ext cx="8441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https://www.linkedin.com/posts/emollick_i-added-an-ai-policy-to-my-syllabus-we-activity-7021676210443145216-FVhy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67BC3-4B7A-9168-7A82-3497303C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5C00D05-EBCC-442D-B7B3-55B6D6080439}"/>
              </a:ext>
            </a:extLst>
          </p:cNvPr>
          <p:cNvSpPr/>
          <p:nvPr/>
        </p:nvSpPr>
        <p:spPr>
          <a:xfrm rot="16200000">
            <a:off x="1789558" y="-406410"/>
            <a:ext cx="5461019" cy="8915400"/>
          </a:xfrm>
          <a:prstGeom prst="ellipse">
            <a:avLst/>
          </a:prstGeom>
          <a:solidFill>
            <a:srgbClr val="418B43">
              <a:alpha val="1215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9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HCI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37F26-8CF2-47FD-8430-54A9F7BE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987" y="339792"/>
            <a:ext cx="7459424" cy="857250"/>
          </a:xfrm>
        </p:spPr>
        <p:txBody>
          <a:bodyPr>
            <a:normAutofit/>
          </a:bodyPr>
          <a:lstStyle/>
          <a:p>
            <a:r>
              <a:rPr lang="en-NZ" dirty="0"/>
              <a:t>Humans    -----    Computers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7B2AB-888B-459A-A8DD-5D358A64E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4115" y="1697654"/>
            <a:ext cx="4040188" cy="479822"/>
          </a:xfrm>
        </p:spPr>
        <p:txBody>
          <a:bodyPr/>
          <a:lstStyle/>
          <a:p>
            <a:r>
              <a:rPr lang="en-NZ" dirty="0"/>
              <a:t>Humans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85612-6275-4461-A966-B3F95E79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221271"/>
            <a:ext cx="3372994" cy="3382433"/>
          </a:xfrm>
        </p:spPr>
        <p:txBody>
          <a:bodyPr>
            <a:noAutofit/>
          </a:bodyPr>
          <a:lstStyle/>
          <a:p>
            <a:r>
              <a:rPr lang="en-NZ" sz="2000" b="1" dirty="0"/>
              <a:t>Physiology</a:t>
            </a:r>
          </a:p>
          <a:p>
            <a:pPr lvl="1"/>
            <a:r>
              <a:rPr lang="en-NZ" dirty="0"/>
              <a:t>Visual System</a:t>
            </a:r>
          </a:p>
          <a:p>
            <a:pPr lvl="1"/>
            <a:r>
              <a:rPr lang="en-NZ" dirty="0"/>
              <a:t>Cognitive performance</a:t>
            </a:r>
          </a:p>
          <a:p>
            <a:pPr lvl="1"/>
            <a:r>
              <a:rPr lang="en-NZ" dirty="0"/>
              <a:t>Human Performance Modelling</a:t>
            </a:r>
          </a:p>
          <a:p>
            <a:r>
              <a:rPr lang="en-NZ" sz="2000" b="1" dirty="0"/>
              <a:t>Psychology</a:t>
            </a:r>
          </a:p>
          <a:p>
            <a:pPr lvl="1"/>
            <a:r>
              <a:rPr lang="en-NZ" dirty="0"/>
              <a:t>Mental state</a:t>
            </a:r>
          </a:p>
          <a:p>
            <a:pPr lvl="1"/>
            <a:r>
              <a:rPr lang="en-NZ" dirty="0"/>
              <a:t>Consciousness</a:t>
            </a:r>
          </a:p>
          <a:p>
            <a:r>
              <a:rPr lang="en-NZ" sz="2000" b="1" dirty="0"/>
              <a:t>Sociology</a:t>
            </a:r>
          </a:p>
          <a:p>
            <a:pPr lvl="1"/>
            <a:r>
              <a:rPr lang="en-NZ" dirty="0"/>
              <a:t>Social Context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D8533B-F9D3-484C-A661-3256E1C7D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9792" y="1697654"/>
            <a:ext cx="4041775" cy="479822"/>
          </a:xfrm>
        </p:spPr>
        <p:txBody>
          <a:bodyPr/>
          <a:lstStyle/>
          <a:p>
            <a:r>
              <a:rPr lang="en-NZ" dirty="0"/>
              <a:t>Computers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094326-D7F7-4472-A91C-1278FCC00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48906" y="2221270"/>
            <a:ext cx="3532619" cy="4027129"/>
          </a:xfrm>
        </p:spPr>
        <p:txBody>
          <a:bodyPr>
            <a:noAutofit/>
          </a:bodyPr>
          <a:lstStyle/>
          <a:p>
            <a:r>
              <a:rPr lang="en-NZ" sz="2000" b="1" dirty="0"/>
              <a:t>Hardware</a:t>
            </a:r>
          </a:p>
          <a:p>
            <a:pPr lvl="1"/>
            <a:r>
              <a:rPr lang="en-NZ" dirty="0"/>
              <a:t>Physical world</a:t>
            </a:r>
          </a:p>
          <a:p>
            <a:pPr lvl="1"/>
            <a:r>
              <a:rPr lang="en-NZ" dirty="0"/>
              <a:t>Tangible components</a:t>
            </a:r>
          </a:p>
          <a:p>
            <a:pPr lvl="1"/>
            <a:r>
              <a:rPr lang="en-NZ" dirty="0"/>
              <a:t>System performance modelling</a:t>
            </a:r>
          </a:p>
          <a:p>
            <a:r>
              <a:rPr lang="en-NZ" sz="2000" b="1" dirty="0"/>
              <a:t>Firmware</a:t>
            </a:r>
          </a:p>
          <a:p>
            <a:pPr lvl="1"/>
            <a:r>
              <a:rPr lang="en-NZ" dirty="0"/>
              <a:t>Controllers</a:t>
            </a:r>
          </a:p>
          <a:p>
            <a:pPr lvl="1"/>
            <a:r>
              <a:rPr lang="en-NZ" dirty="0"/>
              <a:t>Signal processing</a:t>
            </a:r>
          </a:p>
          <a:p>
            <a:r>
              <a:rPr lang="en-NZ" sz="2000" b="1" dirty="0"/>
              <a:t>Software</a:t>
            </a:r>
          </a:p>
          <a:p>
            <a:pPr lvl="1"/>
            <a:r>
              <a:rPr lang="en-NZ" dirty="0"/>
              <a:t>Instructions as Data</a:t>
            </a:r>
          </a:p>
          <a:p>
            <a:pPr lvl="1"/>
            <a:r>
              <a:rPr lang="en-NZ" dirty="0"/>
              <a:t>Modifiable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EAD95-8DA9-E1D3-7BA4-751C0FC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40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48FBA9-69EB-7134-3167-5DCE04254405}"/>
              </a:ext>
            </a:extLst>
          </p:cNvPr>
          <p:cNvSpPr txBox="1"/>
          <p:nvPr/>
        </p:nvSpPr>
        <p:spPr>
          <a:xfrm>
            <a:off x="2628" y="610882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Chakraborty, </a:t>
            </a:r>
            <a:r>
              <a:rPr lang="en-US" sz="1400" dirty="0" err="1">
                <a:hlinkClick r:id="rId3"/>
              </a:rPr>
              <a:t>Biplab</a:t>
            </a:r>
            <a:r>
              <a:rPr lang="en-US" sz="1400" dirty="0">
                <a:hlinkClick r:id="rId3"/>
              </a:rPr>
              <a:t> &amp; </a:t>
            </a:r>
            <a:r>
              <a:rPr lang="en-US" sz="1400" dirty="0" err="1">
                <a:hlinkClick r:id="rId3"/>
              </a:rPr>
              <a:t>Sarma</a:t>
            </a:r>
            <a:r>
              <a:rPr lang="en-US" sz="1400" dirty="0">
                <a:hlinkClick r:id="rId3"/>
              </a:rPr>
              <a:t>, </a:t>
            </a:r>
            <a:r>
              <a:rPr lang="en-US" sz="1400" dirty="0" err="1">
                <a:hlinkClick r:id="rId3"/>
              </a:rPr>
              <a:t>Debajit</a:t>
            </a:r>
            <a:r>
              <a:rPr lang="en-US" sz="1400" dirty="0">
                <a:hlinkClick r:id="rId3"/>
              </a:rPr>
              <a:t> &amp; </a:t>
            </a:r>
            <a:r>
              <a:rPr lang="en-US" sz="1400" dirty="0" err="1">
                <a:hlinkClick r:id="rId3"/>
              </a:rPr>
              <a:t>Bhuyan</a:t>
            </a:r>
            <a:r>
              <a:rPr lang="en-US" sz="1400" dirty="0">
                <a:hlinkClick r:id="rId3"/>
              </a:rPr>
              <a:t>, Manas &amp; </a:t>
            </a:r>
            <a:r>
              <a:rPr lang="en-US" sz="1400" dirty="0" err="1">
                <a:hlinkClick r:id="rId3"/>
              </a:rPr>
              <a:t>MacDorman</a:t>
            </a:r>
            <a:r>
              <a:rPr lang="en-US" sz="1400" dirty="0">
                <a:hlinkClick r:id="rId3"/>
              </a:rPr>
              <a:t>, Karl. (2017). A Review of Constraints on Vision-based Gesture Recognition for Human-Computer Interaction. IET Computer Vision. 12. 10.1049/iet-cvi.2017.0052. </a:t>
            </a: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E2556E-605D-A980-BB15-2490B61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D705BD63-BBF8-9984-B3B3-6D511692D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76" y="36989"/>
            <a:ext cx="5883847" cy="59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9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FCE3-F475-8E9A-9B2A-67AEBFF6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74095-3F83-EDA5-6A59-6A43F03F5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4432"/>
            <a:ext cx="83058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NZ" b="1" i="0" dirty="0">
                <a:solidFill>
                  <a:srgbClr val="000000"/>
                </a:solidFill>
                <a:effectLst/>
                <a:latin typeface="Arial, Helvetica, sans-serif"/>
              </a:rPr>
              <a:t>Human Computer Interaction (HCI) </a:t>
            </a:r>
            <a:r>
              <a:rPr lang="en-NZ" b="0" i="0" dirty="0">
                <a:solidFill>
                  <a:srgbClr val="000000"/>
                </a:solidFill>
                <a:effectLst/>
                <a:latin typeface="Arial, Helvetica, sans-serif"/>
              </a:rPr>
              <a:t>is the study of how people interact with computers and to what extent computers are or are not developed for successful interaction with human beings.</a:t>
            </a:r>
            <a:endParaRPr lang="en-NZ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9AB47-A856-C2DB-2E52-27A3309D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B34FE9-B765-4C9F-7084-76F6D70397FE}"/>
              </a:ext>
            </a:extLst>
          </p:cNvPr>
          <p:cNvSpPr txBox="1"/>
          <p:nvPr/>
        </p:nvSpPr>
        <p:spPr>
          <a:xfrm>
            <a:off x="459783" y="5835599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https://hcibook.com/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DCB74B-403D-6F06-E63D-5CBEB0C1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4657"/>
            <a:ext cx="2014114" cy="25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0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FCE3-F475-8E9A-9B2A-67AEBFF6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HCI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74095-3F83-EDA5-6A59-6A43F03F5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4432"/>
            <a:ext cx="8305800" cy="452596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Arial, Helvetica, sans-serif"/>
              </a:rPr>
              <a:t>Produce </a:t>
            </a:r>
            <a:r>
              <a:rPr lang="en-NZ" b="1" i="0" dirty="0">
                <a:solidFill>
                  <a:srgbClr val="000000"/>
                </a:solidFill>
                <a:effectLst/>
                <a:latin typeface="Arial, Helvetica, sans-serif"/>
              </a:rPr>
              <a:t>usable</a:t>
            </a:r>
            <a:r>
              <a:rPr lang="en-NZ" b="0" i="0" dirty="0">
                <a:solidFill>
                  <a:srgbClr val="000000"/>
                </a:solidFill>
                <a:effectLst/>
                <a:latin typeface="Arial, Helvetica, sans-serif"/>
              </a:rPr>
              <a:t> and </a:t>
            </a:r>
            <a:r>
              <a:rPr lang="en-NZ" b="1" i="0" dirty="0">
                <a:solidFill>
                  <a:srgbClr val="000000"/>
                </a:solidFill>
                <a:effectLst/>
                <a:latin typeface="Arial, Helvetica, sans-serif"/>
              </a:rPr>
              <a:t>safe</a:t>
            </a:r>
            <a:r>
              <a:rPr lang="en-NZ" b="0" i="0" dirty="0">
                <a:solidFill>
                  <a:srgbClr val="000000"/>
                </a:solidFill>
                <a:effectLst/>
                <a:latin typeface="Arial, Helvetica, sans-serif"/>
              </a:rPr>
              <a:t> systems, as well as </a:t>
            </a:r>
            <a:r>
              <a:rPr lang="en-NZ" b="1" i="0" dirty="0">
                <a:solidFill>
                  <a:srgbClr val="000000"/>
                </a:solidFill>
                <a:effectLst/>
                <a:latin typeface="Arial, Helvetica, sans-serif"/>
              </a:rPr>
              <a:t>functional</a:t>
            </a:r>
            <a:r>
              <a:rPr lang="en-NZ" b="0" i="0" dirty="0">
                <a:solidFill>
                  <a:srgbClr val="000000"/>
                </a:solidFill>
                <a:effectLst/>
                <a:latin typeface="Arial, Helvetica, sans-serif"/>
              </a:rPr>
              <a:t> systems. In order to produce computer systems with good usability, developers must attempt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b="1" i="0" dirty="0">
                <a:solidFill>
                  <a:srgbClr val="000000"/>
                </a:solidFill>
                <a:effectLst/>
                <a:latin typeface="Arial, Helvetica, sans-serif"/>
              </a:rPr>
              <a:t>understand</a:t>
            </a:r>
            <a:r>
              <a:rPr lang="en-NZ" b="0" i="0" dirty="0">
                <a:solidFill>
                  <a:srgbClr val="000000"/>
                </a:solidFill>
                <a:effectLst/>
                <a:latin typeface="Arial, Helvetica, sans-serif"/>
              </a:rPr>
              <a:t> the factors that determine how people use technology</a:t>
            </a:r>
            <a:endParaRPr lang="en-NZ" b="0" i="0" dirty="0">
              <a:solidFill>
                <a:srgbClr val="000000"/>
              </a:solidFill>
              <a:effectLst/>
              <a:latin typeface="Time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NZ" b="1" i="0" dirty="0">
                <a:solidFill>
                  <a:srgbClr val="000000"/>
                </a:solidFill>
                <a:effectLst/>
                <a:latin typeface="Arial, Helvetica, sans-serif"/>
              </a:rPr>
              <a:t>develop</a:t>
            </a:r>
            <a:r>
              <a:rPr lang="en-NZ" b="0" i="0" dirty="0">
                <a:solidFill>
                  <a:srgbClr val="000000"/>
                </a:solidFill>
                <a:effectLst/>
                <a:latin typeface="Arial, Helvetica, sans-serif"/>
              </a:rPr>
              <a:t> tools and techniques to enable building suitable systems</a:t>
            </a:r>
            <a:endParaRPr lang="en-NZ" b="0" i="0" dirty="0">
              <a:solidFill>
                <a:srgbClr val="000000"/>
              </a:solidFill>
              <a:effectLst/>
              <a:latin typeface="Time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NZ" b="1" i="0" dirty="0">
                <a:solidFill>
                  <a:srgbClr val="000000"/>
                </a:solidFill>
                <a:effectLst/>
                <a:latin typeface="Arial, Helvetica, sans-serif"/>
              </a:rPr>
              <a:t>achieve</a:t>
            </a:r>
            <a:r>
              <a:rPr lang="en-NZ" b="0" i="0" dirty="0">
                <a:solidFill>
                  <a:srgbClr val="000000"/>
                </a:solidFill>
                <a:effectLst/>
                <a:latin typeface="Arial, Helvetica, sans-serif"/>
              </a:rPr>
              <a:t> efficient, effective, and safe interaction</a:t>
            </a:r>
            <a:endParaRPr lang="en-NZ" b="0" i="0" dirty="0">
              <a:solidFill>
                <a:srgbClr val="000000"/>
              </a:solidFill>
              <a:effectLst/>
              <a:latin typeface="Time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000000"/>
                </a:solidFill>
                <a:effectLst/>
                <a:latin typeface="Arial, Helvetica, sans-serif"/>
              </a:rPr>
              <a:t>put </a:t>
            </a:r>
            <a:r>
              <a:rPr lang="en-NZ" b="1" i="0" dirty="0">
                <a:solidFill>
                  <a:srgbClr val="000000"/>
                </a:solidFill>
                <a:effectLst/>
                <a:latin typeface="Arial, Helvetica, sans-serif"/>
              </a:rPr>
              <a:t>people</a:t>
            </a:r>
            <a:r>
              <a:rPr lang="en-NZ" b="0" i="0" dirty="0">
                <a:solidFill>
                  <a:srgbClr val="000000"/>
                </a:solidFill>
                <a:effectLst/>
                <a:latin typeface="Arial, Helvetica, sans-serif"/>
              </a:rPr>
              <a:t> first</a:t>
            </a:r>
            <a:endParaRPr lang="en-NZ" b="0" i="0" dirty="0">
              <a:solidFill>
                <a:srgbClr val="000000"/>
              </a:solidFill>
              <a:effectLst/>
              <a:latin typeface="Time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EB8C7-5BD7-BF20-46B3-C2DC1353A386}"/>
              </a:ext>
            </a:extLst>
          </p:cNvPr>
          <p:cNvSpPr txBox="1"/>
          <p:nvPr/>
        </p:nvSpPr>
        <p:spPr>
          <a:xfrm>
            <a:off x="459783" y="5835599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https://hcibook.com/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9AB47-A856-C2DB-2E52-27A3309D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1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FCE3-F475-8E9A-9B2A-67AEBFF6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HCI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74095-3F83-EDA5-6A59-6A43F03F5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4432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Underlying the whole theme of HCI is the belief that </a:t>
            </a:r>
            <a:r>
              <a:rPr lang="en-NZ" b="1" dirty="0"/>
              <a:t>people</a:t>
            </a:r>
            <a:r>
              <a:rPr lang="en-NZ" dirty="0"/>
              <a:t> using a computer system should </a:t>
            </a:r>
            <a:r>
              <a:rPr lang="en-NZ" b="1" dirty="0"/>
              <a:t>come first</a:t>
            </a:r>
            <a:r>
              <a:rPr lang="en-NZ" dirty="0"/>
              <a:t>.</a:t>
            </a:r>
          </a:p>
          <a:p>
            <a:pPr lvl="1"/>
            <a:r>
              <a:rPr lang="en-NZ" dirty="0"/>
              <a:t>Their needs, capabilities and preferences for conducting various tasks should direct developers in the way that they design systems. </a:t>
            </a:r>
          </a:p>
          <a:p>
            <a:r>
              <a:rPr lang="en-NZ" b="1" dirty="0"/>
              <a:t>People</a:t>
            </a:r>
            <a:r>
              <a:rPr lang="en-NZ" dirty="0"/>
              <a:t> should </a:t>
            </a:r>
            <a:r>
              <a:rPr lang="en-NZ" b="1" dirty="0"/>
              <a:t>not have to change the way </a:t>
            </a:r>
            <a:r>
              <a:rPr lang="en-NZ" dirty="0"/>
              <a:t>that they </a:t>
            </a:r>
            <a:r>
              <a:rPr lang="en-NZ" b="1" dirty="0"/>
              <a:t>use a system </a:t>
            </a:r>
            <a:r>
              <a:rPr lang="en-NZ" dirty="0"/>
              <a:t>in order to fit in with it</a:t>
            </a:r>
          </a:p>
          <a:p>
            <a:pPr lvl="1"/>
            <a:r>
              <a:rPr lang="en-NZ" dirty="0"/>
              <a:t>The system should be designed to match their requirements.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9AB47-A856-C2DB-2E52-27A3309D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42A56-EC37-62FF-EEB8-CAC7EE8408AB}"/>
              </a:ext>
            </a:extLst>
          </p:cNvPr>
          <p:cNvSpPr txBox="1"/>
          <p:nvPr/>
        </p:nvSpPr>
        <p:spPr>
          <a:xfrm>
            <a:off x="459783" y="5835599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https://hcibook.com/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4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AC97-4C9C-5A1B-FC41-A16BEB15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6248380" cy="1417638"/>
          </a:xfrm>
        </p:spPr>
        <p:txBody>
          <a:bodyPr>
            <a:normAutofit/>
          </a:bodyPr>
          <a:lstStyle/>
          <a:p>
            <a:r>
              <a:rPr lang="en-US" dirty="0"/>
              <a:t>What is HCI?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007D-9537-A4D7-C149-1C2B971E5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1166018"/>
            <a:ext cx="57149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Academic discipline</a:t>
            </a:r>
            <a:r>
              <a:rPr lang="en-US" dirty="0"/>
              <a:t> (</a:t>
            </a:r>
            <a:r>
              <a:rPr lang="en-US" i="1" dirty="0"/>
              <a:t>research</a:t>
            </a:r>
            <a:r>
              <a:rPr lang="en-US" dirty="0"/>
              <a:t>)</a:t>
            </a:r>
          </a:p>
          <a:p>
            <a:pPr lvl="1"/>
            <a:r>
              <a:rPr lang="en-NZ" dirty="0"/>
              <a:t>developing empirical understandings of users, </a:t>
            </a:r>
          </a:p>
          <a:p>
            <a:pPr lvl="1"/>
            <a:r>
              <a:rPr lang="en-NZ" dirty="0"/>
              <a:t>theorising about design/users</a:t>
            </a:r>
          </a:p>
          <a:p>
            <a:pPr lvl="1"/>
            <a:r>
              <a:rPr lang="en-NZ" dirty="0"/>
              <a:t>HCI researchers</a:t>
            </a:r>
          </a:p>
          <a:p>
            <a:r>
              <a:rPr lang="en-NZ" b="1" dirty="0"/>
              <a:t>Applied discipline</a:t>
            </a:r>
            <a:r>
              <a:rPr lang="en-NZ" dirty="0"/>
              <a:t> (</a:t>
            </a:r>
            <a:r>
              <a:rPr lang="en-NZ" i="1" dirty="0"/>
              <a:t>practice</a:t>
            </a:r>
            <a:r>
              <a:rPr lang="en-NZ" dirty="0"/>
              <a:t>)</a:t>
            </a:r>
          </a:p>
          <a:p>
            <a:pPr lvl="1"/>
            <a:r>
              <a:rPr lang="en-NZ" dirty="0"/>
              <a:t>industry-focused</a:t>
            </a:r>
          </a:p>
          <a:p>
            <a:pPr lvl="1"/>
            <a:r>
              <a:rPr lang="en-NZ" dirty="0"/>
              <a:t>building products or services</a:t>
            </a:r>
          </a:p>
          <a:p>
            <a:pPr lvl="1"/>
            <a:r>
              <a:rPr lang="en-NZ" dirty="0"/>
              <a:t>User experience designers, </a:t>
            </a:r>
            <a:br>
              <a:rPr lang="en-NZ" dirty="0"/>
            </a:br>
            <a:r>
              <a:rPr lang="en-NZ" dirty="0"/>
              <a:t>interaction designers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6F914-957A-C58D-762F-EEE34D7A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 descr="A person with long beard and glasses&#10;&#10;Description automatically generated">
            <a:extLst>
              <a:ext uri="{FF2B5EF4-FFF2-40B4-BE49-F238E27FC236}">
                <a16:creationId xmlns:a16="http://schemas.microsoft.com/office/drawing/2014/main" id="{30FF62A1-789B-8378-0DB5-BE18665CB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1EA4A3-46E9-39B0-C986-FFFF6C984422}"/>
              </a:ext>
            </a:extLst>
          </p:cNvPr>
          <p:cNvSpPr txBox="1">
            <a:spLocks/>
          </p:cNvSpPr>
          <p:nvPr/>
        </p:nvSpPr>
        <p:spPr>
          <a:xfrm>
            <a:off x="3531098" y="5478906"/>
            <a:ext cx="5574792" cy="1060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V Boli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V Boli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V Boli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V Boli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V Boli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1800" dirty="0">
                <a:cs typeface="+mn-cs"/>
                <a:hlinkClick r:id="rId4"/>
              </a:rPr>
              <a:t>https://www.youtube.com/shorts/TlsTIreGR4g</a:t>
            </a:r>
            <a:r>
              <a:rPr lang="en-US" sz="1800" dirty="0">
                <a:cs typeface="+mn-cs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1800" dirty="0">
                <a:cs typeface="+mn-cs"/>
                <a:hlinkClick r:id="rId5"/>
              </a:rPr>
              <a:t>https://www.youtube.com/watch?v=cK3YXzvfZIE</a:t>
            </a:r>
            <a:r>
              <a:rPr lang="en-US" sz="1800" dirty="0">
                <a:cs typeface="+mn-cs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1800" dirty="0">
                <a:cs typeface="+mn-cs"/>
                <a:hlinkClick r:id="rId6"/>
              </a:rPr>
              <a:t>https://www.youtube.com/watch?v=yNzLBI0wsGU</a:t>
            </a:r>
            <a:r>
              <a:rPr lang="en-US" sz="1800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99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CB55-BF10-1345-84BF-CC573052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54299-8819-6147-B891-671BBB9DF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Safety Briefing</a:t>
            </a:r>
          </a:p>
          <a:p>
            <a:r>
              <a:rPr lang="en-US" dirty="0">
                <a:latin typeface="+mn-lt"/>
              </a:rPr>
              <a:t>Background</a:t>
            </a:r>
          </a:p>
          <a:p>
            <a:r>
              <a:rPr lang="en-US" dirty="0">
                <a:latin typeface="+mn-lt"/>
              </a:rPr>
              <a:t>Course Details</a:t>
            </a:r>
          </a:p>
          <a:p>
            <a:r>
              <a:rPr lang="en-US" dirty="0"/>
              <a:t>Human Computer Interaction (HCI)</a:t>
            </a:r>
          </a:p>
          <a:p>
            <a:r>
              <a:rPr lang="en-US" dirty="0">
                <a:latin typeface="+mn-lt"/>
              </a:rPr>
              <a:t>HCI Research</a:t>
            </a:r>
          </a:p>
          <a:p>
            <a:r>
              <a:rPr lang="en-US" dirty="0">
                <a:latin typeface="+mn-lt"/>
              </a:rPr>
              <a:t>Class Rep 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196E5-2CC1-A00B-CF88-01D4F65D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A70CAB6-77DB-46AD-80E7-B4925D9BC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7AB354-83F8-4803-A64A-A2CFCF9F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1FF1BB-6BFF-4793-800A-EF8CAA39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96" y="2014021"/>
            <a:ext cx="8361804" cy="3888167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Methodology – How you do something</a:t>
            </a:r>
          </a:p>
          <a:p>
            <a:r>
              <a:rPr lang="en-NZ" dirty="0"/>
              <a:t>Disciplines have standard approaches</a:t>
            </a:r>
          </a:p>
          <a:p>
            <a:r>
              <a:rPr lang="en-NZ" dirty="0"/>
              <a:t>HCI – Multidisciplinary</a:t>
            </a:r>
          </a:p>
          <a:p>
            <a:pPr lvl="1"/>
            <a:r>
              <a:rPr lang="en-NZ" dirty="0"/>
              <a:t>Computer Science</a:t>
            </a:r>
          </a:p>
          <a:p>
            <a:pPr lvl="1"/>
            <a:r>
              <a:rPr lang="en-NZ" dirty="0"/>
              <a:t>Psychology</a:t>
            </a:r>
          </a:p>
          <a:p>
            <a:pPr lvl="1"/>
            <a:r>
              <a:rPr lang="en-NZ" dirty="0"/>
              <a:t>Information Science</a:t>
            </a:r>
          </a:p>
          <a:p>
            <a:pPr lvl="1"/>
            <a:r>
              <a:rPr lang="en-NZ" dirty="0"/>
              <a:t>Physiology</a:t>
            </a:r>
          </a:p>
          <a:p>
            <a:pPr lvl="1"/>
            <a:r>
              <a:rPr lang="en-NZ" dirty="0"/>
              <a:t>Anthropology</a:t>
            </a:r>
          </a:p>
          <a:p>
            <a:pPr lvl="1"/>
            <a:r>
              <a:rPr lang="en-NZ" dirty="0"/>
              <a:t>…….</a:t>
            </a:r>
          </a:p>
          <a:p>
            <a:endParaRPr lang="en-N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5CBA9-D688-BF54-4837-4957535B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6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11A1-308C-430A-97AD-35DC5DA2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0F249-4F78-4B0B-8A0B-58F24042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96" y="2014021"/>
            <a:ext cx="8361804" cy="3888167"/>
          </a:xfrm>
        </p:spPr>
        <p:txBody>
          <a:bodyPr>
            <a:normAutofit fontScale="77500" lnSpcReduction="20000"/>
          </a:bodyPr>
          <a:lstStyle/>
          <a:p>
            <a:r>
              <a:rPr lang="en-NZ" b="1" dirty="0"/>
              <a:t>Scientific Method</a:t>
            </a:r>
          </a:p>
          <a:p>
            <a:pPr lvl="1"/>
            <a:r>
              <a:rPr lang="en-NZ" dirty="0"/>
              <a:t>Hypothesis testing</a:t>
            </a:r>
          </a:p>
          <a:p>
            <a:pPr lvl="1"/>
            <a:r>
              <a:rPr lang="en-NZ" dirty="0"/>
              <a:t>Look to prove something is wrong</a:t>
            </a:r>
          </a:p>
          <a:p>
            <a:pPr lvl="1"/>
            <a:r>
              <a:rPr lang="en-NZ" dirty="0"/>
              <a:t>Assume “everything is the same” and reject that possibility</a:t>
            </a:r>
          </a:p>
          <a:p>
            <a:r>
              <a:rPr lang="en-NZ" b="1" dirty="0"/>
              <a:t>Action Research</a:t>
            </a:r>
          </a:p>
          <a:p>
            <a:pPr lvl="1"/>
            <a:r>
              <a:rPr lang="en-NZ" dirty="0"/>
              <a:t>Diagnose a problem</a:t>
            </a:r>
          </a:p>
          <a:p>
            <a:pPr lvl="1"/>
            <a:r>
              <a:rPr lang="en-NZ" dirty="0"/>
              <a:t>Intervention with analysis</a:t>
            </a:r>
          </a:p>
          <a:p>
            <a:r>
              <a:rPr lang="en-NZ" b="1" dirty="0"/>
              <a:t>Observational</a:t>
            </a:r>
          </a:p>
          <a:p>
            <a:pPr lvl="1"/>
            <a:r>
              <a:rPr lang="en-NZ" dirty="0"/>
              <a:t>See what people are doing</a:t>
            </a:r>
          </a:p>
          <a:p>
            <a:pPr lvl="1"/>
            <a:r>
              <a:rPr lang="en-NZ" dirty="0"/>
              <a:t>Good for suggesting research, weak for advice.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96C47-AD72-C79B-7E97-E870F615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5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Reminder of Some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Quantitative</a:t>
            </a:r>
          </a:p>
          <a:p>
            <a:pPr lvl="1"/>
            <a:r>
              <a:rPr lang="en-US" dirty="0"/>
              <a:t>Math/stats measurement of </a:t>
            </a:r>
            <a:r>
              <a:rPr lang="en-US" i="1" dirty="0"/>
              <a:t>something.</a:t>
            </a:r>
            <a:endParaRPr lang="en-US" dirty="0"/>
          </a:p>
          <a:p>
            <a:pPr lvl="1"/>
            <a:r>
              <a:rPr lang="en-US" dirty="0"/>
              <a:t>Could be a numeric combination of subjective opinions.</a:t>
            </a:r>
          </a:p>
          <a:p>
            <a:pPr lvl="1"/>
            <a:endParaRPr lang="en-US" dirty="0"/>
          </a:p>
          <a:p>
            <a:r>
              <a:rPr lang="en-US" b="1" dirty="0"/>
              <a:t>Qualitative</a:t>
            </a:r>
          </a:p>
          <a:p>
            <a:pPr lvl="1"/>
            <a:r>
              <a:rPr lang="en-US" dirty="0"/>
              <a:t>Analysis of phenomena often with non-numerical observation, interviews, or other complex data.</a:t>
            </a:r>
          </a:p>
          <a:p>
            <a:pPr lvl="1"/>
            <a:r>
              <a:rPr lang="en-US" dirty="0"/>
              <a:t>Could include coding of language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341AB-9D49-F2D0-251A-63B84004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6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34F2-CD53-44EF-B9E7-8819A912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Many dimensions within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5984-8FAE-4C8A-BB8A-C1D55B31F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b="1" dirty="0"/>
              <a:t>Observational</a:t>
            </a:r>
          </a:p>
          <a:p>
            <a:pPr lvl="1"/>
            <a:r>
              <a:rPr lang="en-NZ" dirty="0"/>
              <a:t>Ethnographic Research</a:t>
            </a:r>
          </a:p>
          <a:p>
            <a:pPr lvl="2"/>
            <a:r>
              <a:rPr lang="en-NZ" dirty="0"/>
              <a:t>Embedded in the community</a:t>
            </a:r>
          </a:p>
          <a:p>
            <a:pPr lvl="2"/>
            <a:r>
              <a:rPr lang="en-NZ" dirty="0"/>
              <a:t>Observations</a:t>
            </a:r>
          </a:p>
          <a:p>
            <a:pPr lvl="1"/>
            <a:r>
              <a:rPr lang="en-NZ" dirty="0"/>
              <a:t>Grounded theory</a:t>
            </a:r>
          </a:p>
          <a:p>
            <a:pPr lvl="2"/>
            <a:r>
              <a:rPr lang="en-NZ" dirty="0"/>
              <a:t>Collect data before making assumptions</a:t>
            </a:r>
          </a:p>
          <a:p>
            <a:pPr lvl="2"/>
            <a:r>
              <a:rPr lang="en-NZ" dirty="0"/>
              <a:t>Let the data speak</a:t>
            </a:r>
          </a:p>
          <a:p>
            <a:pPr lvl="1"/>
            <a:r>
              <a:rPr lang="en-NZ" dirty="0"/>
              <a:t>Phenomenological </a:t>
            </a:r>
          </a:p>
          <a:p>
            <a:pPr lvl="2"/>
            <a:r>
              <a:rPr lang="en-NZ" dirty="0"/>
              <a:t>Interviews to find common themes</a:t>
            </a:r>
          </a:p>
          <a:p>
            <a:pPr lvl="1"/>
            <a:r>
              <a:rPr lang="en-NZ" dirty="0"/>
              <a:t>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BDF9A-6407-71A5-98BF-7BB47116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395F-280B-EA4B-9506-E8EFEF37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4CBA1B-A30E-9B4B-3E67-4A562092D13E}"/>
              </a:ext>
            </a:extLst>
          </p:cNvPr>
          <p:cNvSpPr txBox="1">
            <a:spLocks/>
          </p:cNvSpPr>
          <p:nvPr/>
        </p:nvSpPr>
        <p:spPr>
          <a:xfrm>
            <a:off x="361043" y="1245968"/>
            <a:ext cx="8421914" cy="47223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b="1" dirty="0"/>
              <a:t>Empirical</a:t>
            </a:r>
            <a:r>
              <a:rPr lang="en-NZ" sz="2800" dirty="0"/>
              <a:t> Research – experiments, observations</a:t>
            </a:r>
          </a:p>
          <a:p>
            <a:r>
              <a:rPr lang="en-NZ" sz="2800" b="1" dirty="0"/>
              <a:t>Artefact</a:t>
            </a:r>
            <a:r>
              <a:rPr lang="en-NZ" sz="2800" dirty="0"/>
              <a:t> Contributions – actual new tools</a:t>
            </a:r>
          </a:p>
          <a:p>
            <a:r>
              <a:rPr lang="en-NZ" sz="2800" b="1" dirty="0"/>
              <a:t>Methodological</a:t>
            </a:r>
            <a:r>
              <a:rPr lang="en-NZ" sz="2800" dirty="0"/>
              <a:t> Contributions – new ways to investigate</a:t>
            </a:r>
          </a:p>
          <a:p>
            <a:r>
              <a:rPr lang="en-NZ" sz="2800" b="1" dirty="0"/>
              <a:t>Theoretical</a:t>
            </a:r>
            <a:r>
              <a:rPr lang="en-NZ" sz="2800" dirty="0"/>
              <a:t> Contributions – definitions, frameworks, principles, …</a:t>
            </a:r>
          </a:p>
          <a:p>
            <a:r>
              <a:rPr lang="en-NZ" sz="2800" b="1" dirty="0"/>
              <a:t>Datasets</a:t>
            </a:r>
            <a:r>
              <a:rPr lang="en-NZ" sz="2800" dirty="0"/>
              <a:t>  – rigorously collected/compiled corpora</a:t>
            </a:r>
          </a:p>
          <a:p>
            <a:r>
              <a:rPr lang="en-NZ" sz="2800" b="1" dirty="0"/>
              <a:t>Surveys</a:t>
            </a:r>
            <a:r>
              <a:rPr lang="en-NZ" sz="2800" dirty="0"/>
              <a:t> – meta-analysis of existing research, new interpretations</a:t>
            </a:r>
          </a:p>
          <a:p>
            <a:r>
              <a:rPr lang="en-NZ" sz="2800" b="1" dirty="0"/>
              <a:t>Opinions</a:t>
            </a:r>
            <a:r>
              <a:rPr lang="en-NZ" sz="2800" dirty="0"/>
              <a:t> – Reinterpretation of existing research</a:t>
            </a:r>
          </a:p>
          <a:p>
            <a:endParaRPr lang="en-NZ" sz="2800" dirty="0"/>
          </a:p>
          <a:p>
            <a:endParaRPr lang="en-NZ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4F96F-EF4A-D9CA-7D82-5429F88E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F6E2DB-045F-43FF-70D8-FB32DF6542BA}"/>
              </a:ext>
            </a:extLst>
          </p:cNvPr>
          <p:cNvSpPr/>
          <p:nvPr/>
        </p:nvSpPr>
        <p:spPr>
          <a:xfrm>
            <a:off x="140464" y="5833130"/>
            <a:ext cx="886307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NZ" sz="1400" dirty="0">
                <a:hlinkClick r:id="rId3"/>
              </a:rPr>
              <a:t>https://interactions.acm.org/archive/view/may-june-2016/research-contribution-in-human-computer-interaction</a:t>
            </a:r>
            <a:br>
              <a:rPr lang="en-NZ" sz="1400" dirty="0"/>
            </a:br>
            <a:r>
              <a:rPr lang="en-NZ" sz="1400" dirty="0">
                <a:hlinkClick r:id="rId4"/>
              </a:rPr>
              <a:t>https://dl-acm-org.helicon.vuw.ac.nz/doi/fullHtml/10.1145/2907069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961154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6A2C7-4B03-A8BB-A563-244DFB2C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HCI Research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6D52-620D-9104-5BBA-FDE540A4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Understanding people</a:t>
            </a:r>
          </a:p>
          <a:p>
            <a:r>
              <a:rPr lang="en-US" dirty="0"/>
              <a:t>UX design and evaluation</a:t>
            </a:r>
          </a:p>
          <a:p>
            <a:r>
              <a:rPr lang="en-US" dirty="0"/>
              <a:t>Input/output methods</a:t>
            </a:r>
          </a:p>
          <a:p>
            <a:r>
              <a:rPr lang="en-US" dirty="0"/>
              <a:t>Visual design and visualization</a:t>
            </a:r>
          </a:p>
          <a:p>
            <a:r>
              <a:rPr lang="en-US" dirty="0"/>
              <a:t>Games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Ethics</a:t>
            </a:r>
          </a:p>
          <a:p>
            <a:r>
              <a:rPr lang="en-US" dirty="0"/>
              <a:t>AR/VR/XR experiences</a:t>
            </a:r>
          </a:p>
          <a:p>
            <a:r>
              <a:rPr lang="en-US" dirty="0"/>
              <a:t>Explainable AI</a:t>
            </a:r>
          </a:p>
          <a:p>
            <a:r>
              <a:rPr lang="en-US" dirty="0"/>
              <a:t>Health technologies</a:t>
            </a:r>
          </a:p>
          <a:p>
            <a:r>
              <a:rPr lang="en-US" dirty="0"/>
              <a:t>Wearable devices</a:t>
            </a:r>
          </a:p>
          <a:p>
            <a:r>
              <a:rPr lang="en-US" dirty="0"/>
              <a:t>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B95A6-8A09-E016-CEED-FED93D06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D1FB-F6FC-DA49-852E-1F9B0803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26EBB-3799-8E44-9680-129812FFE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Representative</a:t>
            </a:r>
          </a:p>
          <a:p>
            <a:pPr lvl="1"/>
            <a:r>
              <a:rPr lang="en-US" sz="2400" dirty="0">
                <a:hlinkClick r:id="rId3"/>
              </a:rPr>
              <a:t>https://www.youtube.com/watch?v=TdADUaxh-Qk</a:t>
            </a:r>
            <a:endParaRPr lang="en-US" sz="2400" dirty="0"/>
          </a:p>
          <a:p>
            <a:r>
              <a:rPr lang="en-US" dirty="0"/>
              <a:t>Learn more about it here and our Class Rep will need to submit the form online:</a:t>
            </a:r>
          </a:p>
          <a:p>
            <a:pPr lvl="1"/>
            <a:r>
              <a:rPr lang="en-US" sz="2400" dirty="0">
                <a:hlinkClick r:id="rId4"/>
              </a:rPr>
              <a:t>https://www.vuwsa.org.nz/class-representatives/</a:t>
            </a:r>
            <a:endParaRPr lang="en-US" sz="2400" dirty="0"/>
          </a:p>
          <a:p>
            <a:r>
              <a:rPr lang="en-US" dirty="0"/>
              <a:t>Class Rep Policy</a:t>
            </a:r>
          </a:p>
          <a:p>
            <a:pPr lvl="1"/>
            <a:r>
              <a:rPr lang="en-US" sz="2400" dirty="0">
                <a:hlinkClick r:id="rId5"/>
              </a:rPr>
              <a:t>https://www.wgtn.ac.nz/documents/policy/academic/class-representative-policy.pdf</a:t>
            </a:r>
            <a:r>
              <a:rPr lang="en-US" sz="2400" dirty="0"/>
              <a:t> </a:t>
            </a:r>
          </a:p>
          <a:p>
            <a:r>
              <a:rPr lang="en-US" dirty="0"/>
              <a:t>And now for election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4D79B-05A3-32A1-9E09-7E20B5C9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8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8FC7-4E5C-CC5F-8918-032E7054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236F-8B6C-DEB4-E728-BF9767065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>HCI Book: https://hcibook.com/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Usability Engineering: https://dl.acm.org/doi/10.5555/2821575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https://www.lri.fr/~mackay/pdffiles/DIS97.Triangulate.pdf</a:t>
            </a:r>
            <a:endParaRPr lang="en-US" dirty="0"/>
          </a:p>
          <a:p>
            <a:r>
              <a:rPr lang="en-NZ" dirty="0">
                <a:hlinkClick r:id="rId6"/>
              </a:rPr>
              <a:t>MacKenzie, I. S. (2012). Chapter 1- Historical Context. In </a:t>
            </a:r>
            <a:r>
              <a:rPr lang="en-NZ" i="1" dirty="0">
                <a:hlinkClick r:id="rId6"/>
              </a:rPr>
              <a:t>Human-computer interaction: An empirical research perspective</a:t>
            </a:r>
            <a:r>
              <a:rPr lang="en-NZ" dirty="0">
                <a:hlinkClick r:id="rId6"/>
              </a:rPr>
              <a:t>. Pp 1-26.</a:t>
            </a:r>
            <a:endParaRPr lang="en-NZ" dirty="0"/>
          </a:p>
          <a:p>
            <a:r>
              <a:rPr lang="en-US" sz="3200" dirty="0">
                <a:cs typeface="+mn-cs"/>
                <a:hlinkClick r:id="rId7"/>
              </a:rPr>
              <a:t>https://www.interaction-design.org/</a:t>
            </a:r>
            <a:r>
              <a:rPr lang="en-US" sz="3200" dirty="0">
                <a:cs typeface="+mn-cs"/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4C6E4-F539-D94D-BA70-172F6D19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AA92-98F7-0648-83B4-5D653B41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Briefing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D85B4-6D6B-AC4A-B399-8D774FEAB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800" dirty="0">
                <a:hlinkClick r:id="rId3"/>
              </a:rPr>
              <a:t>https://www.youtube.com/watch?v=97jIkp-XyFg</a:t>
            </a:r>
            <a:endParaRPr lang="en-NZ" sz="2800" dirty="0"/>
          </a:p>
          <a:p>
            <a:pPr marL="0" indent="0">
              <a:buNone/>
            </a:pPr>
            <a:endParaRPr lang="en-NZ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91792-B98A-B8DE-E836-7514D8C1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A70CAB6-77DB-46AD-80E7-B4925D9BC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2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179A-BFE6-01C2-C217-077EED37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Computer Experiences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0241C-EF26-E30F-2822-DD2144C2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4B8B9-153F-3ABD-D76B-E2EDF0BCDA4F}"/>
              </a:ext>
            </a:extLst>
          </p:cNvPr>
          <p:cNvSpPr txBox="1"/>
          <p:nvPr/>
        </p:nvSpPr>
        <p:spPr>
          <a:xfrm>
            <a:off x="1927022" y="3970313"/>
            <a:ext cx="558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https://history-computer.com/computers-in-the-1980s</a:t>
            </a:r>
            <a:endParaRPr lang="en-US" dirty="0"/>
          </a:p>
        </p:txBody>
      </p:sp>
      <p:pic>
        <p:nvPicPr>
          <p:cNvPr id="6" name="Picture 2" descr="Commodore 64 - Personal Computer - Rare - Metal Sign 11 x 14 | eBay">
            <a:extLst>
              <a:ext uri="{FF2B5EF4-FFF2-40B4-BE49-F238E27FC236}">
                <a16:creationId xmlns:a16="http://schemas.microsoft.com/office/drawing/2014/main" id="{E6F1CEAE-35F9-C71F-DAED-CD5E8049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38792"/>
            <a:ext cx="28844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4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179A-BFE6-01C2-C217-077EED37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396E-AF25-BBCE-8B7E-8FEAA827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3868"/>
            <a:ext cx="8229600" cy="48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https://www.youtube.com/watch?v=FZc4dxlqJjs</a:t>
            </a:r>
            <a:r>
              <a:rPr lang="en-US" sz="2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0241C-EF26-E30F-2822-DD2144C2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Minority Report: 6 predictions that came true, 15 years on ...">
            <a:extLst>
              <a:ext uri="{FF2B5EF4-FFF2-40B4-BE49-F238E27FC236}">
                <a16:creationId xmlns:a16="http://schemas.microsoft.com/office/drawing/2014/main" id="{073E1140-3C27-C523-282B-6494B020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57461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78530-28D7-2A46-8AF3-EA9AC598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SWEN422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BB8D-BF44-5A4A-9EA8-A0E3FE01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/>
              <a:t>Dr Jennifer Ferreira </a:t>
            </a:r>
          </a:p>
          <a:p>
            <a:pPr lvl="1"/>
            <a:r>
              <a:rPr lang="en-US" sz="2000" dirty="0"/>
              <a:t>Lecturer</a:t>
            </a:r>
          </a:p>
          <a:p>
            <a:pPr lvl="1"/>
            <a:r>
              <a:rPr lang="en-US" sz="2400" dirty="0"/>
              <a:t>Teaching weeks 8-11</a:t>
            </a:r>
          </a:p>
          <a:p>
            <a:pPr lvl="1"/>
            <a:r>
              <a:rPr lang="en-US" sz="2400" dirty="0"/>
              <a:t>Office: CO230 </a:t>
            </a:r>
          </a:p>
          <a:p>
            <a:pPr lvl="1"/>
            <a:r>
              <a:rPr lang="en-US" sz="2400" dirty="0"/>
              <a:t>Office hours: TBD</a:t>
            </a:r>
          </a:p>
          <a:p>
            <a:pPr lvl="1"/>
            <a:r>
              <a:rPr lang="en-US" sz="2400" dirty="0">
                <a:hlinkClick r:id="rId3"/>
              </a:rPr>
              <a:t>jennifer.ferreira@vuw.ac.nz</a:t>
            </a:r>
            <a:endParaRPr lang="en-US" sz="2400" dirty="0"/>
          </a:p>
          <a:p>
            <a:endParaRPr lang="en-US" sz="2800" b="1" dirty="0"/>
          </a:p>
          <a:p>
            <a:r>
              <a:rPr lang="en-US" sz="2800" b="1" dirty="0"/>
              <a:t>Dr </a:t>
            </a:r>
            <a:r>
              <a:rPr lang="en-AU" sz="2800" b="1" dirty="0"/>
              <a:t>Craig Anslow</a:t>
            </a:r>
          </a:p>
          <a:p>
            <a:pPr lvl="1"/>
            <a:r>
              <a:rPr lang="en-US" sz="2400" dirty="0"/>
              <a:t>Course Coordinator &amp; Lecturer</a:t>
            </a:r>
          </a:p>
          <a:p>
            <a:pPr lvl="1"/>
            <a:r>
              <a:rPr lang="en-US" sz="2400" dirty="0"/>
              <a:t>Teaching weeks 1-7 and 12</a:t>
            </a:r>
          </a:p>
          <a:p>
            <a:pPr lvl="1"/>
            <a:r>
              <a:rPr lang="en-AU" sz="2400" dirty="0"/>
              <a:t>Office: CO260</a:t>
            </a:r>
          </a:p>
          <a:p>
            <a:pPr lvl="1"/>
            <a:r>
              <a:rPr lang="en-AU" sz="2400" dirty="0"/>
              <a:t>Office hours: </a:t>
            </a:r>
          </a:p>
          <a:p>
            <a:pPr lvl="2"/>
            <a:r>
              <a:rPr lang="en-AU" sz="2000" dirty="0"/>
              <a:t>Wednesdays 1510-1600</a:t>
            </a:r>
          </a:p>
          <a:p>
            <a:pPr lvl="2"/>
            <a:r>
              <a:rPr lang="en-AU" sz="2000" dirty="0"/>
              <a:t>Fridays 1300-1400</a:t>
            </a:r>
          </a:p>
          <a:p>
            <a:pPr lvl="1"/>
            <a:r>
              <a:rPr lang="en-AU" sz="2400" dirty="0">
                <a:hlinkClick r:id="rId4"/>
              </a:rPr>
              <a:t>craig.anslow@vuw.ac.nz</a:t>
            </a:r>
            <a:endParaRPr lang="en-AU" sz="24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086C8-14DE-D076-8B2A-8D5289FA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Dr Craig Anslow profile picture">
            <a:extLst>
              <a:ext uri="{FF2B5EF4-FFF2-40B4-BE49-F238E27FC236}">
                <a16:creationId xmlns:a16="http://schemas.microsoft.com/office/drawing/2014/main" id="{181273DA-088F-4420-CC4D-7E1AB0BB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363" y="4061667"/>
            <a:ext cx="2179590" cy="21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 Jennifer Ferreira profile picture">
            <a:extLst>
              <a:ext uri="{FF2B5EF4-FFF2-40B4-BE49-F238E27FC236}">
                <a16:creationId xmlns:a16="http://schemas.microsoft.com/office/drawing/2014/main" id="{79496F9D-611C-51EB-7022-4F713967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53" y="1540127"/>
            <a:ext cx="2190100" cy="219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5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66B6-85DE-3041-9C4F-CD2AB4FF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0ACEA-EABF-CD4F-9FA2-0B7E3DF7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7065"/>
          </a:xfrm>
        </p:spPr>
        <p:txBody>
          <a:bodyPr>
            <a:noAutofit/>
          </a:bodyPr>
          <a:lstStyle/>
          <a:p>
            <a:r>
              <a:rPr lang="en-US" sz="2400" dirty="0"/>
              <a:t>SWEN422 Home Page</a:t>
            </a:r>
          </a:p>
          <a:p>
            <a:pPr lvl="1"/>
            <a:r>
              <a:rPr lang="en-US" sz="2000" dirty="0">
                <a:hlinkClick r:id="rId3"/>
              </a:rPr>
              <a:t>https://ecs.wgtn.ac.nz/Courses/SWEN422_2025T1/</a:t>
            </a:r>
            <a:r>
              <a:rPr lang="en-US" sz="2000" dirty="0"/>
              <a:t> </a:t>
            </a:r>
          </a:p>
          <a:p>
            <a:r>
              <a:rPr lang="en-US" sz="2400" dirty="0"/>
              <a:t>Lecture Schedule</a:t>
            </a:r>
          </a:p>
          <a:p>
            <a:pPr lvl="1"/>
            <a:r>
              <a:rPr lang="en-US" sz="2000" dirty="0">
                <a:hlinkClick r:id="rId4"/>
              </a:rPr>
              <a:t>https://ecs.wgtn.ac.nz/Courses/SWEN422_2025T1/LectureSchedule</a:t>
            </a:r>
            <a:endParaRPr lang="en-US" sz="2000" dirty="0"/>
          </a:p>
          <a:p>
            <a:r>
              <a:rPr lang="en-US" sz="2400" dirty="0" err="1"/>
              <a:t>TimeTable</a:t>
            </a:r>
            <a:r>
              <a:rPr lang="en-US" sz="2400" dirty="0"/>
              <a:t> </a:t>
            </a:r>
          </a:p>
          <a:p>
            <a:pPr lvl="1"/>
            <a:r>
              <a:rPr lang="en-US" sz="2000" dirty="0">
                <a:hlinkClick r:id="rId5"/>
              </a:rPr>
              <a:t>https://ecs.wgtn.ac.nz/Courses/SWEN422_2025T1/TimeTable</a:t>
            </a:r>
            <a:r>
              <a:rPr lang="en-US" sz="2000" dirty="0"/>
              <a:t> </a:t>
            </a:r>
          </a:p>
          <a:p>
            <a:r>
              <a:rPr lang="en-US" sz="2400" dirty="0" err="1"/>
              <a:t>VStream</a:t>
            </a:r>
            <a:r>
              <a:rPr lang="en-US" sz="2400" dirty="0"/>
              <a:t>/Panopto for recording lectures</a:t>
            </a:r>
          </a:p>
          <a:p>
            <a:pPr lvl="1"/>
            <a:r>
              <a:rPr lang="en-US" sz="2000" dirty="0">
                <a:hlinkClick r:id="rId6"/>
              </a:rPr>
              <a:t>https://nuku.wgtn.ac.nz/courses/27199/external_tools/115</a:t>
            </a:r>
            <a:r>
              <a:rPr lang="en-US" sz="2000" dirty="0"/>
              <a:t> </a:t>
            </a:r>
          </a:p>
          <a:p>
            <a:r>
              <a:rPr lang="en-US" sz="2400" dirty="0" err="1"/>
              <a:t>Nuku</a:t>
            </a:r>
            <a:r>
              <a:rPr lang="en-US" sz="2400" dirty="0"/>
              <a:t> for announcements, questions, class discussion</a:t>
            </a:r>
          </a:p>
          <a:p>
            <a:pPr lvl="1"/>
            <a:r>
              <a:rPr lang="en-US" sz="2000" dirty="0">
                <a:hlinkClick r:id="rId7"/>
              </a:rPr>
              <a:t>https://nuku.wgtn.ac.nz/courses/27199</a:t>
            </a:r>
            <a:endParaRPr lang="en-US" sz="2000" dirty="0"/>
          </a:p>
          <a:p>
            <a:r>
              <a:rPr lang="en-US" sz="2400" dirty="0"/>
              <a:t>ECS Assessment System for assignment submissions:</a:t>
            </a:r>
          </a:p>
          <a:p>
            <a:pPr lvl="1"/>
            <a:r>
              <a:rPr lang="en-US" sz="2000" dirty="0">
                <a:hlinkClick r:id="rId8"/>
              </a:rPr>
              <a:t>https://apps.ecs.vuw.ac.nz/submit/SWEN422</a:t>
            </a:r>
            <a:r>
              <a:rPr lang="en-US" sz="2000" dirty="0"/>
              <a:t> </a:t>
            </a:r>
          </a:p>
          <a:p>
            <a:r>
              <a:rPr lang="en-US" sz="2400" dirty="0"/>
              <a:t>Student Discord?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7E43C-F662-AC31-F3A7-EDDE2B60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DA96-FDC5-D318-388A-D1D8E55A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Person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9772-69BC-034F-1036-5B200455B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Wednesday 14:10 - 15:00 </a:t>
            </a:r>
            <a:r>
              <a:rPr lang="en-NZ" dirty="0" err="1"/>
              <a:t>Laby</a:t>
            </a:r>
            <a:r>
              <a:rPr lang="en-NZ" dirty="0"/>
              <a:t> LT 118</a:t>
            </a:r>
            <a:endParaRPr lang="en-NZ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Friday 14:10 - 15:00 Murphy LT 101</a:t>
            </a:r>
          </a:p>
          <a:p>
            <a:pPr>
              <a:buFont typeface="Arial" panose="020B0604020202020204" pitchFamily="34" charset="0"/>
              <a:buChar char="•"/>
            </a:pPr>
            <a:endParaRPr lang="en-NZ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Kelburn Campus Map:</a:t>
            </a:r>
            <a:br>
              <a:rPr lang="en-NZ" dirty="0"/>
            </a:br>
            <a:r>
              <a:rPr lang="en-NZ" dirty="0">
                <a:hlinkClick r:id="rId2"/>
              </a:rPr>
              <a:t>https://www.wgtn.ac.nz/about/campuses-facilities/campuses/kelburn/kelburn-campus-map.pdf</a:t>
            </a:r>
            <a:r>
              <a:rPr lang="en-NZ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8868C-6C06-6F88-F30E-13AF37BE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963C-1DD8-284B-91EC-A565C51F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97DC8-A939-AD44-A57A-C5A37B45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Relevant readings will be provided on the lecture slides</a:t>
            </a:r>
          </a:p>
          <a:p>
            <a:r>
              <a:rPr lang="en-US" dirty="0"/>
              <a:t>Access readings through the university library</a:t>
            </a:r>
          </a:p>
          <a:p>
            <a:pPr lvl="1"/>
            <a:r>
              <a:rPr lang="en-US" dirty="0">
                <a:hlinkClick r:id="rId2"/>
              </a:rPr>
              <a:t>https://www.wgtn.ac.nz/library</a:t>
            </a:r>
            <a:endParaRPr lang="en-US" dirty="0"/>
          </a:p>
          <a:p>
            <a:r>
              <a:rPr lang="en-US" dirty="0"/>
              <a:t>Or the reading list (Talis)</a:t>
            </a:r>
          </a:p>
          <a:p>
            <a:pPr lvl="1"/>
            <a:r>
              <a:rPr lang="en-US" dirty="0">
                <a:hlinkClick r:id="rId3"/>
              </a:rPr>
              <a:t>https://rl.talis.com/3/victoria/lists/FB33E0C5-EBFF-66B4-9B80-4B5F1F3A9FCA.html</a:t>
            </a:r>
            <a:r>
              <a:rPr lang="en-US" dirty="0"/>
              <a:t> </a:t>
            </a:r>
          </a:p>
          <a:p>
            <a:r>
              <a:rPr lang="en-US" dirty="0"/>
              <a:t>Recommended Reading: HCI Book</a:t>
            </a:r>
          </a:p>
          <a:p>
            <a:pPr lvl="1"/>
            <a:r>
              <a:rPr lang="en-US" dirty="0">
                <a:hlinkClick r:id="rId4"/>
              </a:rPr>
              <a:t>https://hcibook.com/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812E7-E555-8680-6049-EE2F0295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CAB6-77DB-46AD-80E7-B4925D9BCC60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EB9712-0BAA-0C8D-8D9C-407A6450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53801"/>
            <a:ext cx="2014114" cy="25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81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10486</TotalTime>
  <Words>1363</Words>
  <Application>Microsoft Macintosh PowerPoint</Application>
  <PresentationFormat>On-screen Show (4:3)</PresentationFormat>
  <Paragraphs>263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Arial, Helvetica, sans-serif</vt:lpstr>
      <vt:lpstr>Calibri</vt:lpstr>
      <vt:lpstr>Times</vt:lpstr>
      <vt:lpstr>Office Theme</vt:lpstr>
      <vt:lpstr>SWEN422 Human Computer Interaction  Introduction </vt:lpstr>
      <vt:lpstr>Agenda</vt:lpstr>
      <vt:lpstr>Safety Briefing</vt:lpstr>
      <vt:lpstr>First Computer Experiences …</vt:lpstr>
      <vt:lpstr>Is this the Future?</vt:lpstr>
      <vt:lpstr>SWEN422 Team</vt:lpstr>
      <vt:lpstr>Online Spaces</vt:lpstr>
      <vt:lpstr>In Person Lectures</vt:lpstr>
      <vt:lpstr>Course Readings</vt:lpstr>
      <vt:lpstr>Assignments</vt:lpstr>
      <vt:lpstr>Slip Days and Extensions</vt:lpstr>
      <vt:lpstr>Using ChatGPT in assignments</vt:lpstr>
      <vt:lpstr>Using ChatGPT in Assignments</vt:lpstr>
      <vt:lpstr>Humans    -----    Computers </vt:lpstr>
      <vt:lpstr>PowerPoint Presentation</vt:lpstr>
      <vt:lpstr>What is HCI</vt:lpstr>
      <vt:lpstr>Goals of HCI</vt:lpstr>
      <vt:lpstr>Goals of HCI</vt:lpstr>
      <vt:lpstr>What is HCI?</vt:lpstr>
      <vt:lpstr>Research</vt:lpstr>
      <vt:lpstr>Types of Research</vt:lpstr>
      <vt:lpstr>A Reminder of Some Terminology</vt:lpstr>
      <vt:lpstr>Many dimensions within </vt:lpstr>
      <vt:lpstr>Contributions</vt:lpstr>
      <vt:lpstr>Common HCI Research Themes</vt:lpstr>
      <vt:lpstr>Class Representatives</vt:lpstr>
      <vt:lpstr>Further Reading</vt:lpstr>
    </vt:vector>
  </TitlesOfParts>
  <Company>U of C LCR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</dc:title>
  <dc:creator>John Brosz</dc:creator>
  <cp:lastModifiedBy>Craig Anslow</cp:lastModifiedBy>
  <cp:revision>449</cp:revision>
  <cp:lastPrinted>2022-09-07T15:28:25Z</cp:lastPrinted>
  <dcterms:created xsi:type="dcterms:W3CDTF">2012-11-19T22:10:38Z</dcterms:created>
  <dcterms:modified xsi:type="dcterms:W3CDTF">2025-02-26T00:45:17Z</dcterms:modified>
</cp:coreProperties>
</file>