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257" r:id="rId3"/>
    <p:sldId id="269" r:id="rId4"/>
    <p:sldId id="271" r:id="rId5"/>
    <p:sldId id="282" r:id="rId6"/>
    <p:sldId id="272" r:id="rId7"/>
    <p:sldId id="273" r:id="rId8"/>
    <p:sldId id="283" r:id="rId9"/>
    <p:sldId id="277" r:id="rId10"/>
    <p:sldId id="284" r:id="rId11"/>
    <p:sldId id="279" r:id="rId12"/>
    <p:sldId id="278" r:id="rId13"/>
    <p:sldId id="280" r:id="rId14"/>
    <p:sldId id="285" r:id="rId15"/>
    <p:sldId id="281" r:id="rId16"/>
  </p:sldIdLst>
  <p:sldSz cx="9144000" cy="6673850"/>
  <p:notesSz cx="9144000" cy="66738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5963" autoAdjust="0"/>
  </p:normalViewPr>
  <p:slideViewPr>
    <p:cSldViewPr>
      <p:cViewPr varScale="1">
        <p:scale>
          <a:sx n="80" d="100"/>
          <a:sy n="80" d="100"/>
        </p:scale>
        <p:origin x="230" y="38"/>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4529"/>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34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34963"/>
          </a:xfrm>
          <a:prstGeom prst="rect">
            <a:avLst/>
          </a:prstGeom>
        </p:spPr>
        <p:txBody>
          <a:bodyPr vert="horz" lIns="91440" tIns="45720" rIns="91440" bIns="45720" rtlCol="0"/>
          <a:lstStyle>
            <a:lvl1pPr algn="r">
              <a:defRPr sz="1200"/>
            </a:lvl1pPr>
          </a:lstStyle>
          <a:p>
            <a:fld id="{FCECFD01-402D-497E-831E-9323EBCDCCB6}" type="datetimeFigureOut">
              <a:rPr lang="en-US" smtClean="0"/>
              <a:t>9/3/2025</a:t>
            </a:fld>
            <a:endParaRPr lang="en-US"/>
          </a:p>
        </p:txBody>
      </p:sp>
      <p:sp>
        <p:nvSpPr>
          <p:cNvPr id="4" name="Slide Image Placeholder 3"/>
          <p:cNvSpPr>
            <a:spLocks noGrp="1" noRot="1" noChangeAspect="1"/>
          </p:cNvSpPr>
          <p:nvPr>
            <p:ph type="sldImg" idx="2"/>
          </p:nvPr>
        </p:nvSpPr>
        <p:spPr>
          <a:xfrm>
            <a:off x="3030538" y="835025"/>
            <a:ext cx="3082925" cy="2251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11513"/>
            <a:ext cx="7315200" cy="26289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338888"/>
            <a:ext cx="3962400" cy="33496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338888"/>
            <a:ext cx="3962400" cy="334962"/>
          </a:xfrm>
          <a:prstGeom prst="rect">
            <a:avLst/>
          </a:prstGeom>
        </p:spPr>
        <p:txBody>
          <a:bodyPr vert="horz" lIns="91440" tIns="45720" rIns="91440" bIns="45720" rtlCol="0" anchor="b"/>
          <a:lstStyle>
            <a:lvl1pPr algn="r">
              <a:defRPr sz="1200"/>
            </a:lvl1pPr>
          </a:lstStyle>
          <a:p>
            <a:fld id="{57F1B2C6-8BDC-4DD4-A84B-2541B5799EAF}" type="slidenum">
              <a:rPr lang="en-US" smtClean="0"/>
              <a:t>‹#›</a:t>
            </a:fld>
            <a:endParaRPr lang="en-US"/>
          </a:p>
        </p:txBody>
      </p:sp>
    </p:spTree>
    <p:extLst>
      <p:ext uri="{BB962C8B-B14F-4D97-AF65-F5344CB8AC3E}">
        <p14:creationId xmlns:p14="http://schemas.microsoft.com/office/powerpoint/2010/main" val="1914027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arxiv.org/html/2312.17221v1"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arxiv.org/html/2312.17221v1"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www.webasha.com/blog/blue-team-tools-every-beginner-should-know-essential-cybersecurity-defense-tools-for-newbies"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arxiv.org/html/2312.17221v1"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arxiv.org/html/2312.17221v1"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arxiv.org/html/2312.17221v1"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kern="1200" dirty="0">
                <a:solidFill>
                  <a:schemeClr val="tx1"/>
                </a:solidFill>
                <a:effectLst/>
                <a:latin typeface="+mn-lt"/>
                <a:ea typeface="+mn-ea"/>
                <a:cs typeface="+mn-cs"/>
              </a:rPr>
              <a:t>Cybersecurity </a:t>
            </a:r>
            <a:r>
              <a:rPr lang="en-GB" sz="1200" b="1" i="0" kern="1200" dirty="0" err="1">
                <a:solidFill>
                  <a:schemeClr val="tx1"/>
                </a:solidFill>
                <a:effectLst/>
                <a:latin typeface="+mn-lt"/>
                <a:ea typeface="+mn-ea"/>
                <a:cs typeface="+mn-cs"/>
              </a:rPr>
              <a:t>Defense</a:t>
            </a:r>
            <a:r>
              <a:rPr lang="en-GB" sz="1200" b="1" i="0" kern="1200" dirty="0">
                <a:solidFill>
                  <a:schemeClr val="tx1"/>
                </a:solidFill>
                <a:effectLst/>
                <a:latin typeface="+mn-lt"/>
                <a:ea typeface="+mn-ea"/>
                <a:cs typeface="+mn-cs"/>
              </a:rPr>
              <a:t>:</a:t>
            </a:r>
            <a:r>
              <a:rPr lang="en-GB" sz="1200" b="0" i="0" kern="1200" dirty="0">
                <a:solidFill>
                  <a:schemeClr val="tx1"/>
                </a:solidFill>
                <a:effectLst/>
                <a:latin typeface="+mn-lt"/>
                <a:ea typeface="+mn-ea"/>
                <a:cs typeface="+mn-cs"/>
              </a:rPr>
              <a:t> In a digital world, defending organizational assets is a strategic imperative—not merely a technical pursuit.</a:t>
            </a:r>
          </a:p>
          <a:p>
            <a:r>
              <a:rPr lang="en-GB" sz="1200" b="1" i="0" kern="1200" dirty="0">
                <a:solidFill>
                  <a:schemeClr val="tx1"/>
                </a:solidFill>
                <a:effectLst/>
                <a:latin typeface="+mn-lt"/>
                <a:ea typeface="+mn-ea"/>
                <a:cs typeface="+mn-cs"/>
              </a:rPr>
              <a:t>Assume Breach Mindset:</a:t>
            </a:r>
            <a:r>
              <a:rPr lang="en-GB" sz="1200" b="0" i="0" kern="1200" dirty="0">
                <a:solidFill>
                  <a:schemeClr val="tx1"/>
                </a:solidFill>
                <a:effectLst/>
                <a:latin typeface="+mn-lt"/>
                <a:ea typeface="+mn-ea"/>
                <a:cs typeface="+mn-cs"/>
              </a:rPr>
              <a:t> Modern security has shifted from “stop all attacks” to assuming compromise is inevitable, focusing on rapid detection, response, and resilience.</a:t>
            </a:r>
          </a:p>
          <a:p>
            <a:endParaRPr lang="en-US" dirty="0"/>
          </a:p>
        </p:txBody>
      </p:sp>
      <p:sp>
        <p:nvSpPr>
          <p:cNvPr id="4" name="Slide Number Placeholder 3"/>
          <p:cNvSpPr>
            <a:spLocks noGrp="1"/>
          </p:cNvSpPr>
          <p:nvPr>
            <p:ph type="sldNum" sz="quarter" idx="5"/>
          </p:nvPr>
        </p:nvSpPr>
        <p:spPr/>
        <p:txBody>
          <a:bodyPr/>
          <a:lstStyle/>
          <a:p>
            <a:fld id="{57F1B2C6-8BDC-4DD4-A84B-2541B5799EAF}" type="slidenum">
              <a:rPr lang="en-US" smtClean="0"/>
              <a:t>4</a:t>
            </a:fld>
            <a:endParaRPr lang="en-US"/>
          </a:p>
        </p:txBody>
      </p:sp>
    </p:spTree>
    <p:extLst>
      <p:ext uri="{BB962C8B-B14F-4D97-AF65-F5344CB8AC3E}">
        <p14:creationId xmlns:p14="http://schemas.microsoft.com/office/powerpoint/2010/main" val="7072239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12FBB-D933-4CCF-444C-2C00770F49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408797-C3BE-B5DB-BA8E-884CA520F8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17396A-CDB7-AADB-6F65-B693C6AAC58D}"/>
              </a:ext>
            </a:extLst>
          </p:cNvPr>
          <p:cNvSpPr>
            <a:spLocks noGrp="1"/>
          </p:cNvSpPr>
          <p:nvPr>
            <p:ph type="body" idx="1"/>
          </p:nvPr>
        </p:nvSpPr>
        <p:spPr/>
        <p:txBody>
          <a:bodyPr/>
          <a:lstStyle/>
          <a:p>
            <a:r>
              <a:rPr lang="en-GB" sz="1200" b="1" i="0" kern="1200" dirty="0">
                <a:solidFill>
                  <a:schemeClr val="tx1"/>
                </a:solidFill>
                <a:effectLst/>
                <a:latin typeface="+mn-lt"/>
                <a:ea typeface="+mn-ea"/>
                <a:cs typeface="+mn-cs"/>
              </a:rPr>
              <a:t> Real-Time Collaboration and Knowledge Transfer</a:t>
            </a:r>
          </a:p>
          <a:p>
            <a:r>
              <a:rPr lang="en-GB" sz="1200" b="1" i="0" kern="1200" dirty="0">
                <a:solidFill>
                  <a:schemeClr val="tx1"/>
                </a:solidFill>
                <a:effectLst/>
                <a:latin typeface="+mn-lt"/>
                <a:ea typeface="+mn-ea"/>
                <a:cs typeface="+mn-cs"/>
              </a:rPr>
              <a:t>During purple team exercises</a:t>
            </a:r>
            <a:r>
              <a:rPr lang="en-GB" sz="1200" b="0" i="0" kern="1200" dirty="0">
                <a:solidFill>
                  <a:schemeClr val="tx1"/>
                </a:solidFill>
                <a:effectLst/>
                <a:latin typeface="+mn-lt"/>
                <a:ea typeface="+mn-ea"/>
                <a:cs typeface="+mn-cs"/>
              </a:rPr>
              <a:t>, red and blue teams work side by side: attack techniques are demonstrated, detection and response attempts are immediately visible, and both teams discuss what worked and what failed in real time.</a:t>
            </a:r>
          </a:p>
          <a:p>
            <a:r>
              <a:rPr lang="en-GB" sz="1200" b="0" i="0" kern="1200" dirty="0">
                <a:solidFill>
                  <a:schemeClr val="tx1"/>
                </a:solidFill>
                <a:effectLst/>
                <a:latin typeface="+mn-lt"/>
                <a:ea typeface="+mn-ea"/>
                <a:cs typeface="+mn-cs"/>
              </a:rPr>
              <a:t>This approach </a:t>
            </a:r>
            <a:r>
              <a:rPr lang="en-GB" sz="1200" b="1" i="0" kern="1200" dirty="0">
                <a:solidFill>
                  <a:schemeClr val="tx1"/>
                </a:solidFill>
                <a:effectLst/>
                <a:latin typeface="+mn-lt"/>
                <a:ea typeface="+mn-ea"/>
                <a:cs typeface="+mn-cs"/>
              </a:rPr>
              <a:t>breaks down silos</a:t>
            </a:r>
            <a:r>
              <a:rPr lang="en-GB" sz="1200" b="0" i="0" kern="1200" dirty="0">
                <a:solidFill>
                  <a:schemeClr val="tx1"/>
                </a:solidFill>
                <a:effectLst/>
                <a:latin typeface="+mn-lt"/>
                <a:ea typeface="+mn-ea"/>
                <a:cs typeface="+mn-cs"/>
              </a:rPr>
              <a:t>, ensuring defenders learn exactly how attackers bypass controls, and red teams see where </a:t>
            </a:r>
            <a:r>
              <a:rPr lang="en-GB" sz="1200" b="0" i="0" kern="1200" dirty="0" err="1">
                <a:solidFill>
                  <a:schemeClr val="tx1"/>
                </a:solidFill>
                <a:effectLst/>
                <a:latin typeface="+mn-lt"/>
                <a:ea typeface="+mn-ea"/>
                <a:cs typeface="+mn-cs"/>
              </a:rPr>
              <a:t>defense</a:t>
            </a:r>
            <a:r>
              <a:rPr lang="en-GB" sz="1200" b="0" i="0" kern="1200" dirty="0">
                <a:solidFill>
                  <a:schemeClr val="tx1"/>
                </a:solidFill>
                <a:effectLst/>
                <a:latin typeface="+mn-lt"/>
                <a:ea typeface="+mn-ea"/>
                <a:cs typeface="+mn-cs"/>
              </a:rPr>
              <a:t> is actually effective or </a:t>
            </a:r>
            <a:r>
              <a:rPr lang="en-GB" sz="1200" b="0" i="0" kern="1200" dirty="0" err="1">
                <a:solidFill>
                  <a:schemeClr val="tx1"/>
                </a:solidFill>
                <a:effectLst/>
                <a:latin typeface="+mn-lt"/>
                <a:ea typeface="+mn-ea"/>
                <a:cs typeface="+mn-cs"/>
              </a:rPr>
              <a:t>fragile.</a:t>
            </a:r>
            <a:r>
              <a:rPr lang="en-GB" sz="1200" b="0" i="0" u="none" strike="noStrike" kern="1200" dirty="0" err="1">
                <a:solidFill>
                  <a:schemeClr val="tx1"/>
                </a:solidFill>
                <a:effectLst/>
                <a:latin typeface="+mn-lt"/>
                <a:ea typeface="+mn-ea"/>
                <a:cs typeface="+mn-cs"/>
                <a:hlinkClick r:id="rId3"/>
              </a:rPr>
              <a:t>arxiv</a:t>
            </a:r>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2. Accelerated Learning Cycles</a:t>
            </a:r>
          </a:p>
          <a:p>
            <a:r>
              <a:rPr lang="en-GB" sz="1200" b="0" i="0" kern="1200" dirty="0">
                <a:solidFill>
                  <a:schemeClr val="tx1"/>
                </a:solidFill>
                <a:effectLst/>
                <a:latin typeface="+mn-lt"/>
                <a:ea typeface="+mn-ea"/>
                <a:cs typeface="+mn-cs"/>
              </a:rPr>
              <a:t>Lessons are immediate and mutual; blue teams gain insight into attacker tactics and can ask questions, clarify methods, and receive coaching during exercises.</a:t>
            </a:r>
          </a:p>
          <a:p>
            <a:r>
              <a:rPr lang="en-GB" sz="1200" b="0" i="0" kern="1200" dirty="0">
                <a:solidFill>
                  <a:schemeClr val="tx1"/>
                </a:solidFill>
                <a:effectLst/>
                <a:latin typeface="+mn-lt"/>
                <a:ea typeface="+mn-ea"/>
                <a:cs typeface="+mn-cs"/>
              </a:rPr>
              <a:t>Red teams can also adapt and iterate based on defender improvements, pushing both teams’ skills </a:t>
            </a:r>
            <a:r>
              <a:rPr lang="en-GB" sz="1200" b="0" i="0" kern="1200" dirty="0" err="1">
                <a:solidFill>
                  <a:schemeClr val="tx1"/>
                </a:solidFill>
                <a:effectLst/>
                <a:latin typeface="+mn-lt"/>
                <a:ea typeface="+mn-ea"/>
                <a:cs typeface="+mn-cs"/>
              </a:rPr>
              <a:t>forward.</a:t>
            </a:r>
            <a:r>
              <a:rPr lang="en-GB" sz="1200" b="0" i="0" u="none" strike="noStrike" kern="1200" dirty="0" err="1">
                <a:solidFill>
                  <a:schemeClr val="tx1"/>
                </a:solidFill>
                <a:effectLst/>
                <a:latin typeface="+mn-lt"/>
                <a:ea typeface="+mn-ea"/>
                <a:cs typeface="+mn-cs"/>
                <a:hlinkClick r:id="rId3"/>
              </a:rPr>
              <a:t>arxiv</a:t>
            </a:r>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3. Bridging the Evaluation Gap</a:t>
            </a:r>
          </a:p>
          <a:p>
            <a:r>
              <a:rPr lang="en-GB" sz="1200" b="0" i="0" kern="1200" dirty="0">
                <a:solidFill>
                  <a:schemeClr val="tx1"/>
                </a:solidFill>
                <a:effectLst/>
                <a:latin typeface="+mn-lt"/>
                <a:ea typeface="+mn-ea"/>
                <a:cs typeface="+mn-cs"/>
              </a:rPr>
              <a:t>Using shared reporting (e.g., standardized MITRE ATT&amp;CK-based templates), purple teaming enables automated, objective assessment of both attack and </a:t>
            </a:r>
            <a:r>
              <a:rPr lang="en-GB" sz="1200" b="0" i="0" kern="1200" dirty="0" err="1">
                <a:solidFill>
                  <a:schemeClr val="tx1"/>
                </a:solidFill>
                <a:effectLst/>
                <a:latin typeface="+mn-lt"/>
                <a:ea typeface="+mn-ea"/>
                <a:cs typeface="+mn-cs"/>
              </a:rPr>
              <a:t>defense</a:t>
            </a:r>
            <a:r>
              <a:rPr lang="en-GB" sz="1200" b="0" i="0" kern="1200" dirty="0">
                <a:solidFill>
                  <a:schemeClr val="tx1"/>
                </a:solidFill>
                <a:effectLst/>
                <a:latin typeface="+mn-lt"/>
                <a:ea typeface="+mn-ea"/>
                <a:cs typeface="+mn-cs"/>
              </a:rPr>
              <a:t> outcomes—eliminating the subjectivity and lag of traditional manual White team-only </a:t>
            </a:r>
            <a:r>
              <a:rPr lang="en-GB" sz="1200" b="0" i="0" kern="1200" dirty="0" err="1">
                <a:solidFill>
                  <a:schemeClr val="tx1"/>
                </a:solidFill>
                <a:effectLst/>
                <a:latin typeface="+mn-lt"/>
                <a:ea typeface="+mn-ea"/>
                <a:cs typeface="+mn-cs"/>
              </a:rPr>
              <a:t>grading.</a:t>
            </a:r>
            <a:r>
              <a:rPr lang="en-GB" sz="1200" b="0" i="0" u="none" strike="noStrike" kern="1200" dirty="0" err="1">
                <a:solidFill>
                  <a:schemeClr val="tx1"/>
                </a:solidFill>
                <a:effectLst/>
                <a:latin typeface="+mn-lt"/>
                <a:ea typeface="+mn-ea"/>
                <a:cs typeface="+mn-cs"/>
                <a:hlinkClick r:id="rId3"/>
              </a:rPr>
              <a:t>arxiv</a:t>
            </a: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Attack techniques, mitigations, and detection events are mapped, weighted, and scored together, creating a clear and actionable feedback loop.</a:t>
            </a:r>
          </a:p>
          <a:p>
            <a:r>
              <a:rPr lang="en-GB" sz="1200" b="1" i="0" kern="1200" dirty="0">
                <a:solidFill>
                  <a:schemeClr val="tx1"/>
                </a:solidFill>
                <a:effectLst/>
                <a:latin typeface="+mn-lt"/>
                <a:ea typeface="+mn-ea"/>
                <a:cs typeface="+mn-cs"/>
              </a:rPr>
              <a:t>4. Continuous Improvement (Not Just Annual Fire-Drill)</a:t>
            </a:r>
          </a:p>
          <a:p>
            <a:r>
              <a:rPr lang="en-GB" sz="1200" b="0" i="0" kern="1200" dirty="0">
                <a:solidFill>
                  <a:schemeClr val="tx1"/>
                </a:solidFill>
                <a:effectLst/>
                <a:latin typeface="+mn-lt"/>
                <a:ea typeface="+mn-ea"/>
                <a:cs typeface="+mn-cs"/>
              </a:rPr>
              <a:t>Instead of one-off, isolated “red vs blue” events, purple teaming can be embedded as a continuous process where testing and improvement happen regularly—aligning </a:t>
            </a:r>
            <a:r>
              <a:rPr lang="en-GB" sz="1200" b="0" i="0" kern="1200" dirty="0" err="1">
                <a:solidFill>
                  <a:schemeClr val="tx1"/>
                </a:solidFill>
                <a:effectLst/>
                <a:latin typeface="+mn-lt"/>
                <a:ea typeface="+mn-ea"/>
                <a:cs typeface="+mn-cs"/>
              </a:rPr>
              <a:t>defense</a:t>
            </a:r>
            <a:r>
              <a:rPr lang="en-GB" sz="1200" b="0" i="0" kern="1200" dirty="0">
                <a:solidFill>
                  <a:schemeClr val="tx1"/>
                </a:solidFill>
                <a:effectLst/>
                <a:latin typeface="+mn-lt"/>
                <a:ea typeface="+mn-ea"/>
                <a:cs typeface="+mn-cs"/>
              </a:rPr>
              <a:t> with current threat tactics, not past </a:t>
            </a:r>
            <a:r>
              <a:rPr lang="en-GB" sz="1200" b="0" i="0" kern="1200" dirty="0" err="1">
                <a:solidFill>
                  <a:schemeClr val="tx1"/>
                </a:solidFill>
                <a:effectLst/>
                <a:latin typeface="+mn-lt"/>
                <a:ea typeface="+mn-ea"/>
                <a:cs typeface="+mn-cs"/>
              </a:rPr>
              <a:t>assumptions.</a:t>
            </a:r>
            <a:r>
              <a:rPr lang="en-GB" sz="1200" b="0" i="0" u="none" strike="noStrike" kern="1200" dirty="0" err="1">
                <a:solidFill>
                  <a:schemeClr val="tx1"/>
                </a:solidFill>
                <a:effectLst/>
                <a:latin typeface="+mn-lt"/>
                <a:ea typeface="+mn-ea"/>
                <a:cs typeface="+mn-cs"/>
                <a:hlinkClick r:id="rId3"/>
              </a:rPr>
              <a:t>arxiv</a:t>
            </a: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This keeps both teams current and agile.</a:t>
            </a:r>
          </a:p>
          <a:p>
            <a:r>
              <a:rPr lang="en-GB" sz="1200" b="1" i="0" kern="1200" dirty="0">
                <a:solidFill>
                  <a:schemeClr val="tx1"/>
                </a:solidFill>
                <a:effectLst/>
                <a:latin typeface="+mn-lt"/>
                <a:ea typeface="+mn-ea"/>
                <a:cs typeface="+mn-cs"/>
              </a:rPr>
              <a:t>5. Improved Organizational Resilience and Unity</a:t>
            </a:r>
          </a:p>
          <a:p>
            <a:r>
              <a:rPr lang="en-GB" sz="1200" b="0" i="0" kern="1200" dirty="0">
                <a:solidFill>
                  <a:schemeClr val="tx1"/>
                </a:solidFill>
                <a:effectLst/>
                <a:latin typeface="+mn-lt"/>
                <a:ea typeface="+mn-ea"/>
                <a:cs typeface="+mn-cs"/>
              </a:rPr>
              <a:t>Aligns security objectives: Instead of viewing each other as opposition, red and blue teams operate with a shared mission—improving overall organizational security posture.</a:t>
            </a:r>
          </a:p>
          <a:p>
            <a:r>
              <a:rPr lang="en-GB" sz="1200" b="0" i="0" kern="1200" dirty="0">
                <a:solidFill>
                  <a:schemeClr val="tx1"/>
                </a:solidFill>
                <a:effectLst/>
                <a:latin typeface="+mn-lt"/>
                <a:ea typeface="+mn-ea"/>
                <a:cs typeface="+mn-cs"/>
              </a:rPr>
              <a:t>Reduces finger-pointing/blame, increases focus on what matters: robust, adaptive </a:t>
            </a:r>
            <a:r>
              <a:rPr lang="en-GB" sz="1200" b="0" i="0" kern="1200" dirty="0" err="1">
                <a:solidFill>
                  <a:schemeClr val="tx1"/>
                </a:solidFill>
                <a:effectLst/>
                <a:latin typeface="+mn-lt"/>
                <a:ea typeface="+mn-ea"/>
                <a:cs typeface="+mn-cs"/>
              </a:rPr>
              <a:t>defenses</a:t>
            </a:r>
            <a:r>
              <a:rPr lang="en-GB" sz="1200" b="0" i="0" kern="1200" dirty="0">
                <a:solidFill>
                  <a:schemeClr val="tx1"/>
                </a:solidFill>
                <a:effectLst/>
                <a:latin typeface="+mn-lt"/>
                <a:ea typeface="+mn-ea"/>
                <a:cs typeface="+mn-cs"/>
              </a:rPr>
              <a:t>.</a:t>
            </a:r>
          </a:p>
          <a:p>
            <a:endParaRPr lang="en-US" dirty="0"/>
          </a:p>
        </p:txBody>
      </p:sp>
      <p:sp>
        <p:nvSpPr>
          <p:cNvPr id="4" name="Slide Number Placeholder 3">
            <a:extLst>
              <a:ext uri="{FF2B5EF4-FFF2-40B4-BE49-F238E27FC236}">
                <a16:creationId xmlns:a16="http://schemas.microsoft.com/office/drawing/2014/main" id="{05AE20D3-2275-FBCA-5F65-E74F138DC2F0}"/>
              </a:ext>
            </a:extLst>
          </p:cNvPr>
          <p:cNvSpPr>
            <a:spLocks noGrp="1"/>
          </p:cNvSpPr>
          <p:nvPr>
            <p:ph type="sldNum" sz="quarter" idx="5"/>
          </p:nvPr>
        </p:nvSpPr>
        <p:spPr/>
        <p:txBody>
          <a:bodyPr/>
          <a:lstStyle/>
          <a:p>
            <a:fld id="{57F1B2C6-8BDC-4DD4-A84B-2541B5799EAF}" type="slidenum">
              <a:rPr lang="en-US" smtClean="0"/>
              <a:t>13</a:t>
            </a:fld>
            <a:endParaRPr lang="en-US"/>
          </a:p>
        </p:txBody>
      </p:sp>
    </p:spTree>
    <p:extLst>
      <p:ext uri="{BB962C8B-B14F-4D97-AF65-F5344CB8AC3E}">
        <p14:creationId xmlns:p14="http://schemas.microsoft.com/office/powerpoint/2010/main" val="1385988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9320A-7FA1-0C92-F636-2C7F913C99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46BF85-35E2-CCD1-E95E-26473C3632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598471-DA5B-6FD7-7E87-B4CA855DE510}"/>
              </a:ext>
            </a:extLst>
          </p:cNvPr>
          <p:cNvSpPr>
            <a:spLocks noGrp="1"/>
          </p:cNvSpPr>
          <p:nvPr>
            <p:ph type="body" idx="1"/>
          </p:nvPr>
        </p:nvSpPr>
        <p:spPr/>
        <p:txBody>
          <a:bodyPr/>
          <a:lstStyle/>
          <a:p>
            <a:r>
              <a:rPr lang="en-GB" sz="1200" b="1" i="0" kern="1200" dirty="0">
                <a:solidFill>
                  <a:schemeClr val="tx1"/>
                </a:solidFill>
                <a:effectLst/>
                <a:latin typeface="+mn-lt"/>
                <a:ea typeface="+mn-ea"/>
                <a:cs typeface="+mn-cs"/>
              </a:rPr>
              <a:t>Purple Team Structure and Location</a:t>
            </a:r>
          </a:p>
          <a:p>
            <a:r>
              <a:rPr lang="en-GB" sz="1200" b="1" i="0" kern="1200" dirty="0">
                <a:solidFill>
                  <a:schemeClr val="tx1"/>
                </a:solidFill>
                <a:effectLst/>
                <a:latin typeface="+mn-lt"/>
                <a:ea typeface="+mn-ea"/>
                <a:cs typeface="+mn-cs"/>
              </a:rPr>
              <a:t>Collaboration Across Teams:</a:t>
            </a:r>
            <a:r>
              <a:rPr lang="en-GB" sz="1200" b="0" i="0" kern="1200" dirty="0">
                <a:solidFill>
                  <a:schemeClr val="tx1"/>
                </a:solidFill>
                <a:effectLst/>
                <a:latin typeface="+mn-lt"/>
                <a:ea typeface="+mn-ea"/>
                <a:cs typeface="+mn-cs"/>
              </a:rPr>
              <a:t> Purple teaming brings together red (attack) and blue (</a:t>
            </a:r>
            <a:r>
              <a:rPr lang="en-GB" sz="1200" b="0" i="0" kern="1200" dirty="0" err="1">
                <a:solidFill>
                  <a:schemeClr val="tx1"/>
                </a:solidFill>
                <a:effectLst/>
                <a:latin typeface="+mn-lt"/>
                <a:ea typeface="+mn-ea"/>
                <a:cs typeface="+mn-cs"/>
              </a:rPr>
              <a:t>defense</a:t>
            </a:r>
            <a:r>
              <a:rPr lang="en-GB" sz="1200" b="0" i="0" kern="1200" dirty="0">
                <a:solidFill>
                  <a:schemeClr val="tx1"/>
                </a:solidFill>
                <a:effectLst/>
                <a:latin typeface="+mn-lt"/>
                <a:ea typeface="+mn-ea"/>
                <a:cs typeface="+mn-cs"/>
              </a:rPr>
              <a:t>) specialists for joint exercises, workshops, and continuous assessment activities. These may occur in the SOC, lab environments, war rooms, or virtually on cyber ranges.</a:t>
            </a:r>
            <a:r>
              <a:rPr lang="en-GB" sz="1200" b="0" i="0" u="none" strike="noStrike" kern="1200" dirty="0">
                <a:solidFill>
                  <a:schemeClr val="tx1"/>
                </a:solidFill>
                <a:effectLst/>
                <a:latin typeface="+mn-lt"/>
                <a:ea typeface="+mn-ea"/>
                <a:cs typeface="+mn-cs"/>
                <a:hlinkClick r:id="rId3"/>
              </a:rPr>
              <a:t>arxiv+1</a:t>
            </a:r>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Embedded or Rotational Role:</a:t>
            </a:r>
            <a:r>
              <a:rPr lang="en-GB" sz="1200" b="0" i="0" kern="1200" dirty="0">
                <a:solidFill>
                  <a:schemeClr val="tx1"/>
                </a:solidFill>
                <a:effectLst/>
                <a:latin typeface="+mn-lt"/>
                <a:ea typeface="+mn-ea"/>
                <a:cs typeface="+mn-cs"/>
              </a:rPr>
              <a:t> Purple team members are often drawn from both red and blue teams (and sometimes from other technical or compliance roles), working together during purple teaming periods but returning to their normal functions afterward.</a:t>
            </a:r>
            <a:r>
              <a:rPr lang="en-GB" sz="1200" b="0" i="0" u="none" strike="noStrike" kern="1200" dirty="0">
                <a:solidFill>
                  <a:schemeClr val="tx1"/>
                </a:solidFill>
                <a:effectLst/>
                <a:latin typeface="+mn-lt"/>
                <a:ea typeface="+mn-ea"/>
                <a:cs typeface="+mn-cs"/>
                <a:hlinkClick r:id="rId4"/>
              </a:rPr>
              <a:t>webasha+1</a:t>
            </a:r>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Function, Not Department:</a:t>
            </a:r>
            <a:r>
              <a:rPr lang="en-GB" sz="1200" b="0" i="0" kern="1200" dirty="0">
                <a:solidFill>
                  <a:schemeClr val="tx1"/>
                </a:solidFill>
                <a:effectLst/>
                <a:latin typeface="+mn-lt"/>
                <a:ea typeface="+mn-ea"/>
                <a:cs typeface="+mn-cs"/>
              </a:rPr>
              <a:t> Few organizations have a dedicated, permanent purple team department; instead, purple teaming is a practice or project led jointly or by a “purple team lead” coordinating with SOC, threat intel, and offensive testing as needed.</a:t>
            </a:r>
            <a:r>
              <a:rPr lang="en-GB" sz="1200" b="0" i="0" u="none" strike="noStrike" kern="1200" dirty="0">
                <a:solidFill>
                  <a:schemeClr val="tx1"/>
                </a:solidFill>
                <a:effectLst/>
                <a:latin typeface="+mn-lt"/>
                <a:ea typeface="+mn-ea"/>
                <a:cs typeface="+mn-cs"/>
                <a:hlinkClick r:id="rId3"/>
              </a:rPr>
              <a:t>arxiv+1</a:t>
            </a:r>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Physical Space:</a:t>
            </a:r>
            <a:r>
              <a:rPr lang="en-GB" sz="1200" b="0" i="0" kern="1200" dirty="0">
                <a:solidFill>
                  <a:schemeClr val="tx1"/>
                </a:solidFill>
                <a:effectLst/>
                <a:latin typeface="+mn-lt"/>
                <a:ea typeface="+mn-ea"/>
                <a:cs typeface="+mn-cs"/>
              </a:rPr>
              <a:t> When active, the purple team may “sit” together in a shared workspace, war room, or virtually via collaborative platforms—especially during exercises, sprints, or incident simulations. Outside those times, members operate within their original teams.</a:t>
            </a:r>
          </a:p>
          <a:p>
            <a:br>
              <a:rPr lang="en-GB" dirty="0"/>
            </a:br>
            <a:endParaRPr lang="en-GB" dirty="0"/>
          </a:p>
          <a:p>
            <a:r>
              <a:rPr lang="en-GB" sz="1200" b="1" i="0" kern="1200" dirty="0">
                <a:solidFill>
                  <a:schemeClr val="tx1"/>
                </a:solidFill>
                <a:effectLst/>
                <a:latin typeface="+mn-lt"/>
                <a:ea typeface="+mn-ea"/>
                <a:cs typeface="+mn-cs"/>
              </a:rPr>
              <a:t>In summary:</a:t>
            </a:r>
            <a:r>
              <a:rPr lang="en-GB" sz="1200" b="0" i="0" kern="1200" dirty="0">
                <a:solidFill>
                  <a:schemeClr val="tx1"/>
                </a:solidFill>
                <a:effectLst/>
                <a:latin typeface="+mn-lt"/>
                <a:ea typeface="+mn-ea"/>
                <a:cs typeface="+mn-cs"/>
              </a:rPr>
              <a:t> The purple team is best understood as a bridge or integration function—facilitating collaboration and bidirectional learning between red and blue teams, often within, adjacent to, or in direct collaboration with the SOC, but not as a permanent, standalone group.</a:t>
            </a:r>
          </a:p>
          <a:p>
            <a:endParaRPr lang="en-US" dirty="0"/>
          </a:p>
        </p:txBody>
      </p:sp>
      <p:sp>
        <p:nvSpPr>
          <p:cNvPr id="4" name="Slide Number Placeholder 3">
            <a:extLst>
              <a:ext uri="{FF2B5EF4-FFF2-40B4-BE49-F238E27FC236}">
                <a16:creationId xmlns:a16="http://schemas.microsoft.com/office/drawing/2014/main" id="{57EA8D5D-7D6C-60C3-4A09-3DC614D0C29A}"/>
              </a:ext>
            </a:extLst>
          </p:cNvPr>
          <p:cNvSpPr>
            <a:spLocks noGrp="1"/>
          </p:cNvSpPr>
          <p:nvPr>
            <p:ph type="sldNum" sz="quarter" idx="5"/>
          </p:nvPr>
        </p:nvSpPr>
        <p:spPr/>
        <p:txBody>
          <a:bodyPr/>
          <a:lstStyle/>
          <a:p>
            <a:fld id="{57F1B2C6-8BDC-4DD4-A84B-2541B5799EAF}" type="slidenum">
              <a:rPr lang="en-US" smtClean="0"/>
              <a:t>14</a:t>
            </a:fld>
            <a:endParaRPr lang="en-US"/>
          </a:p>
        </p:txBody>
      </p:sp>
    </p:spTree>
    <p:extLst>
      <p:ext uri="{BB962C8B-B14F-4D97-AF65-F5344CB8AC3E}">
        <p14:creationId xmlns:p14="http://schemas.microsoft.com/office/powerpoint/2010/main" val="3010852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AFC4F-58CC-A9E8-B15F-4F8FAA6142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A8CF75-C48B-C4E3-1353-64B9BC0C0F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1E1FB9-5E31-F796-E577-A01CF8C8C4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141B2D-92FF-E021-6C37-4A8AB0EB9212}"/>
              </a:ext>
            </a:extLst>
          </p:cNvPr>
          <p:cNvSpPr>
            <a:spLocks noGrp="1"/>
          </p:cNvSpPr>
          <p:nvPr>
            <p:ph type="sldNum" sz="quarter" idx="5"/>
          </p:nvPr>
        </p:nvSpPr>
        <p:spPr/>
        <p:txBody>
          <a:bodyPr/>
          <a:lstStyle/>
          <a:p>
            <a:fld id="{57F1B2C6-8BDC-4DD4-A84B-2541B5799EAF}" type="slidenum">
              <a:rPr lang="en-US" smtClean="0"/>
              <a:t>15</a:t>
            </a:fld>
            <a:endParaRPr lang="en-US"/>
          </a:p>
        </p:txBody>
      </p:sp>
    </p:spTree>
    <p:extLst>
      <p:ext uri="{BB962C8B-B14F-4D97-AF65-F5344CB8AC3E}">
        <p14:creationId xmlns:p14="http://schemas.microsoft.com/office/powerpoint/2010/main" val="471645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374F5-8D86-CE53-D717-B7F61CCA29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D60881-7EF5-02ED-7FAF-3E12C33F90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0AE788-8424-183D-A7D3-A8283F740C1E}"/>
              </a:ext>
            </a:extLst>
          </p:cNvPr>
          <p:cNvSpPr>
            <a:spLocks noGrp="1"/>
          </p:cNvSpPr>
          <p:nvPr>
            <p:ph type="body" idx="1"/>
          </p:nvPr>
        </p:nvSpPr>
        <p:spPr/>
        <p:txBody>
          <a:bodyPr/>
          <a:lstStyle/>
          <a:p>
            <a:r>
              <a:rPr lang="en-GB" sz="1200" b="1" i="0" kern="1200" dirty="0">
                <a:solidFill>
                  <a:schemeClr val="tx1"/>
                </a:solidFill>
                <a:effectLst/>
                <a:latin typeface="+mn-lt"/>
                <a:ea typeface="+mn-ea"/>
                <a:cs typeface="+mn-cs"/>
              </a:rPr>
              <a:t>1. Inevitability of Advanced Attacks</a:t>
            </a:r>
          </a:p>
          <a:p>
            <a:r>
              <a:rPr lang="en-GB" sz="1200" b="0" i="0" kern="1200" dirty="0">
                <a:solidFill>
                  <a:schemeClr val="tx1"/>
                </a:solidFill>
                <a:effectLst/>
                <a:latin typeface="+mn-lt"/>
                <a:ea typeface="+mn-ea"/>
                <a:cs typeface="+mn-cs"/>
              </a:rPr>
              <a:t>Attackers employ increasingly sophisticated tactics, techniques, and procedures, often exceeding the capacity of static or purely perimeter </a:t>
            </a:r>
            <a:r>
              <a:rPr lang="en-GB" sz="1200" b="0" i="0" kern="1200" dirty="0" err="1">
                <a:solidFill>
                  <a:schemeClr val="tx1"/>
                </a:solidFill>
                <a:effectLst/>
                <a:latin typeface="+mn-lt"/>
                <a:ea typeface="+mn-ea"/>
                <a:cs typeface="+mn-cs"/>
              </a:rPr>
              <a:t>defenses</a:t>
            </a:r>
            <a:r>
              <a:rPr lang="en-GB" sz="1200" b="0" i="0" kern="1200" dirty="0">
                <a:solidFill>
                  <a:schemeClr val="tx1"/>
                </a:solidFill>
                <a:effectLst/>
                <a:latin typeface="+mn-lt"/>
                <a:ea typeface="+mn-ea"/>
                <a:cs typeface="+mn-cs"/>
              </a:rPr>
              <a:t> to block every threat.</a:t>
            </a:r>
            <a:r>
              <a:rPr lang="en-GB" sz="1200" b="0" i="0" u="none" strike="noStrike" kern="1200" dirty="0">
                <a:solidFill>
                  <a:schemeClr val="tx1"/>
                </a:solidFill>
                <a:effectLst/>
                <a:latin typeface="+mn-lt"/>
                <a:ea typeface="+mn-ea"/>
                <a:cs typeface="+mn-cs"/>
                <a:hlinkClick r:id="rId3"/>
              </a:rPr>
              <a:t>arxiv+1</a:t>
            </a: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Technologies like zero-day exploits, supply chain attacks, and stealth techniques mean critical breaches can occur even in well-defended organizations.</a:t>
            </a:r>
          </a:p>
          <a:p>
            <a:r>
              <a:rPr lang="en-GB" sz="1200" b="1" i="0" kern="1200" dirty="0">
                <a:solidFill>
                  <a:schemeClr val="tx1"/>
                </a:solidFill>
                <a:effectLst/>
                <a:latin typeface="+mn-lt"/>
                <a:ea typeface="+mn-ea"/>
                <a:cs typeface="+mn-cs"/>
              </a:rPr>
              <a:t>2. Increasing Attack Surface</a:t>
            </a:r>
          </a:p>
          <a:p>
            <a:r>
              <a:rPr lang="en-GB" sz="1200" b="0" i="0" kern="1200" dirty="0">
                <a:solidFill>
                  <a:schemeClr val="tx1"/>
                </a:solidFill>
                <a:effectLst/>
                <a:latin typeface="+mn-lt"/>
                <a:ea typeface="+mn-ea"/>
                <a:cs typeface="+mn-cs"/>
              </a:rPr>
              <a:t>The use of cloud, remote work, mobile devices, and third-party vendors vastly expands what must be defended; perfect protection of every system is unrealistic.</a:t>
            </a:r>
            <a:r>
              <a:rPr lang="en-GB" sz="1200" b="0" i="0" u="none" strike="noStrike" kern="1200" dirty="0">
                <a:solidFill>
                  <a:schemeClr val="tx1"/>
                </a:solidFill>
                <a:effectLst/>
                <a:latin typeface="+mn-lt"/>
                <a:ea typeface="+mn-ea"/>
                <a:cs typeface="+mn-cs"/>
                <a:hlinkClick r:id="rId3"/>
              </a:rPr>
              <a:t>arxiv+1</a:t>
            </a:r>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3. Speed and Stealth of Threat Actors</a:t>
            </a:r>
          </a:p>
          <a:p>
            <a:r>
              <a:rPr lang="en-GB" sz="1200" b="0" i="0" kern="1200" dirty="0">
                <a:solidFill>
                  <a:schemeClr val="tx1"/>
                </a:solidFill>
                <a:effectLst/>
                <a:latin typeface="+mn-lt"/>
                <a:ea typeface="+mn-ea"/>
                <a:cs typeface="+mn-cs"/>
              </a:rPr>
              <a:t>Threat actors can move quickly and often remain undetected for weeks or months (long “dwell times”) before defenders realize a breach has occurred.11-threat.pdf</a:t>
            </a:r>
            <a:r>
              <a:rPr lang="en-GB" sz="1200" b="0" i="0" u="none" strike="noStrike" kern="1200" dirty="0">
                <a:solidFill>
                  <a:schemeClr val="tx1"/>
                </a:solidFill>
                <a:effectLst/>
                <a:latin typeface="+mn-lt"/>
                <a:ea typeface="+mn-ea"/>
                <a:cs typeface="+mn-cs"/>
                <a:hlinkClick r:id="rId3"/>
              </a:rPr>
              <a:t>arxiv</a:t>
            </a: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This reality has forced defenders to prioritize rapid detection, containment, and response—not only preventing attacks, but responding effectively after compromise is discovered.</a:t>
            </a:r>
          </a:p>
          <a:p>
            <a:r>
              <a:rPr lang="en-GB" sz="1200" b="1" i="0" kern="1200" dirty="0">
                <a:solidFill>
                  <a:schemeClr val="tx1"/>
                </a:solidFill>
                <a:effectLst/>
                <a:latin typeface="+mn-lt"/>
                <a:ea typeface="+mn-ea"/>
                <a:cs typeface="+mn-cs"/>
              </a:rPr>
              <a:t>4. Regulatory and Industry Best Practice</a:t>
            </a:r>
          </a:p>
          <a:p>
            <a:r>
              <a:rPr lang="en-GB" sz="1200" b="0" i="0" kern="1200" dirty="0">
                <a:solidFill>
                  <a:schemeClr val="tx1"/>
                </a:solidFill>
                <a:effectLst/>
                <a:latin typeface="+mn-lt"/>
                <a:ea typeface="+mn-ea"/>
                <a:cs typeface="+mn-cs"/>
              </a:rPr>
              <a:t>Leading frameworks and regulatory guidance now encourage “assume breach”—not as a mark of defeat, but as logical risk management, ensuring organizations are always prepared to respond and recover from compromises.</a:t>
            </a:r>
            <a:r>
              <a:rPr lang="en-GB" sz="1200" b="0" i="0" u="none" strike="noStrike" kern="1200" dirty="0">
                <a:solidFill>
                  <a:schemeClr val="tx1"/>
                </a:solidFill>
                <a:effectLst/>
                <a:latin typeface="+mn-lt"/>
                <a:ea typeface="+mn-ea"/>
                <a:cs typeface="+mn-cs"/>
                <a:hlinkClick r:id="rId3"/>
              </a:rPr>
              <a:t>arxiv+1</a:t>
            </a: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Cyber resilience, not just prevention, is now the mark of mature security programs.</a:t>
            </a:r>
          </a:p>
          <a:p>
            <a:r>
              <a:rPr lang="en-GB" sz="1200" b="1" i="0" kern="1200" dirty="0">
                <a:solidFill>
                  <a:schemeClr val="tx1"/>
                </a:solidFill>
                <a:effectLst/>
                <a:latin typeface="+mn-lt"/>
                <a:ea typeface="+mn-ea"/>
                <a:cs typeface="+mn-cs"/>
              </a:rPr>
              <a:t>5. Lessons from Major Incidents</a:t>
            </a:r>
          </a:p>
          <a:p>
            <a:r>
              <a:rPr lang="en-GB" sz="1200" b="0" i="0" kern="1200" dirty="0">
                <a:solidFill>
                  <a:schemeClr val="tx1"/>
                </a:solidFill>
                <a:effectLst/>
                <a:latin typeface="+mn-lt"/>
                <a:ea typeface="+mn-ea"/>
                <a:cs typeface="+mn-cs"/>
              </a:rPr>
              <a:t>High-profile breaches (involving global corporations, governments) have demonstrated that even with robust investments, breaches still happen, and the critical differentiator is swift, coordinated detection and response</a:t>
            </a:r>
          </a:p>
          <a:p>
            <a:endParaRPr lang="en-US" dirty="0"/>
          </a:p>
        </p:txBody>
      </p:sp>
      <p:sp>
        <p:nvSpPr>
          <p:cNvPr id="4" name="Slide Number Placeholder 3">
            <a:extLst>
              <a:ext uri="{FF2B5EF4-FFF2-40B4-BE49-F238E27FC236}">
                <a16:creationId xmlns:a16="http://schemas.microsoft.com/office/drawing/2014/main" id="{1EFF77C5-444E-93D6-294D-21600C04962C}"/>
              </a:ext>
            </a:extLst>
          </p:cNvPr>
          <p:cNvSpPr>
            <a:spLocks noGrp="1"/>
          </p:cNvSpPr>
          <p:nvPr>
            <p:ph type="sldNum" sz="quarter" idx="5"/>
          </p:nvPr>
        </p:nvSpPr>
        <p:spPr/>
        <p:txBody>
          <a:bodyPr/>
          <a:lstStyle/>
          <a:p>
            <a:fld id="{57F1B2C6-8BDC-4DD4-A84B-2541B5799EAF}" type="slidenum">
              <a:rPr lang="en-US" smtClean="0"/>
              <a:t>5</a:t>
            </a:fld>
            <a:endParaRPr lang="en-US"/>
          </a:p>
        </p:txBody>
      </p:sp>
    </p:spTree>
    <p:extLst>
      <p:ext uri="{BB962C8B-B14F-4D97-AF65-F5344CB8AC3E}">
        <p14:creationId xmlns:p14="http://schemas.microsoft.com/office/powerpoint/2010/main" val="413457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80775-1CE5-684D-1AFF-5923111985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1FBCFA-C517-7A8F-23BC-C73499D73C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415471-D37B-9DA5-D62E-54408923258A}"/>
              </a:ext>
            </a:extLst>
          </p:cNvPr>
          <p:cNvSpPr>
            <a:spLocks noGrp="1"/>
          </p:cNvSpPr>
          <p:nvPr>
            <p:ph type="body" idx="1"/>
          </p:nvPr>
        </p:nvSpPr>
        <p:spPr/>
        <p:txBody>
          <a:bodyPr/>
          <a:lstStyle/>
          <a:p>
            <a:r>
              <a:rPr lang="en-GB" sz="1200" b="1" i="0" kern="1200" dirty="0">
                <a:solidFill>
                  <a:schemeClr val="tx1"/>
                </a:solidFill>
                <a:effectLst/>
                <a:latin typeface="+mn-lt"/>
                <a:ea typeface="+mn-ea"/>
                <a:cs typeface="+mn-cs"/>
              </a:rPr>
              <a:t>Complexity and Specialization</a:t>
            </a:r>
          </a:p>
          <a:p>
            <a:r>
              <a:rPr lang="en-GB" sz="1200" b="0" i="0" kern="1200" dirty="0">
                <a:solidFill>
                  <a:schemeClr val="tx1"/>
                </a:solidFill>
                <a:effectLst/>
                <a:latin typeface="+mn-lt"/>
                <a:ea typeface="+mn-ea"/>
                <a:cs typeface="+mn-cs"/>
              </a:rPr>
              <a:t>The threat landscape is constantly evolving, involving varied attack types (malware, phishing, social engineering, breaches) that require specialized knowledge and continuous vigilance.08.Purple-teaming.pdf</a:t>
            </a:r>
            <a:r>
              <a:rPr lang="en-GB" sz="1200" b="0" i="0" u="none" strike="noStrike" kern="1200" dirty="0">
                <a:solidFill>
                  <a:schemeClr val="tx1"/>
                </a:solidFill>
                <a:effectLst/>
                <a:latin typeface="+mn-lt"/>
                <a:ea typeface="+mn-ea"/>
                <a:cs typeface="+mn-cs"/>
                <a:hlinkClick r:id="rId3"/>
              </a:rPr>
              <a:t>arxiv</a:t>
            </a: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Teams allow for division of </a:t>
            </a:r>
            <a:r>
              <a:rPr lang="en-GB" sz="1200" b="0" i="0" kern="1200" dirty="0" err="1">
                <a:solidFill>
                  <a:schemeClr val="tx1"/>
                </a:solidFill>
                <a:effectLst/>
                <a:latin typeface="+mn-lt"/>
                <a:ea typeface="+mn-ea"/>
                <a:cs typeface="+mn-cs"/>
              </a:rPr>
              <a:t>labor</a:t>
            </a:r>
            <a:r>
              <a:rPr lang="en-GB" sz="1200" b="0" i="0" kern="1200" dirty="0">
                <a:solidFill>
                  <a:schemeClr val="tx1"/>
                </a:solidFill>
                <a:effectLst/>
                <a:latin typeface="+mn-lt"/>
                <a:ea typeface="+mn-ea"/>
                <a:cs typeface="+mn-cs"/>
              </a:rPr>
              <a:t>: blue teams (</a:t>
            </a:r>
            <a:r>
              <a:rPr lang="en-GB" sz="1200" b="0" i="0" kern="1200" dirty="0" err="1">
                <a:solidFill>
                  <a:schemeClr val="tx1"/>
                </a:solidFill>
                <a:effectLst/>
                <a:latin typeface="+mn-lt"/>
                <a:ea typeface="+mn-ea"/>
                <a:cs typeface="+mn-cs"/>
              </a:rPr>
              <a:t>defense</a:t>
            </a:r>
            <a:r>
              <a:rPr lang="en-GB" sz="1200" b="0" i="0" kern="1200" dirty="0">
                <a:solidFill>
                  <a:schemeClr val="tx1"/>
                </a:solidFill>
                <a:effectLst/>
                <a:latin typeface="+mn-lt"/>
                <a:ea typeface="+mn-ea"/>
                <a:cs typeface="+mn-cs"/>
              </a:rPr>
              <a:t>), red teams (offense/testing), and emerging collaborative teams (purple, yellow, orange, green) each bring specific skills and perspectives to address different layers of risk.</a:t>
            </a:r>
          </a:p>
          <a:p>
            <a:r>
              <a:rPr lang="en-GB" sz="1200" b="1" i="0" kern="1200" dirty="0">
                <a:solidFill>
                  <a:schemeClr val="tx1"/>
                </a:solidFill>
                <a:effectLst/>
                <a:latin typeface="+mn-lt"/>
                <a:ea typeface="+mn-ea"/>
                <a:cs typeface="+mn-cs"/>
              </a:rPr>
              <a:t>Need for Continuous, 24/7 Coverage</a:t>
            </a:r>
          </a:p>
          <a:p>
            <a:r>
              <a:rPr lang="en-GB" sz="1200" b="0" i="0" kern="1200" dirty="0">
                <a:solidFill>
                  <a:schemeClr val="tx1"/>
                </a:solidFill>
                <a:effectLst/>
                <a:latin typeface="+mn-lt"/>
                <a:ea typeface="+mn-ea"/>
                <a:cs typeface="+mn-cs"/>
              </a:rPr>
              <a:t>Modern enterprises operate around the clock and attackers do not adhere to business hours, so Security Operations </a:t>
            </a:r>
            <a:r>
              <a:rPr lang="en-GB" sz="1200" b="0" i="0" kern="1200" dirty="0" err="1">
                <a:solidFill>
                  <a:schemeClr val="tx1"/>
                </a:solidFill>
                <a:effectLst/>
                <a:latin typeface="+mn-lt"/>
                <a:ea typeface="+mn-ea"/>
                <a:cs typeface="+mn-cs"/>
              </a:rPr>
              <a:t>Centers</a:t>
            </a:r>
            <a:r>
              <a:rPr lang="en-GB" sz="1200" b="0" i="0" kern="1200" dirty="0">
                <a:solidFill>
                  <a:schemeClr val="tx1"/>
                </a:solidFill>
                <a:effectLst/>
                <a:latin typeface="+mn-lt"/>
                <a:ea typeface="+mn-ea"/>
                <a:cs typeface="+mn-cs"/>
              </a:rPr>
              <a:t> staff teams to monitor, detect, and respond to incidents at any time.07-SOC.pdf</a:t>
            </a:r>
          </a:p>
          <a:p>
            <a:r>
              <a:rPr lang="en-GB" sz="1200" b="1" i="0" kern="1200" dirty="0">
                <a:solidFill>
                  <a:schemeClr val="tx1"/>
                </a:solidFill>
                <a:effectLst/>
                <a:latin typeface="+mn-lt"/>
                <a:ea typeface="+mn-ea"/>
                <a:cs typeface="+mn-cs"/>
              </a:rPr>
              <a:t>Diversity of Perspective and Resilience</a:t>
            </a:r>
          </a:p>
          <a:p>
            <a:r>
              <a:rPr lang="en-GB" sz="1200" b="0" i="0" kern="1200" dirty="0">
                <a:solidFill>
                  <a:schemeClr val="tx1"/>
                </a:solidFill>
                <a:effectLst/>
                <a:latin typeface="+mn-lt"/>
                <a:ea typeface="+mn-ea"/>
                <a:cs typeface="+mn-cs"/>
              </a:rPr>
              <a:t>Having different teams, such as those focusing on attack (red), </a:t>
            </a:r>
            <a:r>
              <a:rPr lang="en-GB" sz="1200" b="0" i="0" kern="1200" dirty="0" err="1">
                <a:solidFill>
                  <a:schemeClr val="tx1"/>
                </a:solidFill>
                <a:effectLst/>
                <a:latin typeface="+mn-lt"/>
                <a:ea typeface="+mn-ea"/>
                <a:cs typeface="+mn-cs"/>
              </a:rPr>
              <a:t>defense</a:t>
            </a:r>
            <a:r>
              <a:rPr lang="en-GB" sz="1200" b="0" i="0" kern="1200" dirty="0">
                <a:solidFill>
                  <a:schemeClr val="tx1"/>
                </a:solidFill>
                <a:effectLst/>
                <a:latin typeface="+mn-lt"/>
                <a:ea typeface="+mn-ea"/>
                <a:cs typeface="+mn-cs"/>
              </a:rPr>
              <a:t> (blue), development security (yellow/green/orange), ensures that </a:t>
            </a:r>
            <a:r>
              <a:rPr lang="en-GB" sz="1200" b="0" i="0" kern="1200" dirty="0" err="1">
                <a:solidFill>
                  <a:schemeClr val="tx1"/>
                </a:solidFill>
                <a:effectLst/>
                <a:latin typeface="+mn-lt"/>
                <a:ea typeface="+mn-ea"/>
                <a:cs typeface="+mn-cs"/>
              </a:rPr>
              <a:t>defenses</a:t>
            </a:r>
            <a:r>
              <a:rPr lang="en-GB" sz="1200" b="0" i="0" kern="1200" dirty="0">
                <a:solidFill>
                  <a:schemeClr val="tx1"/>
                </a:solidFill>
                <a:effectLst/>
                <a:latin typeface="+mn-lt"/>
                <a:ea typeface="+mn-ea"/>
                <a:cs typeface="+mn-cs"/>
              </a:rPr>
              <a:t> are robust, gaps are found and closed, and continual learning and adaptation happen.</a:t>
            </a:r>
            <a:r>
              <a:rPr lang="en-GB" sz="1200" b="0" i="0" u="none" strike="noStrike" kern="1200" dirty="0">
                <a:solidFill>
                  <a:schemeClr val="tx1"/>
                </a:solidFill>
                <a:effectLst/>
                <a:latin typeface="+mn-lt"/>
                <a:ea typeface="+mn-ea"/>
                <a:cs typeface="+mn-cs"/>
                <a:hlinkClick r:id="rId3"/>
              </a:rPr>
              <a:t>arxiv</a:t>
            </a:r>
            <a:r>
              <a:rPr lang="en-GB" sz="1200" b="0" i="0" kern="1200" dirty="0">
                <a:solidFill>
                  <a:schemeClr val="tx1"/>
                </a:solidFill>
                <a:effectLst/>
                <a:latin typeface="+mn-lt"/>
                <a:ea typeface="+mn-ea"/>
                <a:cs typeface="+mn-cs"/>
              </a:rPr>
              <a:t>08.Purple-teaming.pdf</a:t>
            </a:r>
          </a:p>
          <a:p>
            <a:r>
              <a:rPr lang="en-GB" sz="1200" b="0" i="0" kern="1200" dirty="0">
                <a:solidFill>
                  <a:schemeClr val="tx1"/>
                </a:solidFill>
                <a:effectLst/>
                <a:latin typeface="+mn-lt"/>
                <a:ea typeface="+mn-ea"/>
                <a:cs typeface="+mn-cs"/>
              </a:rPr>
              <a:t>Collaboration (as in purple teaming) enhances learning—showing how </a:t>
            </a:r>
            <a:r>
              <a:rPr lang="en-GB" sz="1200" b="0" i="0" kern="1200" dirty="0" err="1">
                <a:solidFill>
                  <a:schemeClr val="tx1"/>
                </a:solidFill>
                <a:effectLst/>
                <a:latin typeface="+mn-lt"/>
                <a:ea typeface="+mn-ea"/>
                <a:cs typeface="+mn-cs"/>
              </a:rPr>
              <a:t>defenses</a:t>
            </a:r>
            <a:r>
              <a:rPr lang="en-GB" sz="1200" b="0" i="0" kern="1200" dirty="0">
                <a:solidFill>
                  <a:schemeClr val="tx1"/>
                </a:solidFill>
                <a:effectLst/>
                <a:latin typeface="+mn-lt"/>
                <a:ea typeface="+mn-ea"/>
                <a:cs typeface="+mn-cs"/>
              </a:rPr>
              <a:t> fail, how to improve, and continuously raising the organizational security baseline.08.Purple-teaming.pdf</a:t>
            </a:r>
            <a:r>
              <a:rPr lang="en-GB" sz="1200" b="0" i="0" u="none" strike="noStrike" kern="1200" dirty="0">
                <a:solidFill>
                  <a:schemeClr val="tx1"/>
                </a:solidFill>
                <a:effectLst/>
                <a:latin typeface="+mn-lt"/>
                <a:ea typeface="+mn-ea"/>
                <a:cs typeface="+mn-cs"/>
                <a:hlinkClick r:id="rId3"/>
              </a:rPr>
              <a:t>arxiv</a:t>
            </a:r>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Regulatory and Strategic Drivers</a:t>
            </a:r>
          </a:p>
          <a:p>
            <a:r>
              <a:rPr lang="en-GB" sz="1200" b="0" i="0" kern="1200" dirty="0">
                <a:solidFill>
                  <a:schemeClr val="tx1"/>
                </a:solidFill>
                <a:effectLst/>
                <a:latin typeface="+mn-lt"/>
                <a:ea typeface="+mn-ea"/>
                <a:cs typeface="+mn-cs"/>
              </a:rPr>
              <a:t>Regulators and industry standards expect separation of duties, independent assessment, and evidence of ongoing improvement—which can only be achieved efficiently through structured teams</a:t>
            </a:r>
          </a:p>
          <a:p>
            <a:endParaRPr lang="en-US" dirty="0"/>
          </a:p>
        </p:txBody>
      </p:sp>
      <p:sp>
        <p:nvSpPr>
          <p:cNvPr id="4" name="Slide Number Placeholder 3">
            <a:extLst>
              <a:ext uri="{FF2B5EF4-FFF2-40B4-BE49-F238E27FC236}">
                <a16:creationId xmlns:a16="http://schemas.microsoft.com/office/drawing/2014/main" id="{D2E25741-6B05-E750-3301-3EEFB93544AD}"/>
              </a:ext>
            </a:extLst>
          </p:cNvPr>
          <p:cNvSpPr>
            <a:spLocks noGrp="1"/>
          </p:cNvSpPr>
          <p:nvPr>
            <p:ph type="sldNum" sz="quarter" idx="5"/>
          </p:nvPr>
        </p:nvSpPr>
        <p:spPr/>
        <p:txBody>
          <a:bodyPr/>
          <a:lstStyle/>
          <a:p>
            <a:fld id="{57F1B2C6-8BDC-4DD4-A84B-2541B5799EAF}" type="slidenum">
              <a:rPr lang="en-US" smtClean="0"/>
              <a:t>6</a:t>
            </a:fld>
            <a:endParaRPr lang="en-US"/>
          </a:p>
        </p:txBody>
      </p:sp>
    </p:spTree>
    <p:extLst>
      <p:ext uri="{BB962C8B-B14F-4D97-AF65-F5344CB8AC3E}">
        <p14:creationId xmlns:p14="http://schemas.microsoft.com/office/powerpoint/2010/main" val="34065199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A0A845-20FC-A314-6BEE-911D5CB912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BFA1E1-6B37-48ED-DD4A-7FFF03B273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1E46F3-2127-1873-5D20-4F72CF119E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4EB5D6-6DC8-9B23-E915-927E1CC88F57}"/>
              </a:ext>
            </a:extLst>
          </p:cNvPr>
          <p:cNvSpPr>
            <a:spLocks noGrp="1"/>
          </p:cNvSpPr>
          <p:nvPr>
            <p:ph type="sldNum" sz="quarter" idx="5"/>
          </p:nvPr>
        </p:nvSpPr>
        <p:spPr/>
        <p:txBody>
          <a:bodyPr/>
          <a:lstStyle/>
          <a:p>
            <a:fld id="{57F1B2C6-8BDC-4DD4-A84B-2541B5799EAF}" type="slidenum">
              <a:rPr lang="en-US" smtClean="0"/>
              <a:t>7</a:t>
            </a:fld>
            <a:endParaRPr lang="en-US"/>
          </a:p>
        </p:txBody>
      </p:sp>
    </p:spTree>
    <p:extLst>
      <p:ext uri="{BB962C8B-B14F-4D97-AF65-F5344CB8AC3E}">
        <p14:creationId xmlns:p14="http://schemas.microsoft.com/office/powerpoint/2010/main" val="37533743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AF4212-69FA-CB2A-D1D0-BE0390F110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3EEB8A-35A2-9B5C-EA45-448999C922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6912D6-D2F6-A398-7849-63F0B1E0B3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DE3488-5DE8-6CFA-DA0E-917DAB736851}"/>
              </a:ext>
            </a:extLst>
          </p:cNvPr>
          <p:cNvSpPr>
            <a:spLocks noGrp="1"/>
          </p:cNvSpPr>
          <p:nvPr>
            <p:ph type="sldNum" sz="quarter" idx="5"/>
          </p:nvPr>
        </p:nvSpPr>
        <p:spPr/>
        <p:txBody>
          <a:bodyPr/>
          <a:lstStyle/>
          <a:p>
            <a:fld id="{57F1B2C6-8BDC-4DD4-A84B-2541B5799EAF}" type="slidenum">
              <a:rPr lang="en-US" smtClean="0"/>
              <a:t>8</a:t>
            </a:fld>
            <a:endParaRPr lang="en-US"/>
          </a:p>
        </p:txBody>
      </p:sp>
    </p:spTree>
    <p:extLst>
      <p:ext uri="{BB962C8B-B14F-4D97-AF65-F5344CB8AC3E}">
        <p14:creationId xmlns:p14="http://schemas.microsoft.com/office/powerpoint/2010/main" val="17534522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387A7-D84E-5EB3-4EB5-8E35BE1C16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207D4F-0E4A-302A-8B79-2DCCF12AFD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BC03AA-1B18-7909-7527-8C9DF3BB6F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958985-3CED-50C3-960F-70F3D8BE27A5}"/>
              </a:ext>
            </a:extLst>
          </p:cNvPr>
          <p:cNvSpPr>
            <a:spLocks noGrp="1"/>
          </p:cNvSpPr>
          <p:nvPr>
            <p:ph type="sldNum" sz="quarter" idx="5"/>
          </p:nvPr>
        </p:nvSpPr>
        <p:spPr/>
        <p:txBody>
          <a:bodyPr/>
          <a:lstStyle/>
          <a:p>
            <a:fld id="{57F1B2C6-8BDC-4DD4-A84B-2541B5799EAF}" type="slidenum">
              <a:rPr lang="en-US" smtClean="0"/>
              <a:t>9</a:t>
            </a:fld>
            <a:endParaRPr lang="en-US"/>
          </a:p>
        </p:txBody>
      </p:sp>
    </p:spTree>
    <p:extLst>
      <p:ext uri="{BB962C8B-B14F-4D97-AF65-F5344CB8AC3E}">
        <p14:creationId xmlns:p14="http://schemas.microsoft.com/office/powerpoint/2010/main" val="916798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AFDA6-09F5-1F9B-652E-F94871EC39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50ED61-DBA3-E8B0-47BC-66AC478D31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8CB302-58BB-04F6-9E94-33EF771BE0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E730F1-3B63-9C0D-C001-D680D9E125A9}"/>
              </a:ext>
            </a:extLst>
          </p:cNvPr>
          <p:cNvSpPr>
            <a:spLocks noGrp="1"/>
          </p:cNvSpPr>
          <p:nvPr>
            <p:ph type="sldNum" sz="quarter" idx="5"/>
          </p:nvPr>
        </p:nvSpPr>
        <p:spPr/>
        <p:txBody>
          <a:bodyPr/>
          <a:lstStyle/>
          <a:p>
            <a:fld id="{57F1B2C6-8BDC-4DD4-A84B-2541B5799EAF}" type="slidenum">
              <a:rPr lang="en-US" smtClean="0"/>
              <a:t>10</a:t>
            </a:fld>
            <a:endParaRPr lang="en-US"/>
          </a:p>
        </p:txBody>
      </p:sp>
    </p:spTree>
    <p:extLst>
      <p:ext uri="{BB962C8B-B14F-4D97-AF65-F5344CB8AC3E}">
        <p14:creationId xmlns:p14="http://schemas.microsoft.com/office/powerpoint/2010/main" val="31354272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32B1D-93D1-428C-12C0-D96D618E6B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E24421-7253-574B-4157-91BFDBB578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D9C10B-ADDB-2D7D-C982-CD9DB3B43364}"/>
              </a:ext>
            </a:extLst>
          </p:cNvPr>
          <p:cNvSpPr>
            <a:spLocks noGrp="1"/>
          </p:cNvSpPr>
          <p:nvPr>
            <p:ph type="body" idx="1"/>
          </p:nvPr>
        </p:nvSpPr>
        <p:spPr/>
        <p:txBody>
          <a:bodyPr/>
          <a:lstStyle/>
          <a:p>
            <a:r>
              <a:rPr lang="en-GB" sz="1200" b="1" i="0" kern="1200" dirty="0">
                <a:solidFill>
                  <a:schemeClr val="tx1"/>
                </a:solidFill>
                <a:effectLst/>
                <a:latin typeface="+mn-lt"/>
                <a:ea typeface="+mn-ea"/>
                <a:cs typeface="+mn-cs"/>
              </a:rPr>
              <a:t>1. Reduced Organizational Agility</a:t>
            </a:r>
          </a:p>
          <a:p>
            <a:r>
              <a:rPr lang="en-GB" sz="1200" b="0" i="0" kern="1200" dirty="0">
                <a:solidFill>
                  <a:schemeClr val="tx1"/>
                </a:solidFill>
                <a:effectLst/>
                <a:latin typeface="+mn-lt"/>
                <a:ea typeface="+mn-ea"/>
                <a:cs typeface="+mn-cs"/>
              </a:rPr>
              <a:t>Siloed teams operate with incomplete situational awareness, which slows the collective response to new threats. They may duplicate effort or overlook attack vectors simply because critical information is not shared in real time or across </a:t>
            </a:r>
            <a:r>
              <a:rPr lang="en-GB" sz="1200" b="0" i="0" kern="1200" dirty="0" err="1">
                <a:solidFill>
                  <a:schemeClr val="tx1"/>
                </a:solidFill>
                <a:effectLst/>
                <a:latin typeface="+mn-lt"/>
                <a:ea typeface="+mn-ea"/>
                <a:cs typeface="+mn-cs"/>
              </a:rPr>
              <a:t>groups.</a:t>
            </a:r>
            <a:r>
              <a:rPr lang="en-GB" sz="1200" b="0" i="0" u="none" strike="noStrike" kern="1200" dirty="0" err="1">
                <a:solidFill>
                  <a:schemeClr val="tx1"/>
                </a:solidFill>
                <a:effectLst/>
                <a:latin typeface="+mn-lt"/>
                <a:ea typeface="+mn-ea"/>
                <a:cs typeface="+mn-cs"/>
                <a:hlinkClick r:id="rId3"/>
              </a:rPr>
              <a:t>arxiv</a:t>
            </a: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Adaptation is vital in cybersecurity, and cross-team isolation creates lag between detection, countermeasure development, and </a:t>
            </a:r>
            <a:r>
              <a:rPr lang="en-GB" sz="1200" b="0" i="0" kern="1200" dirty="0" err="1">
                <a:solidFill>
                  <a:schemeClr val="tx1"/>
                </a:solidFill>
                <a:effectLst/>
                <a:latin typeface="+mn-lt"/>
                <a:ea typeface="+mn-ea"/>
                <a:cs typeface="+mn-cs"/>
              </a:rPr>
              <a:t>testing.</a:t>
            </a:r>
            <a:r>
              <a:rPr lang="en-GB" sz="1200" b="0" i="0" u="none" strike="noStrike" kern="1200" dirty="0" err="1">
                <a:solidFill>
                  <a:schemeClr val="tx1"/>
                </a:solidFill>
                <a:effectLst/>
                <a:latin typeface="+mn-lt"/>
                <a:ea typeface="+mn-ea"/>
                <a:cs typeface="+mn-cs"/>
                <a:hlinkClick r:id="rId3"/>
              </a:rPr>
              <a:t>arxiv</a:t>
            </a:r>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2. Missed Learning and Training Opportunities</a:t>
            </a:r>
          </a:p>
          <a:p>
            <a:r>
              <a:rPr lang="en-GB" sz="1200" b="0" i="0" kern="1200" dirty="0">
                <a:solidFill>
                  <a:schemeClr val="tx1"/>
                </a:solidFill>
                <a:effectLst/>
                <a:latin typeface="+mn-lt"/>
                <a:ea typeface="+mn-ea"/>
                <a:cs typeface="+mn-cs"/>
              </a:rPr>
              <a:t>When blue and red teams do not collaborate or share lessons, defenders are less likely to learn how cutting-edge attack techniques actually work and attackers may not understand real-world defensive limitations or </a:t>
            </a:r>
            <a:r>
              <a:rPr lang="en-GB" sz="1200" b="0" i="0" kern="1200" dirty="0" err="1">
                <a:solidFill>
                  <a:schemeClr val="tx1"/>
                </a:solidFill>
                <a:effectLst/>
                <a:latin typeface="+mn-lt"/>
                <a:ea typeface="+mn-ea"/>
                <a:cs typeface="+mn-cs"/>
              </a:rPr>
              <a:t>responses.</a:t>
            </a:r>
            <a:r>
              <a:rPr lang="en-GB" sz="1200" b="0" i="0" u="none" strike="noStrike" kern="1200" dirty="0" err="1">
                <a:solidFill>
                  <a:schemeClr val="tx1"/>
                </a:solidFill>
                <a:effectLst/>
                <a:latin typeface="+mn-lt"/>
                <a:ea typeface="+mn-ea"/>
                <a:cs typeface="+mn-cs"/>
                <a:hlinkClick r:id="rId3"/>
              </a:rPr>
              <a:t>arxiv</a:t>
            </a: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Hands-on purple teaming, where both sides interact during exercises, helps defenders learn attacker thinking and vice versa, leading to stronger, more realistic </a:t>
            </a:r>
            <a:r>
              <a:rPr lang="en-GB" sz="1200" b="0" i="0" kern="1200" dirty="0" err="1">
                <a:solidFill>
                  <a:schemeClr val="tx1"/>
                </a:solidFill>
                <a:effectLst/>
                <a:latin typeface="+mn-lt"/>
                <a:ea typeface="+mn-ea"/>
                <a:cs typeface="+mn-cs"/>
              </a:rPr>
              <a:t>preparation.</a:t>
            </a:r>
            <a:r>
              <a:rPr lang="en-GB" sz="1200" b="0" i="0" u="none" strike="noStrike" kern="1200" dirty="0" err="1">
                <a:solidFill>
                  <a:schemeClr val="tx1"/>
                </a:solidFill>
                <a:effectLst/>
                <a:latin typeface="+mn-lt"/>
                <a:ea typeface="+mn-ea"/>
                <a:cs typeface="+mn-cs"/>
                <a:hlinkClick r:id="rId3"/>
              </a:rPr>
              <a:t>arxiv</a:t>
            </a:r>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3. Incomplete or Biased Evaluation</a:t>
            </a:r>
          </a:p>
          <a:p>
            <a:r>
              <a:rPr lang="en-GB" sz="1200" b="0" i="0" kern="1200" dirty="0">
                <a:solidFill>
                  <a:schemeClr val="tx1"/>
                </a:solidFill>
                <a:effectLst/>
                <a:latin typeface="+mn-lt"/>
                <a:ea typeface="+mn-ea"/>
                <a:cs typeface="+mn-cs"/>
              </a:rPr>
              <a:t>Traditional exercise scoring (e.g., cyber ranges) often relies on isolated metrics; manual evaluation by the White team (referee) is slow and may miss subtle aspects of </a:t>
            </a:r>
            <a:r>
              <a:rPr lang="en-GB" sz="1200" b="0" i="0" kern="1200" dirty="0" err="1">
                <a:solidFill>
                  <a:schemeClr val="tx1"/>
                </a:solidFill>
                <a:effectLst/>
                <a:latin typeface="+mn-lt"/>
                <a:ea typeface="+mn-ea"/>
                <a:cs typeface="+mn-cs"/>
              </a:rPr>
              <a:t>defense</a:t>
            </a:r>
            <a:r>
              <a:rPr lang="en-GB" sz="1200" b="0" i="0" kern="1200" dirty="0">
                <a:solidFill>
                  <a:schemeClr val="tx1"/>
                </a:solidFill>
                <a:effectLst/>
                <a:latin typeface="+mn-lt"/>
                <a:ea typeface="+mn-ea"/>
                <a:cs typeface="+mn-cs"/>
              </a:rPr>
              <a:t> </a:t>
            </a:r>
            <a:r>
              <a:rPr lang="en-GB" sz="1200" b="0" i="0" kern="1200" dirty="0" err="1">
                <a:solidFill>
                  <a:schemeClr val="tx1"/>
                </a:solidFill>
                <a:effectLst/>
                <a:latin typeface="+mn-lt"/>
                <a:ea typeface="+mn-ea"/>
                <a:cs typeface="+mn-cs"/>
              </a:rPr>
              <a:t>strategy.</a:t>
            </a:r>
            <a:r>
              <a:rPr lang="en-GB" sz="1200" b="0" i="0" u="none" strike="noStrike" kern="1200" dirty="0" err="1">
                <a:solidFill>
                  <a:schemeClr val="tx1"/>
                </a:solidFill>
                <a:effectLst/>
                <a:latin typeface="+mn-lt"/>
                <a:ea typeface="+mn-ea"/>
                <a:cs typeface="+mn-cs"/>
                <a:hlinkClick r:id="rId3"/>
              </a:rPr>
              <a:t>arxiv</a:t>
            </a: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Automated, integrated approaches (e.g., joint reporting using MITRE ATT&amp;CK data, as in the attached research) enable more objective, comprehensive assessment of blue team effectiveness by directly mapping attack and </a:t>
            </a:r>
            <a:r>
              <a:rPr lang="en-GB" sz="1200" b="0" i="0" kern="1200" dirty="0" err="1">
                <a:solidFill>
                  <a:schemeClr val="tx1"/>
                </a:solidFill>
                <a:effectLst/>
                <a:latin typeface="+mn-lt"/>
                <a:ea typeface="+mn-ea"/>
                <a:cs typeface="+mn-cs"/>
              </a:rPr>
              <a:t>defense</a:t>
            </a:r>
            <a:r>
              <a:rPr lang="en-GB" sz="1200" b="0" i="0" kern="1200" dirty="0">
                <a:solidFill>
                  <a:schemeClr val="tx1"/>
                </a:solidFill>
                <a:effectLst/>
                <a:latin typeface="+mn-lt"/>
                <a:ea typeface="+mn-ea"/>
                <a:cs typeface="+mn-cs"/>
              </a:rPr>
              <a:t> actions and allowing weighted </a:t>
            </a:r>
            <a:r>
              <a:rPr lang="en-GB" sz="1200" b="0" i="0" kern="1200" dirty="0" err="1">
                <a:solidFill>
                  <a:schemeClr val="tx1"/>
                </a:solidFill>
                <a:effectLst/>
                <a:latin typeface="+mn-lt"/>
                <a:ea typeface="+mn-ea"/>
                <a:cs typeface="+mn-cs"/>
              </a:rPr>
              <a:t>comparisons.</a:t>
            </a:r>
            <a:r>
              <a:rPr lang="en-GB" sz="1200" b="0" i="0" u="none" strike="noStrike" kern="1200" dirty="0" err="1">
                <a:solidFill>
                  <a:schemeClr val="tx1"/>
                </a:solidFill>
                <a:effectLst/>
                <a:latin typeface="+mn-lt"/>
                <a:ea typeface="+mn-ea"/>
                <a:cs typeface="+mn-cs"/>
                <a:hlinkClick r:id="rId3"/>
              </a:rPr>
              <a:t>arxiv</a:t>
            </a:r>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4. Inefficient Resource Use</a:t>
            </a:r>
          </a:p>
          <a:p>
            <a:r>
              <a:rPr lang="en-GB" sz="1200" b="0" i="0" kern="1200" dirty="0">
                <a:solidFill>
                  <a:schemeClr val="tx1"/>
                </a:solidFill>
                <a:effectLst/>
                <a:latin typeface="+mn-lt"/>
                <a:ea typeface="+mn-ea"/>
                <a:cs typeface="+mn-cs"/>
              </a:rPr>
              <a:t>Siloed teams may compete for budget, tools, and talent rather than coordinate efforts, resulting in gaps in </a:t>
            </a:r>
            <a:r>
              <a:rPr lang="en-GB" sz="1200" b="0" i="0" kern="1200" dirty="0" err="1">
                <a:solidFill>
                  <a:schemeClr val="tx1"/>
                </a:solidFill>
                <a:effectLst/>
                <a:latin typeface="+mn-lt"/>
                <a:ea typeface="+mn-ea"/>
                <a:cs typeface="+mn-cs"/>
              </a:rPr>
              <a:t>defense</a:t>
            </a:r>
            <a:r>
              <a:rPr lang="en-GB" sz="1200" b="0" i="0" kern="1200" dirty="0">
                <a:solidFill>
                  <a:schemeClr val="tx1"/>
                </a:solidFill>
                <a:effectLst/>
                <a:latin typeface="+mn-lt"/>
                <a:ea typeface="+mn-ea"/>
                <a:cs typeface="+mn-cs"/>
              </a:rPr>
              <a:t>, inefficient tool deployment, and more expensive overall </a:t>
            </a:r>
            <a:r>
              <a:rPr lang="en-GB" sz="1200" b="0" i="0" kern="1200" dirty="0" err="1">
                <a:solidFill>
                  <a:schemeClr val="tx1"/>
                </a:solidFill>
                <a:effectLst/>
                <a:latin typeface="+mn-lt"/>
                <a:ea typeface="+mn-ea"/>
                <a:cs typeface="+mn-cs"/>
              </a:rPr>
              <a:t>operations.</a:t>
            </a:r>
            <a:r>
              <a:rPr lang="en-GB" sz="1200" b="0" i="0" u="none" strike="noStrike" kern="1200" dirty="0" err="1">
                <a:solidFill>
                  <a:schemeClr val="tx1"/>
                </a:solidFill>
                <a:effectLst/>
                <a:latin typeface="+mn-lt"/>
                <a:ea typeface="+mn-ea"/>
                <a:cs typeface="+mn-cs"/>
                <a:hlinkClick r:id="rId3"/>
              </a:rPr>
              <a:t>arxiv</a:t>
            </a:r>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5. Regulatory and Strategic Gaps</a:t>
            </a:r>
          </a:p>
          <a:p>
            <a:r>
              <a:rPr lang="en-GB" sz="1200" b="0" i="0" kern="1200" dirty="0">
                <a:solidFill>
                  <a:schemeClr val="tx1"/>
                </a:solidFill>
                <a:effectLst/>
                <a:latin typeface="+mn-lt"/>
                <a:ea typeface="+mn-ea"/>
                <a:cs typeface="+mn-cs"/>
              </a:rPr>
              <a:t>Modern regulations increasingly encourage collaborative, threat-informed </a:t>
            </a:r>
            <a:r>
              <a:rPr lang="en-GB" sz="1200" b="0" i="0" kern="1200" dirty="0" err="1">
                <a:solidFill>
                  <a:schemeClr val="tx1"/>
                </a:solidFill>
                <a:effectLst/>
                <a:latin typeface="+mn-lt"/>
                <a:ea typeface="+mn-ea"/>
                <a:cs typeface="+mn-cs"/>
              </a:rPr>
              <a:t>defense</a:t>
            </a:r>
            <a:r>
              <a:rPr lang="en-GB" sz="1200" b="0" i="0" kern="1200" dirty="0">
                <a:solidFill>
                  <a:schemeClr val="tx1"/>
                </a:solidFill>
                <a:effectLst/>
                <a:latin typeface="+mn-lt"/>
                <a:ea typeface="+mn-ea"/>
                <a:cs typeface="+mn-cs"/>
              </a:rPr>
              <a:t> (purple teaming), recognizing that separate teams often underperform in realistic, complex threat environments</a:t>
            </a:r>
          </a:p>
          <a:p>
            <a:endParaRPr lang="en-US" dirty="0"/>
          </a:p>
        </p:txBody>
      </p:sp>
      <p:sp>
        <p:nvSpPr>
          <p:cNvPr id="4" name="Slide Number Placeholder 3">
            <a:extLst>
              <a:ext uri="{FF2B5EF4-FFF2-40B4-BE49-F238E27FC236}">
                <a16:creationId xmlns:a16="http://schemas.microsoft.com/office/drawing/2014/main" id="{06193913-6AA4-BC13-171C-BDB0B28723E0}"/>
              </a:ext>
            </a:extLst>
          </p:cNvPr>
          <p:cNvSpPr>
            <a:spLocks noGrp="1"/>
          </p:cNvSpPr>
          <p:nvPr>
            <p:ph type="sldNum" sz="quarter" idx="5"/>
          </p:nvPr>
        </p:nvSpPr>
        <p:spPr/>
        <p:txBody>
          <a:bodyPr/>
          <a:lstStyle/>
          <a:p>
            <a:fld id="{57F1B2C6-8BDC-4DD4-A84B-2541B5799EAF}" type="slidenum">
              <a:rPr lang="en-US" smtClean="0"/>
              <a:t>11</a:t>
            </a:fld>
            <a:endParaRPr lang="en-US"/>
          </a:p>
        </p:txBody>
      </p:sp>
    </p:spTree>
    <p:extLst>
      <p:ext uri="{BB962C8B-B14F-4D97-AF65-F5344CB8AC3E}">
        <p14:creationId xmlns:p14="http://schemas.microsoft.com/office/powerpoint/2010/main" val="6011489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1E1AA-DE9B-8CFA-75E6-3DC080440D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7E7A7D-C8B5-5147-D9F1-A1FC020A6D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A765D3-AEBF-05B3-D845-8496C754A1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F3CBC8-AA3E-162C-42D4-835207F8288D}"/>
              </a:ext>
            </a:extLst>
          </p:cNvPr>
          <p:cNvSpPr>
            <a:spLocks noGrp="1"/>
          </p:cNvSpPr>
          <p:nvPr>
            <p:ph type="sldNum" sz="quarter" idx="5"/>
          </p:nvPr>
        </p:nvSpPr>
        <p:spPr/>
        <p:txBody>
          <a:bodyPr/>
          <a:lstStyle/>
          <a:p>
            <a:fld id="{57F1B2C6-8BDC-4DD4-A84B-2541B5799EAF}" type="slidenum">
              <a:rPr lang="en-US" smtClean="0"/>
              <a:t>12</a:t>
            </a:fld>
            <a:endParaRPr lang="en-US"/>
          </a:p>
        </p:txBody>
      </p:sp>
    </p:spTree>
    <p:extLst>
      <p:ext uri="{BB962C8B-B14F-4D97-AF65-F5344CB8AC3E}">
        <p14:creationId xmlns:p14="http://schemas.microsoft.com/office/powerpoint/2010/main" val="4193306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068893"/>
            <a:ext cx="7772400" cy="1401508"/>
          </a:xfrm>
          <a:prstGeom prst="rect">
            <a:avLst/>
          </a:prstGeom>
        </p:spPr>
        <p:txBody>
          <a:bodyPr wrap="square" lIns="0" tIns="0" rIns="0" bIns="0">
            <a:spAutoFit/>
          </a:bodyPr>
          <a:lstStyle>
            <a:lvl1pPr>
              <a:defRPr sz="3850" b="0" i="0">
                <a:solidFill>
                  <a:schemeClr val="bg1"/>
                </a:solidFill>
                <a:latin typeface="Calibri"/>
                <a:cs typeface="Calibri"/>
              </a:defRPr>
            </a:lvl1pPr>
          </a:lstStyle>
          <a:p>
            <a:endParaRPr/>
          </a:p>
        </p:txBody>
      </p:sp>
      <p:sp>
        <p:nvSpPr>
          <p:cNvPr id="3" name="Holder 3"/>
          <p:cNvSpPr>
            <a:spLocks noGrp="1"/>
          </p:cNvSpPr>
          <p:nvPr>
            <p:ph type="subTitle" idx="4"/>
          </p:nvPr>
        </p:nvSpPr>
        <p:spPr>
          <a:xfrm>
            <a:off x="1371600" y="3737356"/>
            <a:ext cx="6400800" cy="1668462"/>
          </a:xfrm>
          <a:prstGeom prst="rect">
            <a:avLst/>
          </a:prstGeom>
        </p:spPr>
        <p:txBody>
          <a:bodyPr wrap="square" lIns="0" tIns="0" rIns="0" bIns="0">
            <a:spAutoFit/>
          </a:bodyPr>
          <a:lstStyle>
            <a:lvl1pPr>
              <a:defRPr sz="2250" b="0" i="0">
                <a:solidFill>
                  <a:schemeClr val="bg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9/3/2025</a:t>
            </a:fld>
            <a:endParaRPr lang="en-US"/>
          </a:p>
        </p:txBody>
      </p:sp>
      <p:sp>
        <p:nvSpPr>
          <p:cNvPr id="6" name="Holder 6"/>
          <p:cNvSpPr>
            <a:spLocks noGrp="1"/>
          </p:cNvSpPr>
          <p:nvPr>
            <p:ph type="sldNum" sz="quarter" idx="7"/>
          </p:nvPr>
        </p:nvSpPr>
        <p:spPr/>
        <p:txBody>
          <a:bodyPr lIns="0" tIns="0" rIns="0" bIns="0"/>
          <a:lstStyle>
            <a:lvl1pPr>
              <a:defRPr sz="1050" b="0" i="0">
                <a:solidFill>
                  <a:srgbClr val="DDDDDD"/>
                </a:solidFill>
                <a:latin typeface="Arial"/>
                <a:cs typeface="Arial"/>
              </a:defRPr>
            </a:lvl1pPr>
          </a:lstStyle>
          <a:p>
            <a:pPr marL="12700">
              <a:lnSpc>
                <a:spcPts val="1120"/>
              </a:lnSpc>
            </a:pPr>
            <a:fld id="{81D60167-4931-47E6-BA6A-407CBD079E47}" type="slidenum">
              <a:rPr spc="-25" dirty="0"/>
              <a:t>‹#›</a:t>
            </a:fld>
            <a:endParaRPr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50" b="0"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250" b="0" i="0">
                <a:solidFill>
                  <a:schemeClr val="bg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9/3/2025</a:t>
            </a:fld>
            <a:endParaRPr lang="en-US"/>
          </a:p>
        </p:txBody>
      </p:sp>
      <p:sp>
        <p:nvSpPr>
          <p:cNvPr id="6" name="Holder 6"/>
          <p:cNvSpPr>
            <a:spLocks noGrp="1"/>
          </p:cNvSpPr>
          <p:nvPr>
            <p:ph type="sldNum" sz="quarter" idx="7"/>
          </p:nvPr>
        </p:nvSpPr>
        <p:spPr/>
        <p:txBody>
          <a:bodyPr lIns="0" tIns="0" rIns="0" bIns="0"/>
          <a:lstStyle>
            <a:lvl1pPr>
              <a:defRPr sz="1050" b="0" i="0">
                <a:solidFill>
                  <a:srgbClr val="DDDDDD"/>
                </a:solidFill>
                <a:latin typeface="Arial"/>
                <a:cs typeface="Arial"/>
              </a:defRPr>
            </a:lvl1pPr>
          </a:lstStyle>
          <a:p>
            <a:pPr marL="12700">
              <a:lnSpc>
                <a:spcPts val="1120"/>
              </a:lnSpc>
            </a:pPr>
            <a:fld id="{81D60167-4931-47E6-BA6A-407CBD079E47}" type="slidenum">
              <a:rPr spc="-25" dirty="0"/>
              <a:t>‹#›</a:t>
            </a:fld>
            <a:endParaRPr spc="-2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50" b="0" i="0">
                <a:solidFill>
                  <a:schemeClr val="bg1"/>
                </a:solidFill>
                <a:latin typeface="Calibri"/>
                <a:cs typeface="Calibri"/>
              </a:defRPr>
            </a:lvl1pPr>
          </a:lstStyle>
          <a:p>
            <a:endParaRPr/>
          </a:p>
        </p:txBody>
      </p:sp>
      <p:sp>
        <p:nvSpPr>
          <p:cNvPr id="3" name="Holder 3"/>
          <p:cNvSpPr>
            <a:spLocks noGrp="1"/>
          </p:cNvSpPr>
          <p:nvPr>
            <p:ph sz="half" idx="2"/>
          </p:nvPr>
        </p:nvSpPr>
        <p:spPr>
          <a:xfrm>
            <a:off x="457200" y="1534985"/>
            <a:ext cx="3977640" cy="440474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34985"/>
            <a:ext cx="3977640" cy="440474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9/3/2025</a:t>
            </a:fld>
            <a:endParaRPr lang="en-US"/>
          </a:p>
        </p:txBody>
      </p:sp>
      <p:sp>
        <p:nvSpPr>
          <p:cNvPr id="7" name="Holder 7"/>
          <p:cNvSpPr>
            <a:spLocks noGrp="1"/>
          </p:cNvSpPr>
          <p:nvPr>
            <p:ph type="sldNum" sz="quarter" idx="7"/>
          </p:nvPr>
        </p:nvSpPr>
        <p:spPr/>
        <p:txBody>
          <a:bodyPr lIns="0" tIns="0" rIns="0" bIns="0"/>
          <a:lstStyle>
            <a:lvl1pPr>
              <a:defRPr sz="1050" b="0" i="0">
                <a:solidFill>
                  <a:srgbClr val="DDDDDD"/>
                </a:solidFill>
                <a:latin typeface="Arial"/>
                <a:cs typeface="Arial"/>
              </a:defRPr>
            </a:lvl1pPr>
          </a:lstStyle>
          <a:p>
            <a:pPr marL="12700">
              <a:lnSpc>
                <a:spcPts val="1120"/>
              </a:lnSpc>
            </a:pPr>
            <a:fld id="{81D60167-4931-47E6-BA6A-407CBD079E47}" type="slidenum">
              <a:rPr spc="-25" dirty="0"/>
              <a:t>‹#›</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50" b="0"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9/3/2025</a:t>
            </a:fld>
            <a:endParaRPr lang="en-US"/>
          </a:p>
        </p:txBody>
      </p:sp>
      <p:sp>
        <p:nvSpPr>
          <p:cNvPr id="5" name="Holder 5"/>
          <p:cNvSpPr>
            <a:spLocks noGrp="1"/>
          </p:cNvSpPr>
          <p:nvPr>
            <p:ph type="sldNum" sz="quarter" idx="7"/>
          </p:nvPr>
        </p:nvSpPr>
        <p:spPr/>
        <p:txBody>
          <a:bodyPr lIns="0" tIns="0" rIns="0" bIns="0"/>
          <a:lstStyle>
            <a:lvl1pPr>
              <a:defRPr sz="1050" b="0" i="0">
                <a:solidFill>
                  <a:srgbClr val="DDDDDD"/>
                </a:solidFill>
                <a:latin typeface="Arial"/>
                <a:cs typeface="Arial"/>
              </a:defRPr>
            </a:lvl1pPr>
          </a:lstStyle>
          <a:p>
            <a:pPr marL="12700">
              <a:lnSpc>
                <a:spcPts val="1120"/>
              </a:lnSpc>
            </a:pPr>
            <a:fld id="{81D60167-4931-47E6-BA6A-407CBD079E47}" type="slidenum">
              <a:rPr spc="-25" dirty="0"/>
              <a:t>‹#›</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9/3/2025</a:t>
            </a:fld>
            <a:endParaRPr lang="en-US"/>
          </a:p>
        </p:txBody>
      </p:sp>
      <p:sp>
        <p:nvSpPr>
          <p:cNvPr id="4" name="Holder 4"/>
          <p:cNvSpPr>
            <a:spLocks noGrp="1"/>
          </p:cNvSpPr>
          <p:nvPr>
            <p:ph type="sldNum" sz="quarter" idx="7"/>
          </p:nvPr>
        </p:nvSpPr>
        <p:spPr/>
        <p:txBody>
          <a:bodyPr lIns="0" tIns="0" rIns="0" bIns="0"/>
          <a:lstStyle>
            <a:lvl1pPr>
              <a:defRPr sz="1050" b="0" i="0">
                <a:solidFill>
                  <a:srgbClr val="DDDDDD"/>
                </a:solidFill>
                <a:latin typeface="Arial"/>
                <a:cs typeface="Arial"/>
              </a:defRPr>
            </a:lvl1pPr>
          </a:lstStyle>
          <a:p>
            <a:pPr marL="12700">
              <a:lnSpc>
                <a:spcPts val="1120"/>
              </a:lnSpc>
            </a:pPr>
            <a:fld id="{81D60167-4931-47E6-BA6A-407CBD079E47}" type="slidenum">
              <a:rPr spc="-25" dirty="0"/>
              <a:t>‹#›</a:t>
            </a:fld>
            <a:endParaRPr spc="-2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5"/>
            <a:ext cx="9144000" cy="6667500"/>
          </a:xfrm>
          <a:custGeom>
            <a:avLst/>
            <a:gdLst/>
            <a:ahLst/>
            <a:cxnLst/>
            <a:rect l="l" t="t" r="r" b="b"/>
            <a:pathLst>
              <a:path w="9144000" h="6667500">
                <a:moveTo>
                  <a:pt x="9143999" y="6667499"/>
                </a:moveTo>
                <a:lnTo>
                  <a:pt x="0" y="6667499"/>
                </a:lnTo>
                <a:lnTo>
                  <a:pt x="0" y="0"/>
                </a:lnTo>
                <a:lnTo>
                  <a:pt x="9143999" y="0"/>
                </a:lnTo>
                <a:lnTo>
                  <a:pt x="9143999" y="6667499"/>
                </a:lnTo>
                <a:close/>
              </a:path>
            </a:pathLst>
          </a:custGeom>
          <a:solidFill>
            <a:srgbClr val="111111"/>
          </a:solidFill>
        </p:spPr>
        <p:txBody>
          <a:bodyPr wrap="square" lIns="0" tIns="0" rIns="0" bIns="0" rtlCol="0"/>
          <a:lstStyle/>
          <a:p>
            <a:endParaRPr/>
          </a:p>
        </p:txBody>
      </p:sp>
      <p:sp>
        <p:nvSpPr>
          <p:cNvPr id="2" name="Holder 2"/>
          <p:cNvSpPr>
            <a:spLocks noGrp="1"/>
          </p:cNvSpPr>
          <p:nvPr>
            <p:ph type="title"/>
          </p:nvPr>
        </p:nvSpPr>
        <p:spPr>
          <a:xfrm>
            <a:off x="901700" y="1360805"/>
            <a:ext cx="6815455" cy="612139"/>
          </a:xfrm>
          <a:prstGeom prst="rect">
            <a:avLst/>
          </a:prstGeom>
        </p:spPr>
        <p:txBody>
          <a:bodyPr wrap="square" lIns="0" tIns="0" rIns="0" bIns="0">
            <a:spAutoFit/>
          </a:bodyPr>
          <a:lstStyle>
            <a:lvl1pPr>
              <a:defRPr sz="3850" b="0" i="0">
                <a:solidFill>
                  <a:schemeClr val="bg1"/>
                </a:solidFill>
                <a:latin typeface="Calibri"/>
                <a:cs typeface="Calibri"/>
              </a:defRPr>
            </a:lvl1pPr>
          </a:lstStyle>
          <a:p>
            <a:endParaRPr/>
          </a:p>
        </p:txBody>
      </p:sp>
      <p:sp>
        <p:nvSpPr>
          <p:cNvPr id="3" name="Holder 3"/>
          <p:cNvSpPr>
            <a:spLocks noGrp="1"/>
          </p:cNvSpPr>
          <p:nvPr>
            <p:ph type="body" idx="1"/>
          </p:nvPr>
        </p:nvSpPr>
        <p:spPr>
          <a:xfrm>
            <a:off x="901700" y="2001837"/>
            <a:ext cx="7224395" cy="3101975"/>
          </a:xfrm>
          <a:prstGeom prst="rect">
            <a:avLst/>
          </a:prstGeom>
        </p:spPr>
        <p:txBody>
          <a:bodyPr wrap="square" lIns="0" tIns="0" rIns="0" bIns="0">
            <a:spAutoFit/>
          </a:bodyPr>
          <a:lstStyle>
            <a:lvl1pPr>
              <a:defRPr sz="2250" b="0" i="0">
                <a:solidFill>
                  <a:schemeClr val="bg1"/>
                </a:solidFill>
                <a:latin typeface="Arial"/>
                <a:cs typeface="Arial"/>
              </a:defRPr>
            </a:lvl1pPr>
          </a:lstStyle>
          <a:p>
            <a:endParaRPr/>
          </a:p>
        </p:txBody>
      </p:sp>
      <p:sp>
        <p:nvSpPr>
          <p:cNvPr id="4" name="Holder 4"/>
          <p:cNvSpPr>
            <a:spLocks noGrp="1"/>
          </p:cNvSpPr>
          <p:nvPr>
            <p:ph type="ftr" sz="quarter" idx="5"/>
          </p:nvPr>
        </p:nvSpPr>
        <p:spPr>
          <a:xfrm>
            <a:off x="3108960" y="6206680"/>
            <a:ext cx="2926080" cy="33369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206680"/>
            <a:ext cx="2103120" cy="33369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9/3/2025</a:t>
            </a:fld>
            <a:endParaRPr lang="en-US"/>
          </a:p>
        </p:txBody>
      </p:sp>
      <p:sp>
        <p:nvSpPr>
          <p:cNvPr id="6" name="Holder 6"/>
          <p:cNvSpPr>
            <a:spLocks noGrp="1"/>
          </p:cNvSpPr>
          <p:nvPr>
            <p:ph type="sldNum" sz="quarter" idx="7"/>
          </p:nvPr>
        </p:nvSpPr>
        <p:spPr>
          <a:xfrm>
            <a:off x="8859093" y="6399717"/>
            <a:ext cx="212090" cy="158750"/>
          </a:xfrm>
          <a:prstGeom prst="rect">
            <a:avLst/>
          </a:prstGeom>
        </p:spPr>
        <p:txBody>
          <a:bodyPr wrap="square" lIns="0" tIns="0" rIns="0" bIns="0">
            <a:spAutoFit/>
          </a:bodyPr>
          <a:lstStyle>
            <a:lvl1pPr>
              <a:defRPr sz="1050" b="0" i="0">
                <a:solidFill>
                  <a:srgbClr val="DDDDDD"/>
                </a:solidFill>
                <a:latin typeface="Arial"/>
                <a:cs typeface="Arial"/>
              </a:defRPr>
            </a:lvl1pPr>
          </a:lstStyle>
          <a:p>
            <a:pPr marL="12700">
              <a:lnSpc>
                <a:spcPts val="1120"/>
              </a:lnSpc>
            </a:pPr>
            <a:fld id="{81D60167-4931-47E6-BA6A-407CBD079E47}" type="slidenum">
              <a:rPr spc="-25" dirty="0"/>
              <a:t>‹#›</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87425" y="1245754"/>
            <a:ext cx="5652770" cy="1134745"/>
          </a:xfrm>
          <a:prstGeom prst="rect">
            <a:avLst/>
          </a:prstGeom>
        </p:spPr>
        <p:txBody>
          <a:bodyPr vert="horz" wrap="square" lIns="0" tIns="111760" rIns="0" bIns="0" rtlCol="0">
            <a:spAutoFit/>
          </a:bodyPr>
          <a:lstStyle/>
          <a:p>
            <a:pPr marL="12700" marR="5080">
              <a:lnSpc>
                <a:spcPts val="3979"/>
              </a:lnSpc>
              <a:spcBef>
                <a:spcPts val="880"/>
              </a:spcBef>
            </a:pPr>
            <a:r>
              <a:rPr sz="3950" i="1" spc="450" dirty="0">
                <a:latin typeface="Calibri"/>
                <a:cs typeface="Calibri"/>
              </a:rPr>
              <a:t>CYBR</a:t>
            </a:r>
            <a:r>
              <a:rPr sz="3950" i="1" spc="-229" dirty="0">
                <a:latin typeface="Calibri"/>
                <a:cs typeface="Calibri"/>
              </a:rPr>
              <a:t> </a:t>
            </a:r>
            <a:r>
              <a:rPr sz="3950" i="1" spc="-220" dirty="0">
                <a:latin typeface="Calibri"/>
                <a:cs typeface="Calibri"/>
              </a:rPr>
              <a:t>471</a:t>
            </a:r>
            <a:r>
              <a:rPr sz="3950" i="1" spc="-229" dirty="0">
                <a:latin typeface="Calibri"/>
                <a:cs typeface="Calibri"/>
              </a:rPr>
              <a:t> </a:t>
            </a:r>
            <a:r>
              <a:rPr sz="3950" i="1" spc="204" dirty="0">
                <a:latin typeface="Calibri"/>
                <a:cs typeface="Calibri"/>
              </a:rPr>
              <a:t>Offensive</a:t>
            </a:r>
            <a:r>
              <a:rPr sz="3950" i="1" spc="-225" dirty="0">
                <a:latin typeface="Calibri"/>
                <a:cs typeface="Calibri"/>
              </a:rPr>
              <a:t> </a:t>
            </a:r>
            <a:r>
              <a:rPr sz="3950" i="1" spc="240" dirty="0">
                <a:latin typeface="Calibri"/>
                <a:cs typeface="Calibri"/>
              </a:rPr>
              <a:t>and </a:t>
            </a:r>
            <a:r>
              <a:rPr sz="3950" i="1" spc="220" dirty="0">
                <a:latin typeface="Calibri"/>
                <a:cs typeface="Calibri"/>
              </a:rPr>
              <a:t>Defensive</a:t>
            </a:r>
            <a:r>
              <a:rPr sz="3950" i="1" spc="-210" dirty="0">
                <a:latin typeface="Calibri"/>
                <a:cs typeface="Calibri"/>
              </a:rPr>
              <a:t> </a:t>
            </a:r>
            <a:r>
              <a:rPr sz="3950" i="1" spc="210" dirty="0">
                <a:latin typeface="Calibri"/>
                <a:cs typeface="Calibri"/>
              </a:rPr>
              <a:t>Security</a:t>
            </a:r>
            <a:r>
              <a:rPr sz="3950" i="1" spc="-204" dirty="0">
                <a:latin typeface="Calibri"/>
                <a:cs typeface="Calibri"/>
              </a:rPr>
              <a:t> </a:t>
            </a:r>
            <a:r>
              <a:rPr sz="3950" i="1" spc="55" dirty="0">
                <a:latin typeface="Calibri"/>
                <a:cs typeface="Calibri"/>
              </a:rPr>
              <a:t>(</a:t>
            </a:r>
            <a:r>
              <a:rPr lang="mi-NZ" sz="3950" i="1" spc="55" dirty="0">
                <a:latin typeface="Calibri"/>
                <a:cs typeface="Calibri"/>
              </a:rPr>
              <a:t>2025</a:t>
            </a:r>
            <a:r>
              <a:rPr sz="3950" i="1" spc="55" dirty="0">
                <a:latin typeface="Calibri"/>
                <a:cs typeface="Calibri"/>
              </a:rPr>
              <a:t>)</a:t>
            </a:r>
            <a:endParaRPr sz="3950" dirty="0">
              <a:latin typeface="Calibri"/>
              <a:cs typeface="Calibri"/>
            </a:endParaRPr>
          </a:p>
        </p:txBody>
      </p:sp>
      <p:sp>
        <p:nvSpPr>
          <p:cNvPr id="3" name="object 3"/>
          <p:cNvSpPr txBox="1"/>
          <p:nvPr/>
        </p:nvSpPr>
        <p:spPr>
          <a:xfrm>
            <a:off x="987425" y="2678112"/>
            <a:ext cx="6680200" cy="1561966"/>
          </a:xfrm>
          <a:prstGeom prst="rect">
            <a:avLst/>
          </a:prstGeom>
        </p:spPr>
        <p:txBody>
          <a:bodyPr vert="horz" wrap="square" lIns="0" tIns="121920" rIns="0" bIns="0" rtlCol="0">
            <a:spAutoFit/>
          </a:bodyPr>
          <a:lstStyle/>
          <a:p>
            <a:pPr marL="12700" marR="5080">
              <a:lnSpc>
                <a:spcPts val="5250"/>
              </a:lnSpc>
              <a:spcBef>
                <a:spcPts val="960"/>
              </a:spcBef>
            </a:pPr>
            <a:r>
              <a:rPr lang="mi-NZ" sz="5050" spc="315" dirty="0">
                <a:solidFill>
                  <a:srgbClr val="FFFFFF"/>
                </a:solidFill>
                <a:latin typeface="Calibri"/>
                <a:cs typeface="Calibri"/>
              </a:rPr>
              <a:t>Blue Team Operations</a:t>
            </a:r>
            <a:endParaRPr sz="5050" dirty="0">
              <a:latin typeface="Calibri"/>
              <a:cs typeface="Calibri"/>
            </a:endParaRPr>
          </a:p>
          <a:p>
            <a:pPr marL="12700">
              <a:lnSpc>
                <a:spcPct val="100000"/>
              </a:lnSpc>
              <a:spcBef>
                <a:spcPts val="2800"/>
              </a:spcBef>
            </a:pPr>
            <a:r>
              <a:rPr sz="2600" spc="114" dirty="0">
                <a:solidFill>
                  <a:srgbClr val="FFFFFF"/>
                </a:solidFill>
                <a:latin typeface="Calibri"/>
                <a:cs typeface="Calibri"/>
              </a:rPr>
              <a:t>Ian</a:t>
            </a:r>
            <a:r>
              <a:rPr sz="2600" spc="-265" dirty="0">
                <a:solidFill>
                  <a:srgbClr val="FFFFFF"/>
                </a:solidFill>
                <a:latin typeface="Calibri"/>
                <a:cs typeface="Calibri"/>
              </a:rPr>
              <a:t> </a:t>
            </a:r>
            <a:r>
              <a:rPr sz="2600" spc="140" dirty="0">
                <a:solidFill>
                  <a:srgbClr val="FFFFFF"/>
                </a:solidFill>
                <a:latin typeface="Calibri"/>
                <a:cs typeface="Calibri"/>
              </a:rPr>
              <a:t>Welch</a:t>
            </a:r>
            <a:endParaRPr sz="2600" dirty="0">
              <a:latin typeface="Calibri"/>
              <a:cs typeface="Calibri"/>
            </a:endParaRPr>
          </a:p>
        </p:txBody>
      </p:sp>
      <p:sp>
        <p:nvSpPr>
          <p:cNvPr id="4" name="object 4"/>
          <p:cNvSpPr/>
          <p:nvPr/>
        </p:nvSpPr>
        <p:spPr>
          <a:xfrm>
            <a:off x="8896349" y="6353174"/>
            <a:ext cx="171450" cy="228600"/>
          </a:xfrm>
          <a:custGeom>
            <a:avLst/>
            <a:gdLst/>
            <a:ahLst/>
            <a:cxnLst/>
            <a:rect l="l" t="t" r="r" b="b"/>
            <a:pathLst>
              <a:path w="171450" h="228600">
                <a:moveTo>
                  <a:pt x="171449" y="228599"/>
                </a:moveTo>
                <a:lnTo>
                  <a:pt x="0" y="228599"/>
                </a:lnTo>
                <a:lnTo>
                  <a:pt x="0" y="0"/>
                </a:lnTo>
                <a:lnTo>
                  <a:pt x="171449" y="0"/>
                </a:lnTo>
                <a:lnTo>
                  <a:pt x="171449" y="228599"/>
                </a:lnTo>
                <a:close/>
              </a:path>
            </a:pathLst>
          </a:custGeom>
          <a:solidFill>
            <a:srgbClr val="000000">
              <a:alpha val="30198"/>
            </a:srgbClr>
          </a:solidFill>
        </p:spPr>
        <p:txBody>
          <a:bodyPr wrap="square" lIns="0" tIns="0" rIns="0" bIns="0" rtlCol="0"/>
          <a:lstStyle/>
          <a:p>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2700">
              <a:lnSpc>
                <a:spcPts val="1120"/>
              </a:lnSpc>
            </a:pPr>
            <a:fld id="{81D60167-4931-47E6-BA6A-407CBD079E47}" type="slidenum">
              <a:rPr spc="-25" dirty="0"/>
              <a:t>1</a:t>
            </a:fld>
            <a:endParaRPr spc="-25"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40BF8-F5AC-9508-8F66-89DEE1AE20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BF6F3F-28DB-A77F-1771-35E4E6068A50}"/>
              </a:ext>
            </a:extLst>
          </p:cNvPr>
          <p:cNvSpPr>
            <a:spLocks noGrp="1"/>
          </p:cNvSpPr>
          <p:nvPr>
            <p:ph type="title"/>
          </p:nvPr>
        </p:nvSpPr>
        <p:spPr>
          <a:xfrm>
            <a:off x="901700" y="669925"/>
            <a:ext cx="6815455" cy="612139"/>
          </a:xfrm>
        </p:spPr>
        <p:txBody>
          <a:bodyPr/>
          <a:lstStyle/>
          <a:p>
            <a:r>
              <a:rPr lang="mi-NZ" dirty="0"/>
              <a:t>Red Team: Attackers</a:t>
            </a:r>
            <a:endParaRPr lang="en-US" dirty="0"/>
          </a:p>
        </p:txBody>
      </p:sp>
      <p:sp>
        <p:nvSpPr>
          <p:cNvPr id="3" name="Text Placeholder 2">
            <a:extLst>
              <a:ext uri="{FF2B5EF4-FFF2-40B4-BE49-F238E27FC236}">
                <a16:creationId xmlns:a16="http://schemas.microsoft.com/office/drawing/2014/main" id="{0D3BFF82-5C98-7EF7-8DBC-1E80050BCF64}"/>
              </a:ext>
            </a:extLst>
          </p:cNvPr>
          <p:cNvSpPr>
            <a:spLocks noGrp="1"/>
          </p:cNvSpPr>
          <p:nvPr>
            <p:ph type="body" idx="1"/>
          </p:nvPr>
        </p:nvSpPr>
        <p:spPr>
          <a:xfrm>
            <a:off x="901700" y="1310957"/>
            <a:ext cx="7224395" cy="3808735"/>
          </a:xfrm>
        </p:spPr>
        <p:txBody>
          <a:bodyPr/>
          <a:lstStyle/>
          <a:p>
            <a:r>
              <a:rPr lang="en-GB" dirty="0"/>
              <a:t>Emulates threat actors to test </a:t>
            </a:r>
            <a:r>
              <a:rPr lang="en-GB" dirty="0" err="1"/>
              <a:t>defenses</a:t>
            </a:r>
            <a:r>
              <a:rPr lang="en-GB" dirty="0"/>
              <a:t> by simulating real attacks.</a:t>
            </a:r>
          </a:p>
          <a:p>
            <a:endParaRPr lang="en-GB" dirty="0"/>
          </a:p>
          <a:p>
            <a:r>
              <a:rPr lang="en-GB" dirty="0"/>
              <a:t>Key duties:</a:t>
            </a:r>
          </a:p>
          <a:p>
            <a:pPr marL="342900" indent="-342900">
              <a:buFontTx/>
              <a:buChar char="-"/>
            </a:pPr>
            <a:r>
              <a:rPr lang="mi-NZ" dirty="0"/>
              <a:t>Penetration testing</a:t>
            </a:r>
          </a:p>
          <a:p>
            <a:pPr marL="342900" indent="-342900">
              <a:buFontTx/>
              <a:buChar char="-"/>
            </a:pPr>
            <a:r>
              <a:rPr lang="mi-NZ" dirty="0"/>
              <a:t>Adversary emultation</a:t>
            </a:r>
          </a:p>
          <a:p>
            <a:pPr marL="342900" indent="-342900">
              <a:buFontTx/>
              <a:buChar char="-"/>
            </a:pPr>
            <a:r>
              <a:rPr lang="mi-NZ" dirty="0"/>
              <a:t>Finds exploitable, challenges blue team</a:t>
            </a:r>
          </a:p>
          <a:p>
            <a:pPr marL="342900" indent="-342900">
              <a:buFontTx/>
              <a:buChar char="-"/>
            </a:pPr>
            <a:endParaRPr lang="mi-NZ" dirty="0"/>
          </a:p>
          <a:p>
            <a:r>
              <a:rPr lang="mi-NZ" dirty="0"/>
              <a:t>Sit separately from the blue team (independence) or hired from the outside.</a:t>
            </a:r>
          </a:p>
          <a:p>
            <a:endParaRPr lang="en-US" dirty="0"/>
          </a:p>
        </p:txBody>
      </p:sp>
    </p:spTree>
    <p:extLst>
      <p:ext uri="{BB962C8B-B14F-4D97-AF65-F5344CB8AC3E}">
        <p14:creationId xmlns:p14="http://schemas.microsoft.com/office/powerpoint/2010/main" val="1487922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67756B-2FA0-FF42-729F-9DC9E76E5E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C8A1C1-95E4-C277-A7DF-C0F1E9CC680F}"/>
              </a:ext>
            </a:extLst>
          </p:cNvPr>
          <p:cNvSpPr>
            <a:spLocks noGrp="1"/>
          </p:cNvSpPr>
          <p:nvPr>
            <p:ph type="title"/>
          </p:nvPr>
        </p:nvSpPr>
        <p:spPr>
          <a:xfrm>
            <a:off x="901700" y="669925"/>
            <a:ext cx="7937500" cy="1184940"/>
          </a:xfrm>
        </p:spPr>
        <p:txBody>
          <a:bodyPr/>
          <a:lstStyle/>
          <a:p>
            <a:r>
              <a:rPr lang="mi-NZ" dirty="0"/>
              <a:t>Why separation can be problematic</a:t>
            </a:r>
            <a:endParaRPr lang="en-US" dirty="0"/>
          </a:p>
        </p:txBody>
      </p:sp>
      <p:sp>
        <p:nvSpPr>
          <p:cNvPr id="3" name="Text Placeholder 2">
            <a:extLst>
              <a:ext uri="{FF2B5EF4-FFF2-40B4-BE49-F238E27FC236}">
                <a16:creationId xmlns:a16="http://schemas.microsoft.com/office/drawing/2014/main" id="{8049CF8F-26A8-0911-1706-A1BB415FAD63}"/>
              </a:ext>
            </a:extLst>
          </p:cNvPr>
          <p:cNvSpPr>
            <a:spLocks noGrp="1"/>
          </p:cNvSpPr>
          <p:nvPr>
            <p:ph type="body" idx="1"/>
          </p:nvPr>
        </p:nvSpPr>
        <p:spPr>
          <a:xfrm>
            <a:off x="901700" y="1310957"/>
            <a:ext cx="7224395" cy="3462486"/>
          </a:xfrm>
        </p:spPr>
        <p:txBody>
          <a:bodyPr/>
          <a:lstStyle/>
          <a:p>
            <a:pPr marL="342900" indent="-342900">
              <a:buFont typeface="Arial" panose="020B0604020202020204" pitchFamily="34" charset="0"/>
              <a:buChar char="•"/>
            </a:pPr>
            <a:r>
              <a:rPr lang="mi-NZ" dirty="0"/>
              <a:t>Reduced ability to respond to new threats</a:t>
            </a:r>
          </a:p>
          <a:p>
            <a:pPr marL="342900" indent="-342900">
              <a:buFont typeface="Arial" panose="020B0604020202020204" pitchFamily="34" charset="0"/>
              <a:buChar char="•"/>
            </a:pPr>
            <a:endParaRPr lang="mi-NZ" dirty="0"/>
          </a:p>
          <a:p>
            <a:pPr marL="342900" indent="-342900">
              <a:buFont typeface="Arial" panose="020B0604020202020204" pitchFamily="34" charset="0"/>
              <a:buChar char="•"/>
            </a:pPr>
            <a:r>
              <a:rPr lang="mi-NZ" dirty="0"/>
              <a:t>Missed learning and training opportunities</a:t>
            </a:r>
          </a:p>
          <a:p>
            <a:pPr marL="342900" indent="-342900">
              <a:buFont typeface="Arial" panose="020B0604020202020204" pitchFamily="34" charset="0"/>
              <a:buChar char="•"/>
            </a:pPr>
            <a:endParaRPr lang="mi-NZ" dirty="0"/>
          </a:p>
          <a:p>
            <a:pPr marL="342900" indent="-342900">
              <a:buFont typeface="Arial" panose="020B0604020202020204" pitchFamily="34" charset="0"/>
              <a:buChar char="•"/>
            </a:pPr>
            <a:r>
              <a:rPr lang="mi-NZ" dirty="0"/>
              <a:t>Incomplete of biased evaluation</a:t>
            </a:r>
          </a:p>
          <a:p>
            <a:pPr marL="342900" indent="-342900">
              <a:buFont typeface="Arial" panose="020B0604020202020204" pitchFamily="34" charset="0"/>
              <a:buChar char="•"/>
            </a:pPr>
            <a:endParaRPr lang="mi-NZ" dirty="0"/>
          </a:p>
          <a:p>
            <a:pPr marL="342900" indent="-342900">
              <a:buFont typeface="Arial" panose="020B0604020202020204" pitchFamily="34" charset="0"/>
              <a:buChar char="•"/>
            </a:pPr>
            <a:r>
              <a:rPr lang="mi-NZ" dirty="0"/>
              <a:t>Inefficient resource use</a:t>
            </a:r>
          </a:p>
          <a:p>
            <a:pPr marL="342900" indent="-342900">
              <a:buFont typeface="Arial" panose="020B0604020202020204" pitchFamily="34" charset="0"/>
              <a:buChar char="•"/>
            </a:pPr>
            <a:endParaRPr lang="mi-NZ" dirty="0"/>
          </a:p>
          <a:p>
            <a:pPr marL="342900" indent="-342900">
              <a:buFont typeface="Arial" panose="020B0604020202020204" pitchFamily="34" charset="0"/>
              <a:buChar char="•"/>
            </a:pPr>
            <a:r>
              <a:rPr lang="mi-NZ" dirty="0"/>
              <a:t>Regulatory and strategic gaps</a:t>
            </a:r>
          </a:p>
          <a:p>
            <a:endParaRPr lang="en-US" dirty="0"/>
          </a:p>
        </p:txBody>
      </p:sp>
    </p:spTree>
    <p:extLst>
      <p:ext uri="{BB962C8B-B14F-4D97-AF65-F5344CB8AC3E}">
        <p14:creationId xmlns:p14="http://schemas.microsoft.com/office/powerpoint/2010/main" val="4282406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A7C16-62F5-0DAA-8E1D-D2123F73C6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CF81B5-6258-17B1-65C1-325C91EBD202}"/>
              </a:ext>
            </a:extLst>
          </p:cNvPr>
          <p:cNvSpPr>
            <a:spLocks noGrp="1"/>
          </p:cNvSpPr>
          <p:nvPr>
            <p:ph type="title"/>
          </p:nvPr>
        </p:nvSpPr>
        <p:spPr>
          <a:xfrm>
            <a:off x="901700" y="593725"/>
            <a:ext cx="6815455" cy="612139"/>
          </a:xfrm>
        </p:spPr>
        <p:txBody>
          <a:bodyPr/>
          <a:lstStyle/>
          <a:p>
            <a:r>
              <a:rPr lang="mi-NZ" dirty="0"/>
              <a:t>Other teams </a:t>
            </a:r>
            <a:endParaRPr lang="en-US" dirty="0"/>
          </a:p>
        </p:txBody>
      </p:sp>
      <p:sp>
        <p:nvSpPr>
          <p:cNvPr id="3" name="Text Placeholder 2">
            <a:extLst>
              <a:ext uri="{FF2B5EF4-FFF2-40B4-BE49-F238E27FC236}">
                <a16:creationId xmlns:a16="http://schemas.microsoft.com/office/drawing/2014/main" id="{0DB07630-C07E-020B-1663-FDD1FC43F78B}"/>
              </a:ext>
            </a:extLst>
          </p:cNvPr>
          <p:cNvSpPr>
            <a:spLocks noGrp="1"/>
          </p:cNvSpPr>
          <p:nvPr>
            <p:ph type="body" idx="1"/>
          </p:nvPr>
        </p:nvSpPr>
        <p:spPr>
          <a:xfrm>
            <a:off x="901700" y="1234757"/>
            <a:ext cx="7224395" cy="4847481"/>
          </a:xfrm>
        </p:spPr>
        <p:txBody>
          <a:bodyPr/>
          <a:lstStyle/>
          <a:p>
            <a:r>
              <a:rPr lang="mi-NZ" dirty="0"/>
              <a:t>Yellow team: </a:t>
            </a:r>
          </a:p>
          <a:p>
            <a:pPr marL="342900" indent="-342900">
              <a:buFontTx/>
              <a:buChar char="-"/>
            </a:pPr>
            <a:r>
              <a:rPr lang="mi-NZ" dirty="0"/>
              <a:t>Developers (“builders”)</a:t>
            </a:r>
          </a:p>
          <a:p>
            <a:pPr marL="342900" indent="-342900">
              <a:buFontTx/>
              <a:buChar char="-"/>
            </a:pPr>
            <a:r>
              <a:rPr lang="mi-NZ" dirty="0"/>
              <a:t>Software security</a:t>
            </a:r>
          </a:p>
          <a:p>
            <a:pPr marL="342900" indent="-342900">
              <a:buFontTx/>
              <a:buChar char="-"/>
            </a:pPr>
            <a:r>
              <a:rPr lang="mi-NZ" dirty="0"/>
              <a:t>Infrastructure security from the ground up.</a:t>
            </a:r>
          </a:p>
          <a:p>
            <a:endParaRPr lang="mi-NZ" dirty="0"/>
          </a:p>
          <a:p>
            <a:r>
              <a:rPr lang="mi-NZ" dirty="0"/>
              <a:t>Orange team: </a:t>
            </a:r>
          </a:p>
          <a:p>
            <a:pPr marL="342900" indent="-342900">
              <a:buFontTx/>
              <a:buChar char="-"/>
            </a:pPr>
            <a:r>
              <a:rPr lang="mi-NZ" dirty="0"/>
              <a:t>Collaboration between red and yellow.</a:t>
            </a:r>
          </a:p>
          <a:p>
            <a:pPr marL="342900" indent="-342900">
              <a:buFontTx/>
              <a:buChar char="-"/>
            </a:pPr>
            <a:r>
              <a:rPr lang="mi-NZ" dirty="0"/>
              <a:t>Educates builders in attacker tactices to strengthen defences.</a:t>
            </a:r>
          </a:p>
          <a:p>
            <a:pPr marL="342900" indent="-342900">
              <a:buFontTx/>
              <a:buChar char="-"/>
            </a:pPr>
            <a:endParaRPr lang="mi-NZ" dirty="0"/>
          </a:p>
          <a:p>
            <a:r>
              <a:rPr lang="mi-NZ" dirty="0"/>
              <a:t>Green team: </a:t>
            </a:r>
          </a:p>
          <a:p>
            <a:pPr marL="342900" indent="-342900">
              <a:buFontTx/>
              <a:buChar char="-"/>
            </a:pPr>
            <a:r>
              <a:rPr lang="mi-NZ" dirty="0"/>
              <a:t>Collaboration between blue and yellow</a:t>
            </a:r>
          </a:p>
          <a:p>
            <a:pPr marL="342900" indent="-342900">
              <a:buFontTx/>
              <a:buChar char="-"/>
            </a:pPr>
            <a:r>
              <a:rPr lang="mi-NZ" dirty="0"/>
              <a:t>Integrates security controls early in system design</a:t>
            </a:r>
          </a:p>
          <a:p>
            <a:endParaRPr lang="en-US" dirty="0"/>
          </a:p>
        </p:txBody>
      </p:sp>
    </p:spTree>
    <p:extLst>
      <p:ext uri="{BB962C8B-B14F-4D97-AF65-F5344CB8AC3E}">
        <p14:creationId xmlns:p14="http://schemas.microsoft.com/office/powerpoint/2010/main" val="1989725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6F3AF-8920-44FA-9AED-FF177A4F13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5A8412-FB5B-B426-4D8F-1C0FB714B558}"/>
              </a:ext>
            </a:extLst>
          </p:cNvPr>
          <p:cNvSpPr>
            <a:spLocks noGrp="1"/>
          </p:cNvSpPr>
          <p:nvPr>
            <p:ph type="title"/>
          </p:nvPr>
        </p:nvSpPr>
        <p:spPr>
          <a:xfrm>
            <a:off x="901700" y="593725"/>
            <a:ext cx="7480300" cy="1184940"/>
          </a:xfrm>
        </p:spPr>
        <p:txBody>
          <a:bodyPr/>
          <a:lstStyle/>
          <a:p>
            <a:r>
              <a:rPr lang="mi-NZ" dirty="0"/>
              <a:t>Purple Teaming: Integrated Approach</a:t>
            </a:r>
            <a:endParaRPr lang="en-US" dirty="0"/>
          </a:p>
        </p:txBody>
      </p:sp>
      <p:sp>
        <p:nvSpPr>
          <p:cNvPr id="3" name="Text Placeholder 2">
            <a:extLst>
              <a:ext uri="{FF2B5EF4-FFF2-40B4-BE49-F238E27FC236}">
                <a16:creationId xmlns:a16="http://schemas.microsoft.com/office/drawing/2014/main" id="{B7E7F526-25F9-D923-9AD1-1B4D130BF898}"/>
              </a:ext>
            </a:extLst>
          </p:cNvPr>
          <p:cNvSpPr>
            <a:spLocks noGrp="1"/>
          </p:cNvSpPr>
          <p:nvPr>
            <p:ph type="body" idx="1"/>
          </p:nvPr>
        </p:nvSpPr>
        <p:spPr>
          <a:xfrm>
            <a:off x="901700" y="1234757"/>
            <a:ext cx="7224395" cy="5193729"/>
          </a:xfrm>
        </p:spPr>
        <p:txBody>
          <a:bodyPr/>
          <a:lstStyle/>
          <a:p>
            <a:r>
              <a:rPr lang="en-GB" dirty="0"/>
              <a:t>Integrated approach, blending red and blue team activities for offense-informed </a:t>
            </a:r>
            <a:r>
              <a:rPr lang="en-GB" dirty="0" err="1"/>
              <a:t>defense</a:t>
            </a:r>
            <a:r>
              <a:rPr lang="en-GB" dirty="0"/>
              <a:t> and iterative improvement.</a:t>
            </a:r>
          </a:p>
          <a:p>
            <a:endParaRPr lang="en-GB" dirty="0"/>
          </a:p>
          <a:p>
            <a:pPr marL="342900" indent="-342900">
              <a:buFontTx/>
              <a:buChar char="-"/>
            </a:pPr>
            <a:r>
              <a:rPr lang="en-GB" dirty="0"/>
              <a:t>Shared exercises and learning (“purple teaming”), not just alternating attacks and defences</a:t>
            </a:r>
          </a:p>
          <a:p>
            <a:endParaRPr lang="en-GB" dirty="0"/>
          </a:p>
          <a:p>
            <a:pPr marL="342900" indent="-342900">
              <a:buFontTx/>
              <a:buChar char="-"/>
            </a:pPr>
            <a:r>
              <a:rPr lang="en-GB" dirty="0"/>
              <a:t>Merged team, even if contractor brought in they will work with the defending team</a:t>
            </a:r>
          </a:p>
          <a:p>
            <a:pPr marL="342900" indent="-342900">
              <a:buFontTx/>
              <a:buChar char="-"/>
            </a:pPr>
            <a:endParaRPr lang="en-GB" dirty="0"/>
          </a:p>
          <a:p>
            <a:pPr marL="342900" indent="-342900">
              <a:buFontTx/>
              <a:buChar char="-"/>
            </a:pPr>
            <a:r>
              <a:rPr lang="en-GB" dirty="0"/>
              <a:t>Meet regulatory requirements (Financial sector Threat-Led Penetration Testing, UK CBEST Intelligence-Led Testing from Bank of England)</a:t>
            </a:r>
          </a:p>
          <a:p>
            <a:pPr marL="342900" indent="-342900">
              <a:buFontTx/>
              <a:buChar char="-"/>
            </a:pPr>
            <a:endParaRPr lang="mi-NZ" dirty="0"/>
          </a:p>
          <a:p>
            <a:endParaRPr lang="en-US" dirty="0"/>
          </a:p>
        </p:txBody>
      </p:sp>
    </p:spTree>
    <p:extLst>
      <p:ext uri="{BB962C8B-B14F-4D97-AF65-F5344CB8AC3E}">
        <p14:creationId xmlns:p14="http://schemas.microsoft.com/office/powerpoint/2010/main" val="2332208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37BF95-F478-77E9-B28A-1F241956D9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597C7D-7C7B-9035-D13D-48596166B1FE}"/>
              </a:ext>
            </a:extLst>
          </p:cNvPr>
          <p:cNvSpPr>
            <a:spLocks noGrp="1"/>
          </p:cNvSpPr>
          <p:nvPr>
            <p:ph type="title"/>
          </p:nvPr>
        </p:nvSpPr>
        <p:spPr>
          <a:xfrm>
            <a:off x="901700" y="593725"/>
            <a:ext cx="7480300" cy="592470"/>
          </a:xfrm>
        </p:spPr>
        <p:txBody>
          <a:bodyPr/>
          <a:lstStyle/>
          <a:p>
            <a:r>
              <a:rPr lang="mi-NZ" dirty="0"/>
              <a:t>Where do Purple Team sit?</a:t>
            </a:r>
            <a:endParaRPr lang="en-US" dirty="0"/>
          </a:p>
        </p:txBody>
      </p:sp>
      <p:sp>
        <p:nvSpPr>
          <p:cNvPr id="3" name="Text Placeholder 2">
            <a:extLst>
              <a:ext uri="{FF2B5EF4-FFF2-40B4-BE49-F238E27FC236}">
                <a16:creationId xmlns:a16="http://schemas.microsoft.com/office/drawing/2014/main" id="{60FAC7BF-97C1-C722-B9D2-10857E3DA05B}"/>
              </a:ext>
            </a:extLst>
          </p:cNvPr>
          <p:cNvSpPr>
            <a:spLocks noGrp="1"/>
          </p:cNvSpPr>
          <p:nvPr>
            <p:ph type="body" idx="1"/>
          </p:nvPr>
        </p:nvSpPr>
        <p:spPr>
          <a:xfrm>
            <a:off x="901700" y="1234757"/>
            <a:ext cx="7224395" cy="3808735"/>
          </a:xfrm>
        </p:spPr>
        <p:txBody>
          <a:bodyPr/>
          <a:lstStyle/>
          <a:p>
            <a:r>
              <a:rPr lang="en-GB" dirty="0"/>
              <a:t>Collaboration across teams – </a:t>
            </a:r>
            <a:r>
              <a:rPr lang="en-GB" dirty="0" err="1"/>
              <a:t>SOCl</a:t>
            </a:r>
            <a:r>
              <a:rPr lang="en-GB" dirty="0"/>
              <a:t> war rooms, cyber ranges.</a:t>
            </a:r>
          </a:p>
          <a:p>
            <a:endParaRPr lang="en-GB" dirty="0"/>
          </a:p>
          <a:p>
            <a:r>
              <a:rPr lang="en-GB" dirty="0"/>
              <a:t>Embedded or rotational role.</a:t>
            </a:r>
          </a:p>
          <a:p>
            <a:endParaRPr lang="en-GB" dirty="0"/>
          </a:p>
          <a:p>
            <a:r>
              <a:rPr lang="en-GB" dirty="0"/>
              <a:t>Function, not a department.</a:t>
            </a:r>
          </a:p>
          <a:p>
            <a:endParaRPr lang="en-GB" dirty="0"/>
          </a:p>
          <a:p>
            <a:r>
              <a:rPr lang="en-GB" dirty="0"/>
              <a:t>Physical space for event but otherwise return to original teams.</a:t>
            </a:r>
          </a:p>
          <a:p>
            <a:pPr marL="342900" indent="-342900">
              <a:buFontTx/>
              <a:buChar char="-"/>
            </a:pPr>
            <a:endParaRPr lang="mi-NZ" dirty="0"/>
          </a:p>
          <a:p>
            <a:endParaRPr lang="en-US" dirty="0"/>
          </a:p>
        </p:txBody>
      </p:sp>
    </p:spTree>
    <p:extLst>
      <p:ext uri="{BB962C8B-B14F-4D97-AF65-F5344CB8AC3E}">
        <p14:creationId xmlns:p14="http://schemas.microsoft.com/office/powerpoint/2010/main" val="2009998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8AEFB-9D34-32CD-67C0-79072B3503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3EFB78-32AE-53C8-F368-2277C8B417C1}"/>
              </a:ext>
            </a:extLst>
          </p:cNvPr>
          <p:cNvSpPr>
            <a:spLocks noGrp="1"/>
          </p:cNvSpPr>
          <p:nvPr>
            <p:ph type="title"/>
          </p:nvPr>
        </p:nvSpPr>
        <p:spPr>
          <a:xfrm>
            <a:off x="901700" y="593725"/>
            <a:ext cx="7480300" cy="592470"/>
          </a:xfrm>
        </p:spPr>
        <p:txBody>
          <a:bodyPr/>
          <a:lstStyle/>
          <a:p>
            <a:r>
              <a:rPr lang="mi-NZ" dirty="0"/>
              <a:t>What are we going to cover?</a:t>
            </a:r>
            <a:endParaRPr lang="en-US" dirty="0"/>
          </a:p>
        </p:txBody>
      </p:sp>
      <p:sp>
        <p:nvSpPr>
          <p:cNvPr id="3" name="Text Placeholder 2">
            <a:extLst>
              <a:ext uri="{FF2B5EF4-FFF2-40B4-BE49-F238E27FC236}">
                <a16:creationId xmlns:a16="http://schemas.microsoft.com/office/drawing/2014/main" id="{67A54829-FBAC-88B7-BDF4-86C3A74D184F}"/>
              </a:ext>
            </a:extLst>
          </p:cNvPr>
          <p:cNvSpPr>
            <a:spLocks noGrp="1"/>
          </p:cNvSpPr>
          <p:nvPr>
            <p:ph type="body" idx="1"/>
          </p:nvPr>
        </p:nvSpPr>
        <p:spPr>
          <a:xfrm>
            <a:off x="901700" y="1234757"/>
            <a:ext cx="7224395" cy="5193729"/>
          </a:xfrm>
        </p:spPr>
        <p:txBody>
          <a:bodyPr/>
          <a:lstStyle/>
          <a:p>
            <a:r>
              <a:rPr lang="mi-NZ" dirty="0"/>
              <a:t>7. The different teams and their roles &amp; Blue team activities in SOCs (Ardash Lal)</a:t>
            </a:r>
          </a:p>
          <a:p>
            <a:br>
              <a:rPr lang="mi-NZ" dirty="0"/>
            </a:br>
            <a:r>
              <a:rPr lang="mi-NZ" dirty="0"/>
              <a:t>8. Blue team tools &amp; cyber threat intelligence (assignment 2 released)</a:t>
            </a:r>
          </a:p>
          <a:p>
            <a:endParaRPr lang="mi-NZ" dirty="0"/>
          </a:p>
          <a:p>
            <a:r>
              <a:rPr lang="mi-NZ" dirty="0"/>
              <a:t>9. Collection, logging and defensive achitecture (assignment 3 released).</a:t>
            </a:r>
          </a:p>
          <a:p>
            <a:endParaRPr lang="mi-NZ" dirty="0"/>
          </a:p>
          <a:p>
            <a:r>
              <a:rPr lang="mi-NZ" dirty="0"/>
              <a:t>10. Detection engineering &amp; thrat hunting.</a:t>
            </a:r>
          </a:p>
          <a:p>
            <a:endParaRPr lang="mi-NZ" dirty="0"/>
          </a:p>
          <a:p>
            <a:r>
              <a:rPr lang="mi-NZ" dirty="0"/>
              <a:t>11. Incident response, forensics &amp; blue team automation (assignment 2 due).</a:t>
            </a:r>
          </a:p>
          <a:p>
            <a:endParaRPr lang="mi-NZ" dirty="0"/>
          </a:p>
          <a:p>
            <a:r>
              <a:rPr lang="mi-NZ" dirty="0"/>
              <a:t>12. Cloud/hybrid defense &amp; continous improvement. </a:t>
            </a:r>
          </a:p>
        </p:txBody>
      </p:sp>
    </p:spTree>
    <p:extLst>
      <p:ext uri="{BB962C8B-B14F-4D97-AF65-F5344CB8AC3E}">
        <p14:creationId xmlns:p14="http://schemas.microsoft.com/office/powerpoint/2010/main" val="2614866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rPr spc="225" dirty="0"/>
              <a:t>Slide</a:t>
            </a:r>
            <a:r>
              <a:rPr spc="-215" dirty="0"/>
              <a:t> </a:t>
            </a:r>
            <a:r>
              <a:rPr spc="-305" dirty="0"/>
              <a:t>1:</a:t>
            </a:r>
            <a:r>
              <a:rPr spc="-210" dirty="0"/>
              <a:t> </a:t>
            </a:r>
            <a:r>
              <a:rPr spc="175" dirty="0"/>
              <a:t>Introduction</a:t>
            </a:r>
          </a:p>
        </p:txBody>
      </p:sp>
      <p:pic>
        <p:nvPicPr>
          <p:cNvPr id="3" name="object 3"/>
          <p:cNvPicPr/>
          <p:nvPr/>
        </p:nvPicPr>
        <p:blipFill>
          <a:blip r:embed="rId2" cstate="print"/>
          <a:stretch>
            <a:fillRect/>
          </a:stretch>
        </p:blipFill>
        <p:spPr>
          <a:xfrm>
            <a:off x="1076324" y="2176462"/>
            <a:ext cx="104775" cy="104774"/>
          </a:xfrm>
          <a:prstGeom prst="rect">
            <a:avLst/>
          </a:prstGeom>
        </p:spPr>
      </p:pic>
      <p:pic>
        <p:nvPicPr>
          <p:cNvPr id="4" name="object 4"/>
          <p:cNvPicPr/>
          <p:nvPr/>
        </p:nvPicPr>
        <p:blipFill>
          <a:blip r:embed="rId2" cstate="print"/>
          <a:stretch>
            <a:fillRect/>
          </a:stretch>
        </p:blipFill>
        <p:spPr>
          <a:xfrm>
            <a:off x="1076324" y="2919412"/>
            <a:ext cx="104775" cy="104774"/>
          </a:xfrm>
          <a:prstGeom prst="rect">
            <a:avLst/>
          </a:prstGeom>
        </p:spPr>
      </p:pic>
      <p:pic>
        <p:nvPicPr>
          <p:cNvPr id="5" name="object 5"/>
          <p:cNvPicPr/>
          <p:nvPr/>
        </p:nvPicPr>
        <p:blipFill>
          <a:blip r:embed="rId2" cstate="print"/>
          <a:stretch>
            <a:fillRect/>
          </a:stretch>
        </p:blipFill>
        <p:spPr>
          <a:xfrm>
            <a:off x="1076324" y="3662362"/>
            <a:ext cx="104775" cy="104774"/>
          </a:xfrm>
          <a:prstGeom prst="rect">
            <a:avLst/>
          </a:prstGeom>
        </p:spPr>
      </p:pic>
      <p:sp>
        <p:nvSpPr>
          <p:cNvPr id="6" name="object 6"/>
          <p:cNvSpPr txBox="1">
            <a:spLocks noGrp="1"/>
          </p:cNvSpPr>
          <p:nvPr>
            <p:ph type="body" idx="1"/>
          </p:nvPr>
        </p:nvSpPr>
        <p:spPr>
          <a:prstGeom prst="rect">
            <a:avLst/>
          </a:prstGeom>
        </p:spPr>
        <p:txBody>
          <a:bodyPr vert="horz" wrap="square" lIns="0" tIns="12700" rIns="0" bIns="0" rtlCol="0">
            <a:spAutoFit/>
          </a:bodyPr>
          <a:lstStyle/>
          <a:p>
            <a:pPr marL="440690" marR="1329690">
              <a:lnSpc>
                <a:spcPct val="108300"/>
              </a:lnSpc>
              <a:spcBef>
                <a:spcPts val="100"/>
              </a:spcBef>
            </a:pPr>
            <a:r>
              <a:rPr dirty="0"/>
              <a:t>Cybersecurity</a:t>
            </a:r>
            <a:r>
              <a:rPr spc="85" dirty="0"/>
              <a:t> </a:t>
            </a:r>
            <a:r>
              <a:rPr dirty="0"/>
              <a:t>has</a:t>
            </a:r>
            <a:r>
              <a:rPr spc="80" dirty="0"/>
              <a:t> </a:t>
            </a:r>
            <a:r>
              <a:rPr spc="65" dirty="0"/>
              <a:t>become</a:t>
            </a:r>
            <a:r>
              <a:rPr spc="85" dirty="0"/>
              <a:t> </a:t>
            </a:r>
            <a:r>
              <a:rPr spc="45" dirty="0"/>
              <a:t>strategic</a:t>
            </a:r>
            <a:r>
              <a:rPr spc="80" dirty="0"/>
              <a:t> </a:t>
            </a:r>
            <a:r>
              <a:rPr spc="95" dirty="0"/>
              <a:t>in</a:t>
            </a:r>
            <a:r>
              <a:rPr spc="85" dirty="0"/>
              <a:t> </a:t>
            </a:r>
            <a:r>
              <a:rPr spc="35" dirty="0"/>
              <a:t>an </a:t>
            </a:r>
            <a:r>
              <a:rPr dirty="0"/>
              <a:t>increasingly</a:t>
            </a:r>
            <a:r>
              <a:rPr spc="170" dirty="0"/>
              <a:t> </a:t>
            </a:r>
            <a:r>
              <a:rPr spc="65" dirty="0"/>
              <a:t>digital</a:t>
            </a:r>
            <a:r>
              <a:rPr spc="165" dirty="0"/>
              <a:t> </a:t>
            </a:r>
            <a:r>
              <a:rPr spc="105" dirty="0"/>
              <a:t>world</a:t>
            </a:r>
          </a:p>
          <a:p>
            <a:pPr marL="440690" marR="5080">
              <a:lnSpc>
                <a:spcPct val="108300"/>
              </a:lnSpc>
            </a:pPr>
            <a:r>
              <a:rPr dirty="0"/>
              <a:t>Organizations</a:t>
            </a:r>
            <a:r>
              <a:rPr spc="114" dirty="0"/>
              <a:t> </a:t>
            </a:r>
            <a:r>
              <a:rPr spc="60" dirty="0"/>
              <a:t>need</a:t>
            </a:r>
            <a:r>
              <a:rPr spc="120" dirty="0"/>
              <a:t> </a:t>
            </a:r>
            <a:r>
              <a:rPr spc="130" dirty="0"/>
              <a:t>to</a:t>
            </a:r>
            <a:r>
              <a:rPr spc="125" dirty="0"/>
              <a:t> </a:t>
            </a:r>
            <a:r>
              <a:rPr dirty="0"/>
              <a:t>align</a:t>
            </a:r>
            <a:r>
              <a:rPr spc="125" dirty="0"/>
              <a:t> </a:t>
            </a:r>
            <a:r>
              <a:rPr spc="50" dirty="0"/>
              <a:t>cybersecurity</a:t>
            </a:r>
            <a:r>
              <a:rPr spc="125" dirty="0"/>
              <a:t> </a:t>
            </a:r>
            <a:r>
              <a:rPr spc="75" dirty="0"/>
              <a:t>priorities </a:t>
            </a:r>
            <a:r>
              <a:rPr dirty="0"/>
              <a:t>across </a:t>
            </a:r>
            <a:r>
              <a:rPr spc="80" dirty="0"/>
              <a:t>departments</a:t>
            </a:r>
          </a:p>
          <a:p>
            <a:pPr marL="440690" marR="288925">
              <a:lnSpc>
                <a:spcPct val="108300"/>
              </a:lnSpc>
            </a:pPr>
            <a:r>
              <a:rPr dirty="0"/>
              <a:t>The</a:t>
            </a:r>
            <a:r>
              <a:rPr spc="-30" dirty="0"/>
              <a:t> </a:t>
            </a:r>
            <a:r>
              <a:rPr spc="75" dirty="0"/>
              <a:t>mantra:</a:t>
            </a:r>
            <a:r>
              <a:rPr spc="-30" dirty="0"/>
              <a:t> </a:t>
            </a:r>
            <a:r>
              <a:rPr spc="50" dirty="0"/>
              <a:t>"It's</a:t>
            </a:r>
            <a:r>
              <a:rPr spc="-25" dirty="0"/>
              <a:t> </a:t>
            </a:r>
            <a:r>
              <a:rPr spc="135" dirty="0"/>
              <a:t>not</a:t>
            </a:r>
            <a:r>
              <a:rPr spc="-30" dirty="0"/>
              <a:t> </a:t>
            </a:r>
            <a:r>
              <a:rPr dirty="0"/>
              <a:t>a</a:t>
            </a:r>
            <a:r>
              <a:rPr spc="-25" dirty="0"/>
              <a:t> </a:t>
            </a:r>
            <a:r>
              <a:rPr spc="114" dirty="0"/>
              <a:t>matter</a:t>
            </a:r>
            <a:r>
              <a:rPr spc="-30" dirty="0"/>
              <a:t> </a:t>
            </a:r>
            <a:r>
              <a:rPr spc="120" dirty="0"/>
              <a:t>of</a:t>
            </a:r>
            <a:r>
              <a:rPr spc="-25" dirty="0"/>
              <a:t> </a:t>
            </a:r>
            <a:r>
              <a:rPr dirty="0"/>
              <a:t>if,</a:t>
            </a:r>
            <a:r>
              <a:rPr spc="-30" dirty="0"/>
              <a:t> </a:t>
            </a:r>
            <a:r>
              <a:rPr spc="135" dirty="0"/>
              <a:t>but</a:t>
            </a:r>
            <a:r>
              <a:rPr spc="-25" dirty="0"/>
              <a:t> </a:t>
            </a:r>
            <a:r>
              <a:rPr spc="60" dirty="0"/>
              <a:t>when,</a:t>
            </a:r>
            <a:r>
              <a:rPr spc="-30" dirty="0"/>
              <a:t> </a:t>
            </a:r>
            <a:r>
              <a:rPr spc="75" dirty="0"/>
              <a:t>the </a:t>
            </a:r>
            <a:r>
              <a:rPr dirty="0"/>
              <a:t>breach</a:t>
            </a:r>
            <a:r>
              <a:rPr spc="105" dirty="0"/>
              <a:t> </a:t>
            </a:r>
            <a:r>
              <a:rPr spc="75" dirty="0"/>
              <a:t>will</a:t>
            </a:r>
            <a:r>
              <a:rPr spc="100" dirty="0"/>
              <a:t> </a:t>
            </a:r>
            <a:r>
              <a:rPr spc="65" dirty="0"/>
              <a:t>occur"</a:t>
            </a:r>
          </a:p>
          <a:p>
            <a:pPr marL="12700" marR="46355">
              <a:lnSpc>
                <a:spcPct val="108300"/>
              </a:lnSpc>
              <a:spcBef>
                <a:spcPts val="825"/>
              </a:spcBef>
            </a:pPr>
            <a:r>
              <a:rPr b="1" spc="-45" dirty="0">
                <a:latin typeface="Tahoma"/>
                <a:cs typeface="Tahoma"/>
              </a:rPr>
              <a:t>Q:</a:t>
            </a:r>
            <a:r>
              <a:rPr b="1" spc="-75" dirty="0">
                <a:latin typeface="Tahoma"/>
                <a:cs typeface="Tahoma"/>
              </a:rPr>
              <a:t> </a:t>
            </a:r>
            <a:r>
              <a:rPr b="1" spc="-20" dirty="0">
                <a:latin typeface="Tahoma"/>
                <a:cs typeface="Tahoma"/>
              </a:rPr>
              <a:t>How</a:t>
            </a:r>
            <a:r>
              <a:rPr b="1" spc="-70" dirty="0">
                <a:latin typeface="Tahoma"/>
                <a:cs typeface="Tahoma"/>
              </a:rPr>
              <a:t> </a:t>
            </a:r>
            <a:r>
              <a:rPr b="1" dirty="0">
                <a:latin typeface="Tahoma"/>
                <a:cs typeface="Tahoma"/>
              </a:rPr>
              <a:t>does</a:t>
            </a:r>
            <a:r>
              <a:rPr b="1" spc="-70" dirty="0">
                <a:latin typeface="Tahoma"/>
                <a:cs typeface="Tahoma"/>
              </a:rPr>
              <a:t> </a:t>
            </a:r>
            <a:r>
              <a:rPr b="1" dirty="0">
                <a:latin typeface="Tahoma"/>
                <a:cs typeface="Tahoma"/>
              </a:rPr>
              <a:t>the</a:t>
            </a:r>
            <a:r>
              <a:rPr b="1" spc="-75" dirty="0">
                <a:latin typeface="Tahoma"/>
                <a:cs typeface="Tahoma"/>
              </a:rPr>
              <a:t> </a:t>
            </a:r>
            <a:r>
              <a:rPr b="1" spc="-50" dirty="0">
                <a:latin typeface="Tahoma"/>
                <a:cs typeface="Tahoma"/>
              </a:rPr>
              <a:t>"assume-</a:t>
            </a:r>
            <a:r>
              <a:rPr b="1" spc="-20" dirty="0">
                <a:latin typeface="Tahoma"/>
                <a:cs typeface="Tahoma"/>
              </a:rPr>
              <a:t>breach"</a:t>
            </a:r>
            <a:r>
              <a:rPr b="1" spc="-70" dirty="0">
                <a:latin typeface="Tahoma"/>
                <a:cs typeface="Tahoma"/>
              </a:rPr>
              <a:t> </a:t>
            </a:r>
            <a:r>
              <a:rPr b="1" dirty="0">
                <a:latin typeface="Tahoma"/>
                <a:cs typeface="Tahoma"/>
              </a:rPr>
              <a:t>mindset</a:t>
            </a:r>
            <a:r>
              <a:rPr b="1" spc="-70" dirty="0">
                <a:latin typeface="Tahoma"/>
                <a:cs typeface="Tahoma"/>
              </a:rPr>
              <a:t> </a:t>
            </a:r>
            <a:r>
              <a:rPr b="1" spc="-10" dirty="0">
                <a:latin typeface="Tahoma"/>
                <a:cs typeface="Tahoma"/>
              </a:rPr>
              <a:t>change </a:t>
            </a:r>
            <a:r>
              <a:rPr b="1" dirty="0">
                <a:latin typeface="Tahoma"/>
                <a:cs typeface="Tahoma"/>
              </a:rPr>
              <a:t>an</a:t>
            </a:r>
            <a:r>
              <a:rPr b="1" spc="-60" dirty="0">
                <a:latin typeface="Tahoma"/>
                <a:cs typeface="Tahoma"/>
              </a:rPr>
              <a:t> </a:t>
            </a:r>
            <a:r>
              <a:rPr b="1" spc="-20" dirty="0">
                <a:latin typeface="Tahoma"/>
                <a:cs typeface="Tahoma"/>
              </a:rPr>
              <a:t>organization's</a:t>
            </a:r>
            <a:r>
              <a:rPr b="1" spc="-60" dirty="0">
                <a:latin typeface="Tahoma"/>
                <a:cs typeface="Tahoma"/>
              </a:rPr>
              <a:t> </a:t>
            </a:r>
            <a:r>
              <a:rPr b="1" dirty="0">
                <a:latin typeface="Tahoma"/>
                <a:cs typeface="Tahoma"/>
              </a:rPr>
              <a:t>approach</a:t>
            </a:r>
            <a:r>
              <a:rPr b="1" spc="-55" dirty="0">
                <a:latin typeface="Tahoma"/>
                <a:cs typeface="Tahoma"/>
              </a:rPr>
              <a:t> </a:t>
            </a:r>
            <a:r>
              <a:rPr b="1" dirty="0">
                <a:latin typeface="Tahoma"/>
                <a:cs typeface="Tahoma"/>
              </a:rPr>
              <a:t>to</a:t>
            </a:r>
            <a:r>
              <a:rPr b="1" spc="-60" dirty="0">
                <a:latin typeface="Tahoma"/>
                <a:cs typeface="Tahoma"/>
              </a:rPr>
              <a:t> </a:t>
            </a:r>
            <a:r>
              <a:rPr b="1" spc="-10" dirty="0">
                <a:latin typeface="Tahoma"/>
                <a:cs typeface="Tahoma"/>
              </a:rPr>
              <a:t>cybersecurity?</a:t>
            </a:r>
          </a:p>
        </p:txBody>
      </p:sp>
      <p:sp>
        <p:nvSpPr>
          <p:cNvPr id="7" name="object 7"/>
          <p:cNvSpPr/>
          <p:nvPr/>
        </p:nvSpPr>
        <p:spPr>
          <a:xfrm>
            <a:off x="8896349" y="6353174"/>
            <a:ext cx="171450" cy="228600"/>
          </a:xfrm>
          <a:custGeom>
            <a:avLst/>
            <a:gdLst/>
            <a:ahLst/>
            <a:cxnLst/>
            <a:rect l="l" t="t" r="r" b="b"/>
            <a:pathLst>
              <a:path w="171450" h="228600">
                <a:moveTo>
                  <a:pt x="171449" y="228599"/>
                </a:moveTo>
                <a:lnTo>
                  <a:pt x="0" y="228599"/>
                </a:lnTo>
                <a:lnTo>
                  <a:pt x="0" y="0"/>
                </a:lnTo>
                <a:lnTo>
                  <a:pt x="171449" y="0"/>
                </a:lnTo>
                <a:lnTo>
                  <a:pt x="171449" y="228599"/>
                </a:lnTo>
                <a:close/>
              </a:path>
            </a:pathLst>
          </a:custGeom>
          <a:solidFill>
            <a:srgbClr val="000000">
              <a:alpha val="30198"/>
            </a:srgbClr>
          </a:solidFill>
        </p:spPr>
        <p:txBody>
          <a:bodyPr wrap="square" lIns="0" tIns="0" rIns="0" bIns="0" rtlCol="0"/>
          <a:lstStyle/>
          <a:p>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12700">
              <a:lnSpc>
                <a:spcPts val="1120"/>
              </a:lnSpc>
            </a:pPr>
            <a:fld id="{81D60167-4931-47E6-BA6A-407CBD079E47}" type="slidenum">
              <a:rPr spc="-25" dirty="0"/>
              <a:t>2</a:t>
            </a:fld>
            <a:endParaRPr spc="-25"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AC3AE-3A7B-8F89-C467-050E77DC87CC}"/>
              </a:ext>
            </a:extLst>
          </p:cNvPr>
          <p:cNvSpPr>
            <a:spLocks noGrp="1"/>
          </p:cNvSpPr>
          <p:nvPr>
            <p:ph type="title"/>
          </p:nvPr>
        </p:nvSpPr>
        <p:spPr/>
        <p:txBody>
          <a:bodyPr/>
          <a:lstStyle/>
          <a:p>
            <a:r>
              <a:rPr lang="mi-NZ" dirty="0"/>
              <a:t>The story so far ...</a:t>
            </a:r>
            <a:endParaRPr lang="en-US" dirty="0"/>
          </a:p>
        </p:txBody>
      </p:sp>
      <p:sp>
        <p:nvSpPr>
          <p:cNvPr id="3" name="Text Placeholder 2">
            <a:extLst>
              <a:ext uri="{FF2B5EF4-FFF2-40B4-BE49-F238E27FC236}">
                <a16:creationId xmlns:a16="http://schemas.microsoft.com/office/drawing/2014/main" id="{1D7C4E22-009F-D65E-02C2-3DE5E47FF6FF}"/>
              </a:ext>
            </a:extLst>
          </p:cNvPr>
          <p:cNvSpPr>
            <a:spLocks noGrp="1"/>
          </p:cNvSpPr>
          <p:nvPr>
            <p:ph type="body" idx="1"/>
          </p:nvPr>
        </p:nvSpPr>
        <p:spPr>
          <a:xfrm>
            <a:off x="901700" y="2001837"/>
            <a:ext cx="7224395" cy="1731243"/>
          </a:xfrm>
        </p:spPr>
        <p:txBody>
          <a:bodyPr/>
          <a:lstStyle/>
          <a:p>
            <a:r>
              <a:rPr lang="mi-NZ" dirty="0"/>
              <a:t>What have we covered to date?</a:t>
            </a:r>
          </a:p>
          <a:p>
            <a:endParaRPr lang="mi-NZ" dirty="0"/>
          </a:p>
          <a:p>
            <a:r>
              <a:rPr lang="mi-NZ" dirty="0"/>
              <a:t>Tools and techniques.</a:t>
            </a:r>
          </a:p>
          <a:p>
            <a:endParaRPr lang="mi-NZ" dirty="0"/>
          </a:p>
          <a:p>
            <a:r>
              <a:rPr lang="mi-NZ" dirty="0"/>
              <a:t>Penetration tester mindset.</a:t>
            </a:r>
            <a:endParaRPr lang="en-US" dirty="0"/>
          </a:p>
        </p:txBody>
      </p:sp>
    </p:spTree>
    <p:extLst>
      <p:ext uri="{BB962C8B-B14F-4D97-AF65-F5344CB8AC3E}">
        <p14:creationId xmlns:p14="http://schemas.microsoft.com/office/powerpoint/2010/main" val="1574477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ADC386-629F-4A1B-6E16-DB9D8DEC69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384FDD-A856-3159-958C-516BD75D2CF7}"/>
              </a:ext>
            </a:extLst>
          </p:cNvPr>
          <p:cNvSpPr>
            <a:spLocks noGrp="1"/>
          </p:cNvSpPr>
          <p:nvPr>
            <p:ph type="title"/>
          </p:nvPr>
        </p:nvSpPr>
        <p:spPr/>
        <p:txBody>
          <a:bodyPr/>
          <a:lstStyle/>
          <a:p>
            <a:r>
              <a:rPr lang="mi-NZ" dirty="0"/>
              <a:t>Going forward ...</a:t>
            </a:r>
            <a:endParaRPr lang="en-US" dirty="0"/>
          </a:p>
        </p:txBody>
      </p:sp>
      <p:sp>
        <p:nvSpPr>
          <p:cNvPr id="3" name="Text Placeholder 2">
            <a:extLst>
              <a:ext uri="{FF2B5EF4-FFF2-40B4-BE49-F238E27FC236}">
                <a16:creationId xmlns:a16="http://schemas.microsoft.com/office/drawing/2014/main" id="{9EF9E154-D113-4D52-3A5E-727BBA4A72CC}"/>
              </a:ext>
            </a:extLst>
          </p:cNvPr>
          <p:cNvSpPr>
            <a:spLocks noGrp="1"/>
          </p:cNvSpPr>
          <p:nvPr>
            <p:ph type="body" idx="1"/>
          </p:nvPr>
        </p:nvSpPr>
        <p:spPr>
          <a:xfrm>
            <a:off x="901700" y="2001837"/>
            <a:ext cx="7224395" cy="1731243"/>
          </a:xfrm>
        </p:spPr>
        <p:txBody>
          <a:bodyPr/>
          <a:lstStyle/>
          <a:p>
            <a:r>
              <a:rPr lang="mi-NZ" dirty="0"/>
              <a:t>Cybersecurity defence rather than offence.</a:t>
            </a:r>
          </a:p>
          <a:p>
            <a:endParaRPr lang="mi-NZ" dirty="0"/>
          </a:p>
          <a:p>
            <a:r>
              <a:rPr lang="mi-NZ" dirty="0"/>
              <a:t>Environment where we assume breach is inevitable.</a:t>
            </a:r>
          </a:p>
          <a:p>
            <a:endParaRPr lang="mi-NZ" dirty="0"/>
          </a:p>
          <a:p>
            <a:r>
              <a:rPr lang="mi-NZ" dirty="0"/>
              <a:t>Working teams rather than the heroic lone defender.</a:t>
            </a:r>
            <a:endParaRPr lang="en-US" dirty="0"/>
          </a:p>
        </p:txBody>
      </p:sp>
    </p:spTree>
    <p:extLst>
      <p:ext uri="{BB962C8B-B14F-4D97-AF65-F5344CB8AC3E}">
        <p14:creationId xmlns:p14="http://schemas.microsoft.com/office/powerpoint/2010/main" val="4004379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FF935-1DF4-B7B5-38F7-CB7FD142B9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5DEE23-6E53-4338-8816-F84D1BFBA59B}"/>
              </a:ext>
            </a:extLst>
          </p:cNvPr>
          <p:cNvSpPr>
            <a:spLocks noGrp="1"/>
          </p:cNvSpPr>
          <p:nvPr>
            <p:ph type="title"/>
          </p:nvPr>
        </p:nvSpPr>
        <p:spPr/>
        <p:txBody>
          <a:bodyPr/>
          <a:lstStyle/>
          <a:p>
            <a:r>
              <a:rPr lang="mi-NZ" dirty="0"/>
              <a:t>Why “assume breach”</a:t>
            </a:r>
            <a:endParaRPr lang="en-US" dirty="0"/>
          </a:p>
        </p:txBody>
      </p:sp>
      <p:sp>
        <p:nvSpPr>
          <p:cNvPr id="3" name="Text Placeholder 2">
            <a:extLst>
              <a:ext uri="{FF2B5EF4-FFF2-40B4-BE49-F238E27FC236}">
                <a16:creationId xmlns:a16="http://schemas.microsoft.com/office/drawing/2014/main" id="{0B74A83F-778F-3FC8-697C-2314090AE2ED}"/>
              </a:ext>
            </a:extLst>
          </p:cNvPr>
          <p:cNvSpPr>
            <a:spLocks noGrp="1"/>
          </p:cNvSpPr>
          <p:nvPr>
            <p:ph type="body" idx="1"/>
          </p:nvPr>
        </p:nvSpPr>
        <p:spPr>
          <a:xfrm>
            <a:off x="901700" y="2001837"/>
            <a:ext cx="7224395" cy="2769989"/>
          </a:xfrm>
        </p:spPr>
        <p:txBody>
          <a:bodyPr/>
          <a:lstStyle/>
          <a:p>
            <a:r>
              <a:rPr lang="mi-NZ" dirty="0"/>
              <a:t>Number of factors have changed mindset from “stop all attacks”.</a:t>
            </a:r>
          </a:p>
          <a:p>
            <a:endParaRPr lang="mi-NZ" dirty="0"/>
          </a:p>
          <a:p>
            <a:r>
              <a:rPr lang="mi-NZ" dirty="0"/>
              <a:t>Focus on new topics – detection engineering, threat hunting, incident response and resilience.</a:t>
            </a:r>
          </a:p>
          <a:p>
            <a:endParaRPr lang="mi-NZ" dirty="0"/>
          </a:p>
          <a:p>
            <a:r>
              <a:rPr lang="mi-NZ" dirty="0"/>
              <a:t>Drives adoption of purple teaming and regulat testing &amp; adapting of defences.</a:t>
            </a:r>
            <a:endParaRPr lang="en-US" dirty="0"/>
          </a:p>
        </p:txBody>
      </p:sp>
    </p:spTree>
    <p:extLst>
      <p:ext uri="{BB962C8B-B14F-4D97-AF65-F5344CB8AC3E}">
        <p14:creationId xmlns:p14="http://schemas.microsoft.com/office/powerpoint/2010/main" val="1083662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BD761-B265-8A5F-2030-42BA29090A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99AAA2-AF97-2CB0-7235-B5275B5FDB5A}"/>
              </a:ext>
            </a:extLst>
          </p:cNvPr>
          <p:cNvSpPr>
            <a:spLocks noGrp="1"/>
          </p:cNvSpPr>
          <p:nvPr>
            <p:ph type="title"/>
          </p:nvPr>
        </p:nvSpPr>
        <p:spPr/>
        <p:txBody>
          <a:bodyPr/>
          <a:lstStyle/>
          <a:p>
            <a:r>
              <a:rPr lang="mi-NZ" dirty="0"/>
              <a:t>Cyber Defence is a team sport</a:t>
            </a:r>
            <a:endParaRPr lang="en-US" dirty="0"/>
          </a:p>
        </p:txBody>
      </p:sp>
      <p:sp>
        <p:nvSpPr>
          <p:cNvPr id="3" name="Text Placeholder 2">
            <a:extLst>
              <a:ext uri="{FF2B5EF4-FFF2-40B4-BE49-F238E27FC236}">
                <a16:creationId xmlns:a16="http://schemas.microsoft.com/office/drawing/2014/main" id="{66D80826-DEA7-10C4-E08B-846912C50BB9}"/>
              </a:ext>
            </a:extLst>
          </p:cNvPr>
          <p:cNvSpPr>
            <a:spLocks noGrp="1"/>
          </p:cNvSpPr>
          <p:nvPr>
            <p:ph type="body" idx="1"/>
          </p:nvPr>
        </p:nvSpPr>
        <p:spPr>
          <a:xfrm>
            <a:off x="901700" y="2001837"/>
            <a:ext cx="7224395" cy="1038746"/>
          </a:xfrm>
        </p:spPr>
        <p:txBody>
          <a:bodyPr/>
          <a:lstStyle/>
          <a:p>
            <a:r>
              <a:rPr lang="mi-NZ" dirty="0"/>
              <a:t>The myth of the heroic lone defender (or genius).</a:t>
            </a:r>
          </a:p>
          <a:p>
            <a:endParaRPr lang="mi-NZ" dirty="0"/>
          </a:p>
          <a:p>
            <a:endParaRPr lang="en-US" dirty="0"/>
          </a:p>
        </p:txBody>
      </p:sp>
      <p:pic>
        <p:nvPicPr>
          <p:cNvPr id="5" name="Picture 4">
            <a:extLst>
              <a:ext uri="{FF2B5EF4-FFF2-40B4-BE49-F238E27FC236}">
                <a16:creationId xmlns:a16="http://schemas.microsoft.com/office/drawing/2014/main" id="{C3FFFCCB-DCA3-D7A4-2A19-7D59C8BDF654}"/>
              </a:ext>
            </a:extLst>
          </p:cNvPr>
          <p:cNvPicPr>
            <a:picLocks noChangeAspect="1"/>
          </p:cNvPicPr>
          <p:nvPr/>
        </p:nvPicPr>
        <p:blipFill>
          <a:blip r:embed="rId3"/>
          <a:stretch>
            <a:fillRect/>
          </a:stretch>
        </p:blipFill>
        <p:spPr>
          <a:xfrm>
            <a:off x="901700" y="2521210"/>
            <a:ext cx="6400800" cy="2109188"/>
          </a:xfrm>
          <a:prstGeom prst="rect">
            <a:avLst/>
          </a:prstGeom>
        </p:spPr>
      </p:pic>
    </p:spTree>
    <p:extLst>
      <p:ext uri="{BB962C8B-B14F-4D97-AF65-F5344CB8AC3E}">
        <p14:creationId xmlns:p14="http://schemas.microsoft.com/office/powerpoint/2010/main" val="1626493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E9C99-1F33-CAF7-6B52-9F650BCB3D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C33682-4767-097A-F263-55750D60077D}"/>
              </a:ext>
            </a:extLst>
          </p:cNvPr>
          <p:cNvSpPr>
            <a:spLocks noGrp="1"/>
          </p:cNvSpPr>
          <p:nvPr>
            <p:ph type="title"/>
          </p:nvPr>
        </p:nvSpPr>
        <p:spPr>
          <a:xfrm>
            <a:off x="901700" y="669925"/>
            <a:ext cx="6815455" cy="612139"/>
          </a:xfrm>
        </p:spPr>
        <p:txBody>
          <a:bodyPr/>
          <a:lstStyle/>
          <a:p>
            <a:r>
              <a:rPr lang="mi-NZ" dirty="0"/>
              <a:t>Blue Team: Defensive Specialists</a:t>
            </a:r>
            <a:endParaRPr lang="en-US" dirty="0"/>
          </a:p>
        </p:txBody>
      </p:sp>
      <p:sp>
        <p:nvSpPr>
          <p:cNvPr id="3" name="Text Placeholder 2">
            <a:extLst>
              <a:ext uri="{FF2B5EF4-FFF2-40B4-BE49-F238E27FC236}">
                <a16:creationId xmlns:a16="http://schemas.microsoft.com/office/drawing/2014/main" id="{A623EB4E-1E22-F048-5143-F5B61EE181E5}"/>
              </a:ext>
            </a:extLst>
          </p:cNvPr>
          <p:cNvSpPr>
            <a:spLocks noGrp="1"/>
          </p:cNvSpPr>
          <p:nvPr>
            <p:ph type="body" idx="1"/>
          </p:nvPr>
        </p:nvSpPr>
        <p:spPr>
          <a:xfrm>
            <a:off x="901700" y="1310957"/>
            <a:ext cx="7224395" cy="3116238"/>
          </a:xfrm>
        </p:spPr>
        <p:txBody>
          <a:bodyPr/>
          <a:lstStyle/>
          <a:p>
            <a:r>
              <a:rPr lang="en-GB" dirty="0"/>
              <a:t>Defends networks, systems, and data from threats—internal and external.</a:t>
            </a:r>
          </a:p>
          <a:p>
            <a:endParaRPr lang="en-GB" dirty="0"/>
          </a:p>
          <a:p>
            <a:r>
              <a:rPr lang="en-GB" dirty="0"/>
              <a:t>Key duties:</a:t>
            </a:r>
          </a:p>
          <a:p>
            <a:pPr marL="342900" indent="-342900">
              <a:buFontTx/>
              <a:buChar char="-"/>
            </a:pPr>
            <a:r>
              <a:rPr lang="en-GB" dirty="0"/>
              <a:t>Continuous log monitoring and log analysis</a:t>
            </a:r>
          </a:p>
          <a:p>
            <a:pPr marL="342900" indent="-342900">
              <a:buFontTx/>
              <a:buChar char="-"/>
            </a:pPr>
            <a:r>
              <a:rPr lang="en-GB" dirty="0"/>
              <a:t>Incident detection and response </a:t>
            </a:r>
          </a:p>
          <a:p>
            <a:pPr marL="342900" indent="-342900">
              <a:buFontTx/>
              <a:buChar char="-"/>
            </a:pPr>
            <a:r>
              <a:rPr lang="en-GB" dirty="0"/>
              <a:t>Vulnerability management and remediation</a:t>
            </a:r>
          </a:p>
          <a:p>
            <a:pPr marL="342900" indent="-342900">
              <a:buFontTx/>
              <a:buChar char="-"/>
            </a:pPr>
            <a:r>
              <a:rPr lang="en-GB" dirty="0"/>
              <a:t>Reporting and improvement</a:t>
            </a:r>
            <a:endParaRPr lang="mi-NZ" dirty="0"/>
          </a:p>
          <a:p>
            <a:endParaRPr lang="en-US" dirty="0"/>
          </a:p>
        </p:txBody>
      </p:sp>
    </p:spTree>
    <p:extLst>
      <p:ext uri="{BB962C8B-B14F-4D97-AF65-F5344CB8AC3E}">
        <p14:creationId xmlns:p14="http://schemas.microsoft.com/office/powerpoint/2010/main" val="2427419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E88F3-E2C9-B231-9279-C7EEFC5EB7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36B242-95B5-9A1E-6D39-28CD551A5415}"/>
              </a:ext>
            </a:extLst>
          </p:cNvPr>
          <p:cNvSpPr>
            <a:spLocks noGrp="1"/>
          </p:cNvSpPr>
          <p:nvPr>
            <p:ph type="title"/>
          </p:nvPr>
        </p:nvSpPr>
        <p:spPr>
          <a:xfrm>
            <a:off x="901700" y="593725"/>
            <a:ext cx="7480300" cy="592470"/>
          </a:xfrm>
        </p:spPr>
        <p:txBody>
          <a:bodyPr/>
          <a:lstStyle/>
          <a:p>
            <a:r>
              <a:rPr lang="mi-NZ" dirty="0"/>
              <a:t>Where do Blue Teams live?</a:t>
            </a:r>
            <a:endParaRPr lang="en-US" dirty="0"/>
          </a:p>
        </p:txBody>
      </p:sp>
      <p:sp>
        <p:nvSpPr>
          <p:cNvPr id="3" name="Text Placeholder 2">
            <a:extLst>
              <a:ext uri="{FF2B5EF4-FFF2-40B4-BE49-F238E27FC236}">
                <a16:creationId xmlns:a16="http://schemas.microsoft.com/office/drawing/2014/main" id="{EEE78B04-9044-C8FB-25FC-EAD3C1B8E58F}"/>
              </a:ext>
            </a:extLst>
          </p:cNvPr>
          <p:cNvSpPr>
            <a:spLocks noGrp="1"/>
          </p:cNvSpPr>
          <p:nvPr>
            <p:ph type="body" idx="1"/>
          </p:nvPr>
        </p:nvSpPr>
        <p:spPr>
          <a:xfrm>
            <a:off x="901700" y="1234757"/>
            <a:ext cx="7224395" cy="3462486"/>
          </a:xfrm>
        </p:spPr>
        <p:txBody>
          <a:bodyPr/>
          <a:lstStyle/>
          <a:p>
            <a:r>
              <a:rPr lang="mi-NZ" dirty="0"/>
              <a:t>Security Operations Center (SOC)</a:t>
            </a:r>
          </a:p>
          <a:p>
            <a:endParaRPr lang="mi-NZ" dirty="0"/>
          </a:p>
          <a:p>
            <a:r>
              <a:rPr lang="mi-NZ" dirty="0"/>
              <a:t>Blue team members monitor, detect and respond 24/7.</a:t>
            </a:r>
          </a:p>
          <a:p>
            <a:endParaRPr lang="mi-NZ" dirty="0"/>
          </a:p>
          <a:p>
            <a:r>
              <a:rPr lang="mi-NZ" dirty="0"/>
              <a:t>SOC structure varies by industry:</a:t>
            </a:r>
          </a:p>
          <a:p>
            <a:pPr marL="342900" indent="-342900">
              <a:buFontTx/>
              <a:buChar char="-"/>
            </a:pPr>
            <a:r>
              <a:rPr lang="mi-NZ" dirty="0"/>
              <a:t>Internal</a:t>
            </a:r>
          </a:p>
          <a:p>
            <a:pPr marL="342900" indent="-342900">
              <a:buFontTx/>
              <a:buChar char="-"/>
            </a:pPr>
            <a:r>
              <a:rPr lang="mi-NZ" dirty="0"/>
              <a:t>Outsourced</a:t>
            </a:r>
          </a:p>
          <a:p>
            <a:pPr marL="342900" indent="-342900">
              <a:buFontTx/>
              <a:buChar char="-"/>
            </a:pPr>
            <a:r>
              <a:rPr lang="mi-NZ" dirty="0"/>
              <a:t>Hybrid</a:t>
            </a:r>
          </a:p>
          <a:p>
            <a:pPr marL="342900" indent="-342900">
              <a:buFontTx/>
              <a:buChar char="-"/>
            </a:pPr>
            <a:r>
              <a:rPr lang="mi-NZ" dirty="0"/>
              <a:t>IT-only or Operational Technology (OT)</a:t>
            </a:r>
          </a:p>
          <a:p>
            <a:endParaRPr lang="en-US" dirty="0"/>
          </a:p>
        </p:txBody>
      </p:sp>
    </p:spTree>
    <p:extLst>
      <p:ext uri="{BB962C8B-B14F-4D97-AF65-F5344CB8AC3E}">
        <p14:creationId xmlns:p14="http://schemas.microsoft.com/office/powerpoint/2010/main" val="1724290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1D8B6-5A5A-9B50-E18F-24580D4704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3ECE85-585E-B1C4-C478-959693403BE7}"/>
              </a:ext>
            </a:extLst>
          </p:cNvPr>
          <p:cNvSpPr>
            <a:spLocks noGrp="1"/>
          </p:cNvSpPr>
          <p:nvPr>
            <p:ph type="title"/>
          </p:nvPr>
        </p:nvSpPr>
        <p:spPr>
          <a:xfrm>
            <a:off x="901700" y="669925"/>
            <a:ext cx="6815455" cy="612139"/>
          </a:xfrm>
        </p:spPr>
        <p:txBody>
          <a:bodyPr/>
          <a:lstStyle/>
          <a:p>
            <a:r>
              <a:rPr lang="mi-NZ" dirty="0"/>
              <a:t>Red Team: Attackers</a:t>
            </a:r>
            <a:endParaRPr lang="en-US" dirty="0"/>
          </a:p>
        </p:txBody>
      </p:sp>
      <p:sp>
        <p:nvSpPr>
          <p:cNvPr id="3" name="Text Placeholder 2">
            <a:extLst>
              <a:ext uri="{FF2B5EF4-FFF2-40B4-BE49-F238E27FC236}">
                <a16:creationId xmlns:a16="http://schemas.microsoft.com/office/drawing/2014/main" id="{B2C0C45E-AD2E-EC9F-7AEA-69C1A8AFB663}"/>
              </a:ext>
            </a:extLst>
          </p:cNvPr>
          <p:cNvSpPr>
            <a:spLocks noGrp="1"/>
          </p:cNvSpPr>
          <p:nvPr>
            <p:ph type="body" idx="1"/>
          </p:nvPr>
        </p:nvSpPr>
        <p:spPr>
          <a:xfrm>
            <a:off x="901700" y="1310957"/>
            <a:ext cx="7224395" cy="3808735"/>
          </a:xfrm>
        </p:spPr>
        <p:txBody>
          <a:bodyPr/>
          <a:lstStyle/>
          <a:p>
            <a:r>
              <a:rPr lang="en-GB" dirty="0"/>
              <a:t>Emulates threat actors to test </a:t>
            </a:r>
            <a:r>
              <a:rPr lang="en-GB" dirty="0" err="1"/>
              <a:t>defenses</a:t>
            </a:r>
            <a:r>
              <a:rPr lang="en-GB" dirty="0"/>
              <a:t> by simulating real attacks.</a:t>
            </a:r>
          </a:p>
          <a:p>
            <a:endParaRPr lang="en-GB" dirty="0"/>
          </a:p>
          <a:p>
            <a:r>
              <a:rPr lang="en-GB" dirty="0"/>
              <a:t>Key duties:</a:t>
            </a:r>
          </a:p>
          <a:p>
            <a:pPr marL="342900" indent="-342900">
              <a:buFontTx/>
              <a:buChar char="-"/>
            </a:pPr>
            <a:r>
              <a:rPr lang="mi-NZ" dirty="0"/>
              <a:t>Penetration testing</a:t>
            </a:r>
          </a:p>
          <a:p>
            <a:pPr marL="342900" indent="-342900">
              <a:buFontTx/>
              <a:buChar char="-"/>
            </a:pPr>
            <a:r>
              <a:rPr lang="mi-NZ" dirty="0"/>
              <a:t>Adversary emultation</a:t>
            </a:r>
          </a:p>
          <a:p>
            <a:pPr marL="342900" indent="-342900">
              <a:buFontTx/>
              <a:buChar char="-"/>
            </a:pPr>
            <a:r>
              <a:rPr lang="mi-NZ" dirty="0"/>
              <a:t>Finds exploitable, challenges blue team</a:t>
            </a:r>
          </a:p>
          <a:p>
            <a:pPr marL="342900" indent="-342900">
              <a:buFontTx/>
              <a:buChar char="-"/>
            </a:pPr>
            <a:endParaRPr lang="mi-NZ" dirty="0"/>
          </a:p>
          <a:p>
            <a:r>
              <a:rPr lang="mi-NZ" dirty="0"/>
              <a:t>Sit separately from the blue team (independence) or hired from the outside.</a:t>
            </a:r>
          </a:p>
          <a:p>
            <a:endParaRPr lang="en-US" dirty="0"/>
          </a:p>
        </p:txBody>
      </p:sp>
    </p:spTree>
    <p:extLst>
      <p:ext uri="{BB962C8B-B14F-4D97-AF65-F5344CB8AC3E}">
        <p14:creationId xmlns:p14="http://schemas.microsoft.com/office/powerpoint/2010/main" val="1806549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95</TotalTime>
  <Words>2040</Words>
  <Application>Microsoft Office PowerPoint</Application>
  <PresentationFormat>Custom</PresentationFormat>
  <Paragraphs>188</Paragraphs>
  <Slides>15</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Arial</vt:lpstr>
      <vt:lpstr>Calibri</vt:lpstr>
      <vt:lpstr>Tahoma</vt:lpstr>
      <vt:lpstr>Office Theme</vt:lpstr>
      <vt:lpstr>CYBR 471 Offensive and Defensive Security (2025)</vt:lpstr>
      <vt:lpstr>Slide 1: Introduction</vt:lpstr>
      <vt:lpstr>The story so far ...</vt:lpstr>
      <vt:lpstr>Going forward ...</vt:lpstr>
      <vt:lpstr>Why “assume breach”</vt:lpstr>
      <vt:lpstr>Cyber Defence is a team sport</vt:lpstr>
      <vt:lpstr>Blue Team: Defensive Specialists</vt:lpstr>
      <vt:lpstr>Where do Blue Teams live?</vt:lpstr>
      <vt:lpstr>Red Team: Attackers</vt:lpstr>
      <vt:lpstr>Red Team: Attackers</vt:lpstr>
      <vt:lpstr>Why separation can be problematic</vt:lpstr>
      <vt:lpstr>Other teams </vt:lpstr>
      <vt:lpstr>Purple Teaming: Integrated Approach</vt:lpstr>
      <vt:lpstr>Where do Purple Team sit?</vt:lpstr>
      <vt:lpstr>What are we going to cover?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Ian Welch</cp:lastModifiedBy>
  <cp:revision>22</cp:revision>
  <dcterms:created xsi:type="dcterms:W3CDTF">2025-09-03T00:27:29Z</dcterms:created>
  <dcterms:modified xsi:type="dcterms:W3CDTF">2025-09-03T02:03:35Z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2024-09-10T00:00:00Z</vt:filetime>
  </property>
  <property fmtid="{D5CDD505-2E9C-101B-9397-08002B2CF9AE}" pid="3" name="Creator">
    <vt:lpwstr>Chromium</vt:lpwstr>
  </property>
  <property fmtid="{D5CDD505-2E9C-101B-9397-08002B2CF9AE}" pid="4" name="LastSaved">
    <vt:filetime>2025-09-03T00:00:00Z</vt:filetime>
  </property>
  <property fmtid="{D5CDD505-2E9C-101B-9397-08002B2CF9AE}" pid="5" name="Producer">
    <vt:lpwstr>Skia/PDF m80</vt:lpwstr>
  </property>
</Properties>
</file>