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Lst>
  <p:notesMasterIdLst>
    <p:notesMasterId r:id="rId61"/>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84" y="4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02999020" name="PlaceHolder 1"/>
          <p:cNvSpPr>
            <a:spLocks noGrp="1" noRot="1" noChangeAspect="1"/>
          </p:cNvSpPr>
          <p:nvPr>
            <p:ph type="sldImg"/>
          </p:nvPr>
        </p:nvSpPr>
        <p:spPr bwMode="auto">
          <a:xfrm>
            <a:off x="216000" y="812520"/>
            <a:ext cx="7127280" cy="4008960"/>
          </a:xfrm>
          <a:prstGeom prst="rect">
            <a:avLst/>
          </a:prstGeom>
          <a:noFill/>
          <a:ln w="0">
            <a:noFill/>
          </a:ln>
        </p:spPr>
        <p:txBody>
          <a:bodyPr lIns="0" tIns="0" rIns="0" bIns="0" anchor="ctr">
            <a:noAutofit/>
          </a:bodyPr>
          <a:lstStyle/>
          <a:p>
            <a:pPr>
              <a:defRPr/>
            </a:pPr>
            <a:r>
              <a:rPr lang="en-US" sz="4000" b="0" u="none" strike="noStrike">
                <a:solidFill>
                  <a:schemeClr val="dk1"/>
                </a:solidFill>
                <a:latin typeface="Calibri"/>
              </a:rPr>
              <a:t>Click to move the slide</a:t>
            </a:r>
          </a:p>
        </p:txBody>
      </p:sp>
      <p:sp>
        <p:nvSpPr>
          <p:cNvPr id="1903753933" name="PlaceHolder 2"/>
          <p:cNvSpPr>
            <a:spLocks noGrp="1"/>
          </p:cNvSpPr>
          <p:nvPr>
            <p:ph type="body"/>
          </p:nvPr>
        </p:nvSpPr>
        <p:spPr bwMode="auto">
          <a:xfrm>
            <a:off x="756000" y="5078520"/>
            <a:ext cx="6047640" cy="4811039"/>
          </a:xfrm>
          <a:prstGeom prst="rect">
            <a:avLst/>
          </a:prstGeom>
          <a:noFill/>
          <a:ln w="0">
            <a:noFill/>
          </a:ln>
        </p:spPr>
        <p:txBody>
          <a:bodyPr lIns="0" tIns="0" rIns="0" bIns="0" anchor="t">
            <a:noAutofit/>
          </a:bodyPr>
          <a:lstStyle/>
          <a:p>
            <a:pPr marL="216000" indent="-216000">
              <a:buNone/>
              <a:defRPr/>
            </a:pPr>
            <a:r>
              <a:rPr lang="en-US" sz="2000" b="0" u="none" strike="noStrike">
                <a:solidFill>
                  <a:srgbClr val="000000"/>
                </a:solidFill>
                <a:latin typeface="Arial"/>
              </a:rPr>
              <a:t>Click to edit the notes format</a:t>
            </a:r>
          </a:p>
        </p:txBody>
      </p:sp>
      <p:sp>
        <p:nvSpPr>
          <p:cNvPr id="51566711" name="PlaceHolder 3"/>
          <p:cNvSpPr>
            <a:spLocks noGrp="1"/>
          </p:cNvSpPr>
          <p:nvPr>
            <p:ph type="hdr"/>
          </p:nvPr>
        </p:nvSpPr>
        <p:spPr bwMode="auto">
          <a:xfrm>
            <a:off x="0" y="0"/>
            <a:ext cx="3280680" cy="534240"/>
          </a:xfrm>
          <a:prstGeom prst="rect">
            <a:avLst/>
          </a:prstGeom>
          <a:noFill/>
          <a:ln w="0">
            <a:noFill/>
          </a:ln>
        </p:spPr>
        <p:txBody>
          <a:bodyPr lIns="0" tIns="0" rIns="0" bIns="0" anchor="t">
            <a:noAutofit/>
          </a:bodyPr>
          <a:lstStyle/>
          <a:p>
            <a:pPr indent="0">
              <a:buNone/>
              <a:defRPr/>
            </a:pPr>
            <a:r>
              <a:rPr lang="en-US" sz="1400" b="0" u="none" strike="noStrike">
                <a:solidFill>
                  <a:srgbClr val="000000"/>
                </a:solidFill>
                <a:latin typeface="Times New Roman"/>
              </a:rPr>
              <a:t>&lt;header&gt;</a:t>
            </a:r>
          </a:p>
        </p:txBody>
      </p:sp>
      <p:sp>
        <p:nvSpPr>
          <p:cNvPr id="1742302616" name="PlaceHolder 4"/>
          <p:cNvSpPr>
            <a:spLocks noGrp="1"/>
          </p:cNvSpPr>
          <p:nvPr>
            <p:ph type="dt" idx="1"/>
          </p:nvPr>
        </p:nvSpPr>
        <p:spPr bwMode="auto">
          <a:xfrm>
            <a:off x="4278960" y="0"/>
            <a:ext cx="3280680" cy="534240"/>
          </a:xfrm>
          <a:prstGeom prst="rect">
            <a:avLst/>
          </a:prstGeom>
          <a:noFill/>
          <a:ln w="0">
            <a:noFill/>
          </a:ln>
        </p:spPr>
        <p:txBody>
          <a:bodyPr lIns="0" tIns="0" rIns="0" bIns="0" anchor="t">
            <a:noAutofit/>
          </a:bodyPr>
          <a:lstStyle>
            <a:lvl1pPr indent="0" algn="r">
              <a:buNone/>
              <a:defRPr lang="en-US" sz="1400" b="0" u="none" strike="noStrike">
                <a:solidFill>
                  <a:srgbClr val="000000"/>
                </a:solidFill>
                <a:latin typeface="Times New Roman"/>
              </a:defRPr>
            </a:lvl1pPr>
          </a:lstStyle>
          <a:p>
            <a:pPr indent="0" algn="r">
              <a:buNone/>
              <a:defRPr/>
            </a:pPr>
            <a:r>
              <a:rPr lang="en-US" sz="1400" b="0" u="none" strike="noStrike">
                <a:solidFill>
                  <a:srgbClr val="000000"/>
                </a:solidFill>
                <a:latin typeface="Times New Roman"/>
              </a:rPr>
              <a:t>&lt;date/time&gt;</a:t>
            </a:r>
          </a:p>
        </p:txBody>
      </p:sp>
      <p:sp>
        <p:nvSpPr>
          <p:cNvPr id="165058872" name="PlaceHolder 5"/>
          <p:cNvSpPr>
            <a:spLocks noGrp="1"/>
          </p:cNvSpPr>
          <p:nvPr>
            <p:ph type="ftr" idx="2"/>
          </p:nvPr>
        </p:nvSpPr>
        <p:spPr bwMode="auto">
          <a:xfrm>
            <a:off x="0" y="10157400"/>
            <a:ext cx="3280680" cy="534240"/>
          </a:xfrm>
          <a:prstGeom prst="rect">
            <a:avLst/>
          </a:prstGeom>
          <a:noFill/>
          <a:ln w="0">
            <a:noFill/>
          </a:ln>
        </p:spPr>
        <p:txBody>
          <a:bodyPr lIns="0" tIns="0" rIns="0" bIns="0" anchor="b">
            <a:noAutofit/>
          </a:bodyPr>
          <a:lstStyle>
            <a:lvl1pPr indent="0">
              <a:buNone/>
              <a:defRPr lang="en-US" sz="1400" b="0" u="none" strike="noStrike">
                <a:solidFill>
                  <a:srgbClr val="000000"/>
                </a:solidFill>
                <a:latin typeface="Times New Roman"/>
              </a:defRPr>
            </a:lvl1pPr>
          </a:lstStyle>
          <a:p>
            <a:pPr indent="0">
              <a:buNone/>
              <a:defRPr/>
            </a:pPr>
            <a:r>
              <a:rPr lang="en-US" sz="1400" b="0" u="none" strike="noStrike">
                <a:solidFill>
                  <a:srgbClr val="000000"/>
                </a:solidFill>
                <a:latin typeface="Times New Roman"/>
              </a:rPr>
              <a:t>&lt;footer&gt;</a:t>
            </a:r>
          </a:p>
        </p:txBody>
      </p:sp>
      <p:sp>
        <p:nvSpPr>
          <p:cNvPr id="365716453" name="PlaceHolder 6"/>
          <p:cNvSpPr>
            <a:spLocks noGrp="1"/>
          </p:cNvSpPr>
          <p:nvPr>
            <p:ph type="sldNum" idx="3"/>
          </p:nvPr>
        </p:nvSpPr>
        <p:spPr bwMode="auto">
          <a:xfrm>
            <a:off x="4278960" y="10157400"/>
            <a:ext cx="3280680" cy="534240"/>
          </a:xfrm>
          <a:prstGeom prst="rect">
            <a:avLst/>
          </a:prstGeom>
          <a:noFill/>
          <a:ln w="0">
            <a:noFill/>
          </a:ln>
        </p:spPr>
        <p:txBody>
          <a:bodyPr lIns="0" tIns="0" rIns="0" bIns="0" anchor="b">
            <a:noAutofit/>
          </a:bodyPr>
          <a:lstStyle>
            <a:lvl1pPr indent="0" algn="r">
              <a:buNone/>
              <a:defRPr lang="en-US" sz="1400" b="0" u="none" strike="noStrike">
                <a:solidFill>
                  <a:srgbClr val="000000"/>
                </a:solidFill>
                <a:latin typeface="Times New Roman"/>
              </a:defRPr>
            </a:lvl1pPr>
          </a:lstStyle>
          <a:p>
            <a:pPr indent="0" algn="r">
              <a:buNone/>
              <a:defRPr/>
            </a:pPr>
            <a:fld id="{31C0E8C5-8A08-4F5B-BB79-52A437FEB1BB}" type="slidenum">
              <a:rPr lang="en-US" sz="1400" b="0" u="none" strike="noStrike">
                <a:solidFill>
                  <a:srgbClr val="000000"/>
                </a:solidFill>
                <a:latin typeface="Times New Roman"/>
              </a:rPr>
              <a:t>‹#›</a:t>
            </a:fld>
            <a:endParaRPr lang="en-US" sz="1400" b="0" u="none" strike="noStrike">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roofpoint.com/us/blog/email-and-cloud-threats/email-attacks-drive-record-cybercrime-losses-202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pieos.com/?r=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38984092" name="PlaceHolder 1"/>
          <p:cNvSpPr>
            <a:spLocks noGrp="1" noRot="1" noChangeAspect="1"/>
          </p:cNvSpPr>
          <p:nvPr>
            <p:ph type="sldImg"/>
          </p:nvPr>
        </p:nvSpPr>
        <p:spPr bwMode="auto">
          <a:xfrm>
            <a:off x="685800" y="630360"/>
            <a:ext cx="3777840" cy="2125440"/>
          </a:xfrm>
          <a:prstGeom prst="rect">
            <a:avLst/>
          </a:prstGeom>
          <a:ln w="0">
            <a:noFill/>
          </a:ln>
        </p:spPr>
      </p:sp>
      <p:sp>
        <p:nvSpPr>
          <p:cNvPr id="1431720680" name="PlaceHolder 2"/>
          <p:cNvSpPr>
            <a:spLocks noGrp="1"/>
          </p:cNvSpPr>
          <p:nvPr>
            <p:ph type="body"/>
          </p:nvPr>
        </p:nvSpPr>
        <p:spPr bwMode="auto">
          <a:xfrm>
            <a:off x="685800" y="2993760"/>
            <a:ext cx="5486039" cy="5519520"/>
          </a:xfrm>
          <a:prstGeom prst="rect">
            <a:avLst/>
          </a:prstGeom>
          <a:noFill/>
          <a:ln w="0">
            <a:noFill/>
          </a:ln>
        </p:spPr>
        <p:txBody>
          <a:bodyPr lIns="91440" tIns="45720" rIns="91440" bIns="45720" anchor="t">
            <a:noAutofit/>
          </a:bodyPr>
          <a:lstStyle/>
          <a:p>
            <a:pPr marL="216000" indent="-216000">
              <a:buNone/>
              <a:defRPr/>
            </a:pPr>
            <a:endParaRPr lang="en-US" sz="1800" b="0" u="none" strike="noStrike">
              <a:solidFill>
                <a:srgbClr val="000000"/>
              </a:solidFill>
              <a:latin typeface="Arial"/>
            </a:endParaRPr>
          </a:p>
        </p:txBody>
      </p:sp>
      <p:sp>
        <p:nvSpPr>
          <p:cNvPr id="200566296" name="PlaceHolder 3"/>
          <p:cNvSpPr>
            <a:spLocks noGrp="1"/>
          </p:cNvSpPr>
          <p:nvPr>
            <p:ph type="sldNum" idx="4"/>
          </p:nvPr>
        </p:nvSpPr>
        <p:spPr bwMode="auto">
          <a:xfrm>
            <a:off x="6063120" y="8685360"/>
            <a:ext cx="684000" cy="458280"/>
          </a:xfrm>
          <a:prstGeom prst="rect">
            <a:avLst/>
          </a:prstGeom>
          <a:noFill/>
          <a:ln w="0">
            <a:noFill/>
          </a:ln>
        </p:spPr>
        <p:txBody>
          <a:bodyPr lIns="91440" tIns="45720" rIns="91440" bIns="45720" anchor="b">
            <a:noAutofit/>
          </a:bodyPr>
          <a:lstStyle>
            <a:lvl1pPr indent="0" algn="r">
              <a:lnSpc>
                <a:spcPct val="100000"/>
              </a:lnSpc>
              <a:buNone/>
              <a:defRPr lang="en-US" sz="1000" b="0" u="none" strike="noStrike">
                <a:solidFill>
                  <a:schemeClr val="lt1">
                    <a:lumMod val="50000"/>
                  </a:schemeClr>
                </a:solidFill>
                <a:latin typeface="Arial"/>
              </a:defRPr>
            </a:lvl1pPr>
          </a:lstStyle>
          <a:p>
            <a:pPr indent="0" algn="r">
              <a:lnSpc>
                <a:spcPct val="100000"/>
              </a:lnSpc>
              <a:buNone/>
              <a:defRPr/>
            </a:pPr>
            <a:fld id="{A93C8B63-7E2F-4806-97DE-29BCBD4D98B9}" type="slidenum">
              <a:rPr lang="en-US" sz="1000" b="0" u="none" strike="noStrike">
                <a:solidFill>
                  <a:schemeClr val="lt1">
                    <a:lumMod val="50000"/>
                  </a:schemeClr>
                </a:solidFill>
                <a:latin typeface="Arial"/>
              </a:rPr>
              <a:t>1</a:t>
            </a:fld>
            <a:endParaRPr lang="en-US" sz="1000" b="0" u="none" strike="noStrike">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0405582" name="Slide Image Placeholder 1"/>
          <p:cNvSpPr>
            <a:spLocks noGrp="1" noRot="1" noChangeAspect="1"/>
          </p:cNvSpPr>
          <p:nvPr>
            <p:ph type="sldImg"/>
          </p:nvPr>
        </p:nvSpPr>
        <p:spPr bwMode="auto"/>
      </p:sp>
      <p:sp>
        <p:nvSpPr>
          <p:cNvPr id="261969789"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Committing crimes with email is common, and investigations often find communications that link suspects to a crime or policy violation through email. For example, some people use email when committing crimes such as narcotics trafficking, extortion, sexual harassment, stalking, fraud, child abduction, terrorism, child pornography, and so on. Because email is a major communication medium, any crime or policy violation can involve email as well as text messages and social media communication. </a:t>
            </a:r>
            <a:endParaRPr/>
          </a:p>
          <a:p>
            <a:pPr>
              <a:defRPr/>
            </a:pPr>
            <a:r>
              <a:t>Obviously also applies to other things like social media but email is still widely used.</a:t>
            </a:r>
          </a:p>
          <a:p>
            <a:pPr>
              <a:defRPr/>
            </a:pPr>
            <a:r>
              <a:rPr sz="1000" b="0" i="0" u="sng" strike="noStrike" cap="none" spc="0">
                <a:latin typeface="Arial"/>
                <a:ea typeface="Arial"/>
                <a:cs typeface="Arial"/>
                <a:hlinkClick r:id="rId3" tooltip="https://www.proofpoint.com/us/blog/email-and-cloud-threats/email-attacks-drive-record-cybercrime-losses-2024"/>
              </a:rPr>
              <a:t>https://www.proofpoint.com/us/blog/email-and-cloud-threats/email-attacks-drive-record-cybercrime-losses-2024</a:t>
            </a:r>
            <a:r>
              <a:t> </a:t>
            </a:r>
          </a:p>
        </p:txBody>
      </p:sp>
      <p:sp>
        <p:nvSpPr>
          <p:cNvPr id="387416231" name="Slide Number Placeholder 3"/>
          <p:cNvSpPr>
            <a:spLocks noGrp="1"/>
          </p:cNvSpPr>
          <p:nvPr>
            <p:ph type="sldNum" sz="quarter" idx="10"/>
          </p:nvPr>
        </p:nvSpPr>
        <p:spPr bwMode="auto"/>
        <p:txBody>
          <a:bodyPr/>
          <a:lstStyle/>
          <a:p>
            <a:pPr>
              <a:defRPr/>
            </a:pPr>
            <a:fld id="{208931CC-EAA4-F20D-F774-E8DBBBD09AB3}"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In the article “How Forensic Linguistics Can Aid Investigations,” Liz Martinez explores what forensic linguistics can and can’t do (securityinfowatch.com/security-executives/article/12078050/how-forensic-linguistics-can-aid-investigations). What’s most important to know is that the field of forensic linguists is accepted in many courts around the globe as a valid science. A linguist can determine a speaker’s original dialect and sometimes even where a person is from based on phrases they use. Forensic linguistics has been used in some cases to determine whether a suicide note is authentic or has been faked, and it can be used to analyze text messages and social media communications, too. What forensic linguistics can’t do yet is determine an author’s veracity. Forensic linguistics encompasses civil cases, criminal cases, cyberterrorism cases, and other legal proceedings. In 2023, the median income for a forensic linguist is approximately U.S. $93,000 per year. There are several bachelor’s and master’s degrees in this field. </a:t>
            </a:r>
            <a:endParaRPr sz="1000"/>
          </a:p>
          <a:p>
            <a:pPr>
              <a:defRPr/>
            </a:pPr>
            <a:endParaRPr/>
          </a:p>
          <a:p>
            <a:pPr>
              <a:defRPr/>
            </a:pPr>
            <a:r>
              <a:t>The NZ case touches on this, they looked at the emails to determine whether she may have written them herself.</a:t>
            </a:r>
          </a:p>
        </p:txBody>
      </p:sp>
      <p:sp>
        <p:nvSpPr>
          <p:cNvPr id="4" name="Slide Number Placeholder 3"/>
          <p:cNvSpPr>
            <a:spLocks noGrp="1"/>
          </p:cNvSpPr>
          <p:nvPr>
            <p:ph type="sldNum" sz="quarter" idx="10"/>
          </p:nvPr>
        </p:nvSpPr>
        <p:spPr bwMode="auto"/>
        <p:txBody>
          <a:bodyPr/>
          <a:lstStyle/>
          <a:p>
            <a:pPr>
              <a:defRPr/>
            </a:pPr>
            <a:fld id="{B97ED621-EB34-0468-CC72-55C6BFCED507}"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Once you have identified that a company violation or crime involving email has been committed your will need to access the emails.</a:t>
            </a:r>
          </a:p>
          <a:p>
            <a:pPr>
              <a:defRPr/>
            </a:pPr>
            <a:r>
              <a:rPr lang="en-US" sz="1000" b="0" i="0" u="none" strike="noStrike" cap="none" spc="0">
                <a:solidFill>
                  <a:srgbClr val="000000"/>
                </a:solidFill>
                <a:latin typeface="+mn-lt"/>
                <a:ea typeface="+mn-ea"/>
                <a:cs typeface="+mn-cs"/>
              </a:rPr>
              <a:t>Note you want to include the email header that contains unique identifying numbers such as the IP adress and the details of the server that sent the message.</a:t>
            </a:r>
            <a:endParaRPr sz="1000"/>
          </a:p>
          <a:p>
            <a:pPr>
              <a:defRPr/>
            </a:pPr>
            <a:r>
              <a:t>For a corporate investigation check whether the compeny policy allows you access.</a:t>
            </a:r>
          </a:p>
          <a:p>
            <a:pPr>
              <a:defRPr/>
            </a:pPr>
            <a:endParaRPr/>
          </a:p>
          <a:p>
            <a:pPr>
              <a:defRPr/>
            </a:pPr>
            <a:r>
              <a:rPr sz="1000" b="0" i="0" u="none" strike="noStrike" cap="none" spc="0">
                <a:solidFill>
                  <a:srgbClr val="000000"/>
                </a:solidFill>
                <a:latin typeface="Arial"/>
                <a:ea typeface="Arial"/>
                <a:cs typeface="Arial"/>
              </a:rPr>
              <a:t>Earlier in this module, you read about the Munshani case, which was solved by an investigator examining an email header. As you probably know, an email consists of the header, the email, and the closing. The header contains the date and time, the sender, the recipient, the subject line, and information about the route the email took through email servers. In the Munshani case, the investigator was able to determine that the suspect email was fake because its ESMTP ID was identical to one used for another email that had been sent previously. UNIX servers assign unique codes to emails based on the precise date and time they are sent, so no two ESMTP IDs are the same. In addition, there was no record of the suspect email on the company’s email server. </a:t>
            </a:r>
            <a:endParaRPr/>
          </a:p>
          <a:p>
            <a:pPr>
              <a:defRPr/>
            </a:pPr>
            <a:endParaRPr/>
          </a:p>
          <a:p>
            <a:pPr>
              <a:defRPr/>
            </a:pPr>
            <a:r>
              <a:t>Headers also tell us the route emails took through servers, this might help us determine who really sent the email or the sender’s location.</a:t>
            </a:r>
          </a:p>
          <a:p>
            <a:pPr>
              <a:defRPr/>
            </a:pPr>
            <a:endParaRPr/>
          </a:p>
        </p:txBody>
      </p:sp>
      <p:sp>
        <p:nvSpPr>
          <p:cNvPr id="4" name="Slide Number Placeholder 3"/>
          <p:cNvSpPr>
            <a:spLocks noGrp="1"/>
          </p:cNvSpPr>
          <p:nvPr>
            <p:ph type="sldNum" sz="quarter" idx="10"/>
          </p:nvPr>
        </p:nvSpPr>
        <p:spPr bwMode="auto"/>
        <p:txBody>
          <a:bodyPr/>
          <a:lstStyle/>
          <a:p>
            <a:pPr>
              <a:defRPr/>
            </a:pPr>
            <a:fld id="{8C5F62C4-4230-BA39-CA84-2249F4B6CF12}"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8654603" name="Slide Image Placeholder 1"/>
          <p:cNvSpPr>
            <a:spLocks noGrp="1" noRot="1" noChangeAspect="1"/>
          </p:cNvSpPr>
          <p:nvPr>
            <p:ph type="sldImg"/>
          </p:nvPr>
        </p:nvSpPr>
        <p:spPr bwMode="auto"/>
      </p:sp>
      <p:sp>
        <p:nvSpPr>
          <p:cNvPr id="1237029051" name="Notes Placeholder 2"/>
          <p:cNvSpPr>
            <a:spLocks noGrp="1"/>
          </p:cNvSpPr>
          <p:nvPr>
            <p:ph type="body" idx="1"/>
          </p:nvPr>
        </p:nvSpPr>
        <p:spPr bwMode="auto"/>
        <p:txBody>
          <a:bodyPr/>
          <a:lstStyle/>
          <a:p>
            <a:pPr>
              <a:defRPr/>
            </a:pPr>
            <a:r>
              <a:rPr sz="1000" b="0" i="0" u="sng" strike="noStrike" cap="none" spc="0">
                <a:latin typeface="Arial"/>
                <a:ea typeface="Arial"/>
                <a:cs typeface="Arial"/>
                <a:hlinkClick r:id="rId3" tooltip="https://epieos.com/?r=1"/>
              </a:rPr>
              <a:t>https://epieos.com/?r=1</a:t>
            </a:r>
            <a:endParaRPr/>
          </a:p>
          <a:p>
            <a:pPr>
              <a:defRPr/>
            </a:pPr>
            <a:endParaRPr/>
          </a:p>
          <a:p>
            <a:pPr>
              <a:defRPr/>
            </a:pPr>
            <a:r>
              <a:rPr sz="1200" b="0" i="0" u="none">
                <a:solidFill>
                  <a:srgbClr val="000000"/>
                </a:solidFill>
                <a:latin typeface="Times New Roman"/>
                <a:ea typeface="Times New Roman"/>
                <a:cs typeface="Times New Roman"/>
              </a:rPr>
              <a:t>A reverse email lookup is a process of finding information about a person or organization using their email address as the starting point.</a:t>
            </a:r>
            <a:endParaRPr/>
          </a:p>
        </p:txBody>
      </p:sp>
      <p:sp>
        <p:nvSpPr>
          <p:cNvPr id="841103736" name="Slide Number Placeholder 3"/>
          <p:cNvSpPr>
            <a:spLocks noGrp="1"/>
          </p:cNvSpPr>
          <p:nvPr>
            <p:ph type="sldNum" sz="quarter" idx="10"/>
          </p:nvPr>
        </p:nvSpPr>
        <p:spPr bwMode="auto"/>
        <p:txBody>
          <a:bodyPr/>
          <a:lstStyle/>
          <a:p>
            <a:pPr>
              <a:defRPr/>
            </a:pPr>
            <a:fld id="{E8B55FF2-6F9E-6FD1-DA8B-A1A144436DAF}"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E2B36C-C451-1B8F-BF2D-86F77F4DE50D}"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E23DFE-850A-6657-F600-369154FB938A}"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2689F92-662E-15B7-47E3-2EF287220D23}"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6928B18-80E9-A57C-7A0C-BA855BC44BB3}"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The email header in Figure 13-3 supplies useful information. Lines 1 and 2 show two of the servers the message passed through. Line 3 shows “DKIM-Signature,” which stands for DomainKeys Identified Mail (dkim.org). It’s a way to verify the names of domains that a message is flowing through, and it was developed to help cut down on spam. Lines 4 through 6 show other servers the message passed through. Typically, these lines are followed by the From, To, Subject, and Date fields in the email.</a:t>
            </a:r>
            <a:endParaRPr lang="en-US" sz="1000" b="0" i="0" u="none" strike="noStrike" cap="none" spc="0">
              <a:solidFill>
                <a:srgbClr val="000000"/>
              </a:solidFill>
              <a:latin typeface="Arial"/>
              <a:cs typeface="Arial"/>
            </a:endParaRPr>
          </a:p>
          <a:p>
            <a:pPr>
              <a:defRPr/>
            </a:pPr>
            <a:endParaRPr lang="en-US" sz="1000" b="0" i="0" u="none" strike="noStrike" cap="none" spc="0">
              <a:solidFill>
                <a:srgbClr val="000000"/>
              </a:solidFill>
              <a:latin typeface="Arial"/>
              <a:cs typeface="Arial"/>
            </a:endParaRPr>
          </a:p>
          <a:p>
            <a:pPr>
              <a:defRPr/>
            </a:pPr>
            <a:r>
              <a:rPr lang="en-US" sz="1000" b="0" i="0" u="none" strike="noStrike" cap="none" spc="0">
                <a:solidFill>
                  <a:srgbClr val="000000"/>
                </a:solidFill>
                <a:latin typeface="Arial"/>
                <a:ea typeface="Arial"/>
                <a:cs typeface="Arial"/>
              </a:rPr>
              <a:t>If there were an attachment, it would be listed in a later line. An attachment can be any type of file, from a program to a picture. If a message includes an attachment, investigate it as a supporting piece of evidence. If you’re working with the victim, the attachment will likely still be attached to the email. If you’re investigating a suspect’s computer, remember to work with the copied version of the email. On a suspect’s computer or a forensic image, search for the attached file with a forensics tool or the OS’s Search or Find feature to determine whether the file was saved and still exists on the drive. If you’re investigating an email attachment with an unfamiliar file extension, such as .mdf, you can search the Internet to find out what program creates a file of this type. </a:t>
            </a:r>
            <a:endParaRPr/>
          </a:p>
        </p:txBody>
      </p:sp>
      <p:sp>
        <p:nvSpPr>
          <p:cNvPr id="4" name="Slide Number Placeholder 3"/>
          <p:cNvSpPr>
            <a:spLocks noGrp="1"/>
          </p:cNvSpPr>
          <p:nvPr>
            <p:ph type="sldNum" sz="quarter" idx="10"/>
          </p:nvPr>
        </p:nvSpPr>
        <p:spPr bwMode="auto"/>
        <p:txBody>
          <a:bodyPr/>
          <a:lstStyle/>
          <a:p>
            <a:pPr>
              <a:defRPr/>
            </a:pPr>
            <a:fld id="{C1B24BDA-BD0D-0368-E4CC-CE558CC4A391}"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E401CF8-FE35-F894-ECE7-6D040486CF01}"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This module explains how to trace, recover, and analyze email messages by using both forensics tools designed for investigating email and general-purpose tools, such as disk editors. Email is a major means of communication, and email programs differ in how and where they store and track email. Some are installed separately from the operating system (OS) and require their own directories and information files on the local computer. Others take advantage of existing software, such as web browsers, and install no additional software on the client computer. In this module, you see how email programs on the server interact with email programs on the client, and vice versa. You also learn how to recover deleted email from a client computer, regardless of the email program used, and how to trace an email back to the sender. In addition, because many people communicate through social media sites, such as Facebook, Instagram, LinkedIn, Snapchat, and TikTok, this module also provides an overview of various social media platforms and applications and how they can be used to solve crimes. </a:t>
            </a:r>
            <a:endParaRPr/>
          </a:p>
        </p:txBody>
      </p:sp>
      <p:sp>
        <p:nvSpPr>
          <p:cNvPr id="4" name="Slide Number Placeholder 3"/>
          <p:cNvSpPr>
            <a:spLocks noGrp="1"/>
          </p:cNvSpPr>
          <p:nvPr>
            <p:ph type="sldNum" sz="quarter" idx="10"/>
          </p:nvPr>
        </p:nvSpPr>
        <p:spPr bwMode="auto"/>
        <p:txBody>
          <a:bodyPr/>
          <a:lstStyle/>
          <a:p>
            <a:pPr>
              <a:defRPr/>
            </a:pPr>
            <a:fld id="{D3BD5F78-A254-642B-436B-F7A3C08D7F09}"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As part of an investigation, you may need to determine an email’s origin by further examining the header with one of many free Internet tools. Determining message origin is referred to as “tracing.” In this section, you learn about some Internet lookup tools that can be used to trace where an email originated.</a:t>
            </a:r>
            <a:endParaRPr lang="en-US" sz="1000" b="0" i="0" u="none" strike="noStrike" cap="none" spc="0">
              <a:solidFill>
                <a:srgbClr val="000000"/>
              </a:solidFill>
              <a:latin typeface="Arial"/>
              <a:cs typeface="Arial"/>
            </a:endParaRPr>
          </a:p>
          <a:p>
            <a:pPr>
              <a:defRPr/>
            </a:pPr>
            <a:endParaRPr lang="en-US" sz="1000" b="0" i="0" u="none" strike="noStrike" cap="none" spc="0">
              <a:solidFill>
                <a:srgbClr val="000000"/>
              </a:solidFill>
              <a:latin typeface="Arial"/>
              <a:cs typeface="Arial"/>
            </a:endParaRPr>
          </a:p>
          <a:p>
            <a:pPr>
              <a:defRPr/>
            </a:pPr>
            <a:r>
              <a:rPr lang="en-US" sz="1000" b="0" i="0" u="none" strike="noStrike" cap="none" spc="0">
                <a:solidFill>
                  <a:srgbClr val="000000"/>
                </a:solidFill>
                <a:latin typeface="Arial"/>
                <a:ea typeface="Arial"/>
                <a:cs typeface="Arial"/>
              </a:rPr>
              <a:t>For example, if a company is listed in an email address, you can visit the company’s site to find out who administers the domain. If the point of contact isn’t listed on the website or the domain doesn’t have a website, you need to use a registry site, such as one of the following, to determine the point of contact:</a:t>
            </a:r>
            <a:endParaRPr lang="en-US" sz="1000" b="0" i="0" u="none" strike="noStrike" cap="none" spc="0">
              <a:solidFill>
                <a:srgbClr val="000000"/>
              </a:solidFill>
              <a:latin typeface="Arial"/>
              <a:cs typeface="Arial"/>
            </a:endParaRPr>
          </a:p>
          <a:p>
            <a:pPr>
              <a:defRPr/>
            </a:pPr>
            <a:endParaRPr lang="en-US" sz="1000" b="0" i="0" u="none" strike="noStrike" cap="none" spc="0">
              <a:solidFill>
                <a:srgbClr val="000000"/>
              </a:solidFill>
              <a:latin typeface="Arial"/>
              <a:cs typeface="Arial"/>
            </a:endParaRPr>
          </a:p>
          <a:p>
            <a:pPr>
              <a:defRPr/>
            </a:pPr>
            <a:r>
              <a:rPr lang="en-US" sz="1000" b="0" i="0" u="none" strike="noStrike" cap="none" spc="0">
                <a:solidFill>
                  <a:srgbClr val="000000"/>
                </a:solidFill>
                <a:latin typeface="Arial"/>
                <a:ea typeface="Arial"/>
                <a:cs typeface="Arial"/>
              </a:rPr>
              <a:t>    arin.net—Use the American Registry for Internet Numbers (ARIN) to map an IP address to a domain name and find the domain’s point of contact.</a:t>
            </a:r>
            <a:endParaRPr lang="en-US" sz="1000" b="0" i="0" u="none" strike="noStrike" cap="none" spc="0">
              <a:solidFill>
                <a:srgbClr val="000000"/>
              </a:solidFill>
              <a:latin typeface="Arial"/>
              <a:cs typeface="Arial"/>
            </a:endParaRPr>
          </a:p>
          <a:p>
            <a:pPr>
              <a:defRPr/>
            </a:pPr>
            <a:endParaRPr lang="en-US" sz="1000" b="0" i="0" u="none" strike="noStrike" cap="none" spc="0">
              <a:solidFill>
                <a:srgbClr val="000000"/>
              </a:solidFill>
              <a:latin typeface="Arial"/>
              <a:cs typeface="Arial"/>
            </a:endParaRPr>
          </a:p>
          <a:p>
            <a:pPr>
              <a:defRPr/>
            </a:pPr>
            <a:r>
              <a:rPr lang="en-US" sz="1000" b="0" i="0" u="none" strike="noStrike" cap="none" spc="0">
                <a:solidFill>
                  <a:srgbClr val="000000"/>
                </a:solidFill>
                <a:latin typeface="Arial"/>
                <a:ea typeface="Arial"/>
                <a:cs typeface="Arial"/>
              </a:rPr>
              <a:t>    internic.com—As with arin.net, you use this site to find a domain’s IP address and point of contact.</a:t>
            </a:r>
            <a:endParaRPr lang="en-US" sz="1000" b="0" i="0" u="none" strike="noStrike" cap="none" spc="0">
              <a:solidFill>
                <a:srgbClr val="000000"/>
              </a:solidFill>
              <a:latin typeface="Arial"/>
              <a:cs typeface="Arial"/>
            </a:endParaRPr>
          </a:p>
          <a:p>
            <a:pPr>
              <a:defRPr/>
            </a:pPr>
            <a:endParaRPr lang="en-US" sz="1000" b="0" i="0" u="none" strike="noStrike" cap="none" spc="0">
              <a:solidFill>
                <a:srgbClr val="000000"/>
              </a:solidFill>
              <a:latin typeface="Arial"/>
              <a:cs typeface="Arial"/>
            </a:endParaRPr>
          </a:p>
          <a:p>
            <a:pPr>
              <a:defRPr/>
            </a:pPr>
            <a:r>
              <a:rPr lang="en-US" sz="1000" b="0" i="0" u="none" strike="noStrike" cap="none" spc="0">
                <a:solidFill>
                  <a:srgbClr val="000000"/>
                </a:solidFill>
                <a:latin typeface="Arial"/>
                <a:ea typeface="Arial"/>
                <a:cs typeface="Arial"/>
              </a:rPr>
              <a:t>    Whois.net—This site allows you to look up when a site was registered, who the registered contact is, and the IP address.</a:t>
            </a:r>
          </a:p>
          <a:p>
            <a:pPr>
              <a:defRPr/>
            </a:pPr>
            <a:endParaRPr lang="en-US" sz="1000" b="0" i="0" u="none" strike="noStrike" cap="none" spc="0">
              <a:solidFill>
                <a:srgbClr val="000000"/>
              </a:solidFill>
              <a:latin typeface="Arial"/>
              <a:cs typeface="Arial"/>
            </a:endParaRPr>
          </a:p>
          <a:p>
            <a:pPr>
              <a:defRPr/>
            </a:pPr>
            <a:r>
              <a:rPr sz="1000" b="0" i="0" u="none" strike="noStrike" cap="none" spc="0">
                <a:solidFill>
                  <a:srgbClr val="000000"/>
                </a:solidFill>
                <a:latin typeface="Arial"/>
                <a:ea typeface="Arial"/>
                <a:cs typeface="Arial"/>
              </a:rPr>
              <a:t>Note that large organisations such as mi</a:t>
            </a:r>
            <a:endParaRPr lang="en-US" sz="1000" b="0" i="0" u="none" strike="noStrike" cap="none" spc="0">
              <a:solidFill>
                <a:srgbClr val="000000"/>
              </a:solidFill>
              <a:latin typeface="Arial"/>
              <a:cs typeface="Arial"/>
            </a:endParaRPr>
          </a:p>
          <a:p>
            <a:pPr>
              <a:defRPr/>
            </a:pPr>
            <a:endParaRPr lang="en-US" sz="1000" b="0" i="0" u="none" strike="noStrike" cap="none" spc="0">
              <a:solidFill>
                <a:srgbClr val="000000"/>
              </a:solidFill>
              <a:latin typeface="Arial"/>
              <a:cs typeface="Arial"/>
            </a:endParaRPr>
          </a:p>
          <a:p>
            <a:pPr>
              <a:defRPr/>
            </a:pPr>
            <a:r>
              <a:rPr lang="en-US" sz="1000" b="0" i="0" u="none" strike="noStrike" cap="none" spc="0">
                <a:solidFill>
                  <a:srgbClr val="000000"/>
                </a:solidFill>
                <a:latin typeface="Arial"/>
                <a:ea typeface="Arial"/>
                <a:cs typeface="Arial"/>
              </a:rPr>
              <a:t>Using one of these websites, you should be able to find the suspect’s full email address, such as jim.shu@superiorbicycles.biz, and contact information. Keep in mind that the suspect might have posted false information, so verify your findings by checking network email logs against email addresses, as described in the next section. You can also use a search engine to look for more information and additional postings on discussion boards. </a:t>
            </a:r>
            <a:endParaRPr/>
          </a:p>
        </p:txBody>
      </p:sp>
      <p:sp>
        <p:nvSpPr>
          <p:cNvPr id="4" name="Slide Number Placeholder 3"/>
          <p:cNvSpPr>
            <a:spLocks noGrp="1"/>
          </p:cNvSpPr>
          <p:nvPr>
            <p:ph type="sldNum" sz="quarter" idx="10"/>
          </p:nvPr>
        </p:nvSpPr>
        <p:spPr bwMode="auto"/>
        <p:txBody>
          <a:bodyPr/>
          <a:lstStyle/>
          <a:p>
            <a:pPr>
              <a:defRPr/>
            </a:pPr>
            <a:fld id="{A0E340C4-B43D-096C-7800-270E97F67791}"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06116376" name="Slide Image Placeholder 1"/>
          <p:cNvSpPr>
            <a:spLocks noGrp="1" noRot="1" noChangeAspect="1"/>
          </p:cNvSpPr>
          <p:nvPr>
            <p:ph type="sldImg"/>
          </p:nvPr>
        </p:nvSpPr>
        <p:spPr bwMode="auto"/>
      </p:sp>
      <p:sp>
        <p:nvSpPr>
          <p:cNvPr id="1078257738" name="Notes Placeholder 2"/>
          <p:cNvSpPr>
            <a:spLocks noGrp="1"/>
          </p:cNvSpPr>
          <p:nvPr>
            <p:ph type="body" idx="1"/>
          </p:nvPr>
        </p:nvSpPr>
        <p:spPr bwMode="auto"/>
        <p:txBody>
          <a:bodyPr/>
          <a:lstStyle/>
          <a:p>
            <a:pPr>
              <a:defRPr/>
            </a:pPr>
            <a:r>
              <a:rPr sz="1200" b="0" i="0" u="none">
                <a:solidFill>
                  <a:srgbClr val="000000"/>
                </a:solidFill>
                <a:latin typeface="Times New Roman"/>
                <a:ea typeface="Times New Roman"/>
                <a:cs typeface="Times New Roman"/>
              </a:rPr>
              <a:t>This is a DMARC (Domain-based Message Authentication, Reporting &amp; Conformance) DNS TXT record for outlook.com. Let me break down what each part means:</a:t>
            </a:r>
            <a:endParaRPr/>
          </a:p>
          <a:p>
            <a:pPr>
              <a:defRPr/>
            </a:pPr>
            <a:r>
              <a:rPr sz="1000" b="1" i="0" u="none">
                <a:solidFill>
                  <a:srgbClr val="000000"/>
                </a:solidFill>
                <a:latin typeface="Courier New"/>
                <a:ea typeface="Courier New"/>
                <a:cs typeface="Courier New"/>
              </a:rPr>
              <a:t>_dmarc.outlook.com.</a:t>
            </a:r>
            <a:r>
              <a:rPr sz="1200" b="0" i="0" u="none">
                <a:solidFill>
                  <a:srgbClr val="000000"/>
                </a:solidFill>
                <a:latin typeface="Times New Roman"/>
                <a:ea typeface="Times New Roman"/>
                <a:cs typeface="Times New Roman"/>
              </a:rPr>
              <a:t> - The DNS record name that indicates this is a DMARC policy</a:t>
            </a:r>
            <a:endParaRPr/>
          </a:p>
          <a:p>
            <a:pPr>
              <a:defRPr/>
            </a:pPr>
            <a:r>
              <a:rPr sz="1000" b="1" i="0" u="none">
                <a:solidFill>
                  <a:srgbClr val="000000"/>
                </a:solidFill>
                <a:latin typeface="Courier New"/>
                <a:ea typeface="Courier New"/>
                <a:cs typeface="Courier New"/>
              </a:rPr>
              <a:t>300</a:t>
            </a:r>
            <a:r>
              <a:rPr sz="1200" b="0" i="0" u="none">
                <a:solidFill>
                  <a:srgbClr val="000000"/>
                </a:solidFill>
                <a:latin typeface="Times New Roman"/>
                <a:ea typeface="Times New Roman"/>
                <a:cs typeface="Times New Roman"/>
              </a:rPr>
              <a:t> - TTL (Time To Live) in seconds - how long DNS resolvers should cache this record</a:t>
            </a:r>
            <a:endParaRPr/>
          </a:p>
          <a:p>
            <a:pPr>
              <a:defRPr/>
            </a:pPr>
            <a:r>
              <a:rPr sz="1000" b="1" i="0" u="none">
                <a:solidFill>
                  <a:srgbClr val="000000"/>
                </a:solidFill>
                <a:latin typeface="Courier New"/>
                <a:ea typeface="Courier New"/>
                <a:cs typeface="Courier New"/>
              </a:rPr>
              <a:t>IN</a:t>
            </a:r>
            <a:r>
              <a:rPr sz="1200" b="0" i="0" u="none">
                <a:solidFill>
                  <a:srgbClr val="000000"/>
                </a:solidFill>
                <a:latin typeface="Times New Roman"/>
                <a:ea typeface="Times New Roman"/>
                <a:cs typeface="Times New Roman"/>
              </a:rPr>
              <a:t> - Internet class (standard for most DNS records)</a:t>
            </a:r>
            <a:endParaRPr/>
          </a:p>
          <a:p>
            <a:pPr>
              <a:defRPr/>
            </a:pPr>
            <a:r>
              <a:rPr sz="1000" b="1" i="0" u="none">
                <a:solidFill>
                  <a:srgbClr val="000000"/>
                </a:solidFill>
                <a:latin typeface="Courier New"/>
                <a:ea typeface="Courier New"/>
                <a:cs typeface="Courier New"/>
              </a:rPr>
              <a:t>TXT</a:t>
            </a:r>
            <a:r>
              <a:rPr sz="1200" b="0" i="0" u="none">
                <a:solidFill>
                  <a:srgbClr val="000000"/>
                </a:solidFill>
                <a:latin typeface="Times New Roman"/>
                <a:ea typeface="Times New Roman"/>
                <a:cs typeface="Times New Roman"/>
              </a:rPr>
              <a:t> - Record type (text record)</a:t>
            </a:r>
            <a:endParaRPr/>
          </a:p>
          <a:p>
            <a:pPr>
              <a:defRPr/>
            </a:pPr>
            <a:r>
              <a:rPr sz="1200" b="1" i="0" u="none">
                <a:solidFill>
                  <a:srgbClr val="000000"/>
                </a:solidFill>
                <a:latin typeface="Times New Roman"/>
                <a:ea typeface="Times New Roman"/>
                <a:cs typeface="Times New Roman"/>
              </a:rPr>
              <a:t>"v=DMARC1; p=none; sp=quarantine; pct=100; rua=mailto</a:t>
            </a:r>
            <a:endParaRPr/>
          </a:p>
          <a:p>
            <a:pPr>
              <a:defRPr/>
            </a:pPr>
            <a:r>
              <a:rPr sz="1200" b="1" i="0" u="none">
                <a:solidFill>
                  <a:srgbClr val="000000"/>
                </a:solidFill>
                <a:latin typeface="Times New Roman"/>
                <a:ea typeface="Times New Roman"/>
                <a:cs typeface="Times New Roman"/>
              </a:rPr>
              <a:t>@dmarc.microsoft; ruf=mailto</a:t>
            </a:r>
            <a:endParaRPr/>
          </a:p>
          <a:p>
            <a:pPr>
              <a:defRPr/>
            </a:pPr>
            <a:r>
              <a:rPr sz="1200" b="1" i="0" u="none">
                <a:solidFill>
                  <a:srgbClr val="000000"/>
                </a:solidFill>
                <a:latin typeface="Times New Roman"/>
                <a:ea typeface="Times New Roman"/>
                <a:cs typeface="Times New Roman"/>
              </a:rPr>
              <a:t>@dmarc.microsoft; fo=1"</a:t>
            </a:r>
            <a:r>
              <a:rPr sz="1200" b="0" i="0" u="none">
                <a:solidFill>
                  <a:srgbClr val="000000"/>
                </a:solidFill>
                <a:latin typeface="Times New Roman"/>
                <a:ea typeface="Times New Roman"/>
                <a:cs typeface="Times New Roman"/>
              </a:rPr>
              <a:t> - The DMARC policy itself</a:t>
            </a:r>
            <a:endParaRPr/>
          </a:p>
          <a:p>
            <a:pPr>
              <a:defRPr/>
            </a:pPr>
            <a:r>
              <a:rPr sz="1200" b="0" i="0" u="none">
                <a:solidFill>
                  <a:srgbClr val="000000"/>
                </a:solidFill>
                <a:latin typeface="Times New Roman"/>
                <a:ea typeface="Times New Roman"/>
                <a:cs typeface="Times New Roman"/>
              </a:rPr>
              <a:t>Breaking down the DMARC policy components:</a:t>
            </a:r>
            <a:endParaRPr/>
          </a:p>
          <a:p>
            <a:pPr>
              <a:defRPr/>
            </a:pPr>
            <a:r>
              <a:rPr sz="1000" b="1" i="0" u="none">
                <a:solidFill>
                  <a:srgbClr val="000000"/>
                </a:solidFill>
                <a:latin typeface="Courier New"/>
                <a:ea typeface="Courier New"/>
                <a:cs typeface="Courier New"/>
              </a:rPr>
              <a:t>v=DMARC1</a:t>
            </a:r>
            <a:r>
              <a:rPr sz="1200" b="0" i="0" u="none">
                <a:solidFill>
                  <a:srgbClr val="000000"/>
                </a:solidFill>
                <a:latin typeface="Times New Roman"/>
                <a:ea typeface="Times New Roman"/>
                <a:cs typeface="Times New Roman"/>
              </a:rPr>
              <a:t> - Version identifier (DMARC version 1)</a:t>
            </a:r>
            <a:endParaRPr/>
          </a:p>
          <a:p>
            <a:pPr>
              <a:defRPr/>
            </a:pPr>
            <a:r>
              <a:rPr sz="1000" b="1" i="0" u="none">
                <a:solidFill>
                  <a:srgbClr val="000000"/>
                </a:solidFill>
                <a:latin typeface="Courier New"/>
                <a:ea typeface="Courier New"/>
                <a:cs typeface="Courier New"/>
              </a:rPr>
              <a:t>p=none</a:t>
            </a:r>
            <a:r>
              <a:rPr sz="1200" b="0" i="0" u="none">
                <a:solidFill>
                  <a:srgbClr val="000000"/>
                </a:solidFill>
                <a:latin typeface="Times New Roman"/>
                <a:ea typeface="Times New Roman"/>
                <a:cs typeface="Times New Roman"/>
              </a:rPr>
              <a:t> - Policy for the main domain (outlook.com) - "none" means monitor only, don't reject or quarantine</a:t>
            </a:r>
            <a:endParaRPr/>
          </a:p>
          <a:p>
            <a:pPr>
              <a:defRPr/>
            </a:pPr>
            <a:r>
              <a:rPr sz="1000" b="1" i="0" u="none">
                <a:solidFill>
                  <a:srgbClr val="000000"/>
                </a:solidFill>
                <a:latin typeface="Courier New"/>
                <a:ea typeface="Courier New"/>
                <a:cs typeface="Courier New"/>
              </a:rPr>
              <a:t>sp=quarantine</a:t>
            </a:r>
            <a:r>
              <a:rPr sz="1200" b="0" i="0" u="none">
                <a:solidFill>
                  <a:srgbClr val="000000"/>
                </a:solidFill>
                <a:latin typeface="Times New Roman"/>
                <a:ea typeface="Times New Roman"/>
                <a:cs typeface="Times New Roman"/>
              </a:rPr>
              <a:t> - Policy for subdomains - emails failing DMARC checks should be quarantined</a:t>
            </a:r>
            <a:endParaRPr/>
          </a:p>
          <a:p>
            <a:pPr>
              <a:defRPr/>
            </a:pPr>
            <a:r>
              <a:rPr sz="1000" b="1" i="0" u="none">
                <a:solidFill>
                  <a:srgbClr val="000000"/>
                </a:solidFill>
                <a:latin typeface="Courier New"/>
                <a:ea typeface="Courier New"/>
                <a:cs typeface="Courier New"/>
              </a:rPr>
              <a:t>pct=100</a:t>
            </a:r>
            <a:r>
              <a:rPr sz="1200" b="0" i="0" u="none">
                <a:solidFill>
                  <a:srgbClr val="000000"/>
                </a:solidFill>
                <a:latin typeface="Times New Roman"/>
                <a:ea typeface="Times New Roman"/>
                <a:cs typeface="Times New Roman"/>
              </a:rPr>
              <a:t> - Apply the policy to 100% of messages</a:t>
            </a:r>
            <a:endParaRPr/>
          </a:p>
          <a:p>
            <a:pPr>
              <a:defRPr/>
            </a:pPr>
            <a:r>
              <a:rPr sz="1000" b="1" i="0" u="none">
                <a:solidFill>
                  <a:srgbClr val="000000"/>
                </a:solidFill>
                <a:latin typeface="Courier New"/>
                <a:ea typeface="Courier New"/>
                <a:cs typeface="Courier New"/>
              </a:rPr>
              <a:t>rua=mailto:rua@dmarc.microsoft</a:t>
            </a:r>
            <a:r>
              <a:rPr sz="1200" b="0" i="0" u="none">
                <a:solidFill>
                  <a:srgbClr val="000000"/>
                </a:solidFill>
                <a:latin typeface="Times New Roman"/>
                <a:ea typeface="Times New Roman"/>
                <a:cs typeface="Times New Roman"/>
              </a:rPr>
              <a:t> - Send aggregate reports to this email address</a:t>
            </a:r>
            <a:endParaRPr/>
          </a:p>
          <a:p>
            <a:pPr>
              <a:defRPr/>
            </a:pPr>
            <a:r>
              <a:rPr sz="1000" b="1" i="0" u="none">
                <a:solidFill>
                  <a:srgbClr val="000000"/>
                </a:solidFill>
                <a:latin typeface="Courier New"/>
                <a:ea typeface="Courier New"/>
                <a:cs typeface="Courier New"/>
              </a:rPr>
              <a:t>ruf=mailto:ruf@dmarc.microsoft</a:t>
            </a:r>
            <a:r>
              <a:rPr sz="1200" b="0" i="0" u="none">
                <a:solidFill>
                  <a:srgbClr val="000000"/>
                </a:solidFill>
                <a:latin typeface="Times New Roman"/>
                <a:ea typeface="Times New Roman"/>
                <a:cs typeface="Times New Roman"/>
              </a:rPr>
              <a:t> - Send forensic (failure) reports to this email address</a:t>
            </a:r>
            <a:endParaRPr/>
          </a:p>
          <a:p>
            <a:pPr>
              <a:defRPr/>
            </a:pPr>
            <a:r>
              <a:rPr sz="1000" b="1" i="0" u="none">
                <a:solidFill>
                  <a:srgbClr val="000000"/>
                </a:solidFill>
                <a:latin typeface="Courier New"/>
                <a:ea typeface="Courier New"/>
                <a:cs typeface="Courier New"/>
              </a:rPr>
              <a:t>fo=1</a:t>
            </a:r>
            <a:r>
              <a:rPr sz="1200" b="0" i="0" u="none">
                <a:solidFill>
                  <a:srgbClr val="000000"/>
                </a:solidFill>
                <a:latin typeface="Times New Roman"/>
                <a:ea typeface="Times New Roman"/>
                <a:cs typeface="Times New Roman"/>
              </a:rPr>
              <a:t> - Generate forensic reports if any authentication mechanism fails (SPF or DKIM)</a:t>
            </a:r>
            <a:endParaRPr/>
          </a:p>
        </p:txBody>
      </p:sp>
      <p:sp>
        <p:nvSpPr>
          <p:cNvPr id="291319266" name="Slide Number Placeholder 3"/>
          <p:cNvSpPr>
            <a:spLocks noGrp="1"/>
          </p:cNvSpPr>
          <p:nvPr>
            <p:ph type="sldNum" sz="quarter" idx="10"/>
          </p:nvPr>
        </p:nvSpPr>
        <p:spPr bwMode="auto"/>
        <p:txBody>
          <a:bodyPr/>
          <a:lstStyle/>
          <a:p>
            <a:pPr>
              <a:defRPr/>
            </a:pPr>
            <a:fld id="{45730E6D-9F43-A8CA-6772-5101E352F236}"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You can use network logs for more information that will help track emails.</a:t>
            </a:r>
          </a:p>
          <a:p>
            <a:pPr>
              <a:defRPr/>
            </a:pPr>
            <a:r>
              <a:t>In particular, did the email come from an internal or external source.</a:t>
            </a:r>
          </a:p>
          <a:p>
            <a:pPr>
              <a:defRPr/>
            </a:pPr>
            <a:r>
              <a:t>Network administrator can provide these logs.</a:t>
            </a:r>
          </a:p>
        </p:txBody>
      </p:sp>
      <p:sp>
        <p:nvSpPr>
          <p:cNvPr id="4" name="Slide Number Placeholder 3"/>
          <p:cNvSpPr>
            <a:spLocks noGrp="1"/>
          </p:cNvSpPr>
          <p:nvPr>
            <p:ph type="sldNum" sz="quarter" idx="10"/>
          </p:nvPr>
        </p:nvSpPr>
        <p:spPr bwMode="auto"/>
        <p:txBody>
          <a:bodyPr/>
          <a:lstStyle/>
          <a:p>
            <a:pPr>
              <a:defRPr/>
            </a:pPr>
            <a:fld id="{4F760683-2567-DF41-AE27-97F201299D59}"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Times New Roman"/>
                <a:ea typeface="Times New Roman"/>
                <a:cs typeface="Times New Roman"/>
              </a:rPr>
              <a:t>The </a:t>
            </a:r>
            <a:r>
              <a:rPr sz="1200" b="0" i="1" u="none">
                <a:solidFill>
                  <a:srgbClr val="000000"/>
                </a:solidFill>
                <a:latin typeface="Times New Roman"/>
                <a:ea typeface="Times New Roman"/>
                <a:cs typeface="Times New Roman"/>
              </a:rPr>
              <a:t>Log</a:t>
            </a:r>
            <a:r>
              <a:rPr sz="1200" b="0" i="0" u="none">
                <a:solidFill>
                  <a:srgbClr val="000000"/>
                </a:solidFill>
                <a:latin typeface="Times New Roman"/>
                <a:ea typeface="Times New Roman"/>
                <a:cs typeface="Times New Roman"/>
              </a:rPr>
              <a:t> submenu includes the following tabs, one for each log type:</a:t>
            </a:r>
            <a:endParaRPr/>
          </a:p>
          <a:p>
            <a:pPr>
              <a:defRPr/>
            </a:pPr>
            <a:r>
              <a:rPr sz="1200" b="0" i="1" u="none">
                <a:solidFill>
                  <a:srgbClr val="000000"/>
                </a:solidFill>
                <a:latin typeface="Times New Roman"/>
                <a:ea typeface="Times New Roman"/>
                <a:cs typeface="Times New Roman"/>
              </a:rPr>
              <a:t>History</a:t>
            </a:r>
            <a:r>
              <a:rPr sz="1200" b="0" i="0" u="none">
                <a:solidFill>
                  <a:srgbClr val="000000"/>
                </a:solidFill>
                <a:latin typeface="Times New Roman"/>
                <a:ea typeface="Times New Roman"/>
                <a:cs typeface="Times New Roman"/>
              </a:rPr>
              <a:t>: Where you can view the log of sent and undelivered SMTP email messages.</a:t>
            </a:r>
            <a:endParaRPr/>
          </a:p>
          <a:p>
            <a:pPr>
              <a:defRPr/>
            </a:pPr>
            <a:r>
              <a:rPr sz="1200" b="0" i="1" u="none">
                <a:solidFill>
                  <a:srgbClr val="000000"/>
                </a:solidFill>
                <a:latin typeface="Times New Roman"/>
                <a:ea typeface="Times New Roman"/>
                <a:cs typeface="Times New Roman"/>
              </a:rPr>
              <a:t>System Event</a:t>
            </a:r>
            <a:r>
              <a:rPr sz="1200" b="0" i="0" u="none">
                <a:solidFill>
                  <a:srgbClr val="000000"/>
                </a:solidFill>
                <a:latin typeface="Times New Roman"/>
                <a:ea typeface="Times New Roman"/>
                <a:cs typeface="Times New Roman"/>
              </a:rPr>
              <a:t>: Where you can view the log of administrator activities and system events.</a:t>
            </a:r>
            <a:endParaRPr/>
          </a:p>
          <a:p>
            <a:pPr>
              <a:defRPr/>
            </a:pPr>
            <a:r>
              <a:rPr sz="1200" b="0" i="1" u="none">
                <a:solidFill>
                  <a:srgbClr val="000000"/>
                </a:solidFill>
                <a:latin typeface="Times New Roman"/>
                <a:ea typeface="Times New Roman"/>
                <a:cs typeface="Times New Roman"/>
              </a:rPr>
              <a:t>Mail Event</a:t>
            </a:r>
            <a:r>
              <a:rPr sz="1200" b="0" i="0" u="none">
                <a:solidFill>
                  <a:srgbClr val="000000"/>
                </a:solidFill>
                <a:latin typeface="Times New Roman"/>
                <a:ea typeface="Times New Roman"/>
                <a:cs typeface="Times New Roman"/>
              </a:rPr>
              <a:t>: Where you can view the log of normal email delivery activities.</a:t>
            </a:r>
            <a:endParaRPr/>
          </a:p>
          <a:p>
            <a:pPr>
              <a:defRPr/>
            </a:pPr>
            <a:r>
              <a:rPr sz="1200" b="0" i="1" u="none">
                <a:solidFill>
                  <a:srgbClr val="000000"/>
                </a:solidFill>
                <a:latin typeface="Times New Roman"/>
                <a:ea typeface="Times New Roman"/>
                <a:cs typeface="Times New Roman"/>
              </a:rPr>
              <a:t>AntiVirus</a:t>
            </a:r>
            <a:r>
              <a:rPr sz="1200" b="0" i="0" u="none">
                <a:solidFill>
                  <a:srgbClr val="000000"/>
                </a:solidFill>
                <a:latin typeface="Times New Roman"/>
                <a:ea typeface="Times New Roman"/>
                <a:cs typeface="Times New Roman"/>
              </a:rPr>
              <a:t>: Where you can view the log of email detected as infected by a virus.</a:t>
            </a:r>
            <a:endParaRPr/>
          </a:p>
          <a:p>
            <a:pPr>
              <a:defRPr/>
            </a:pPr>
            <a:r>
              <a:rPr sz="1200" b="0" i="1" u="none">
                <a:solidFill>
                  <a:srgbClr val="000000"/>
                </a:solidFill>
                <a:latin typeface="Times New Roman"/>
                <a:ea typeface="Times New Roman"/>
                <a:cs typeface="Times New Roman"/>
              </a:rPr>
              <a:t>AntiSpam</a:t>
            </a:r>
            <a:r>
              <a:rPr sz="1200" b="0" i="0" u="none">
                <a:solidFill>
                  <a:srgbClr val="000000"/>
                </a:solidFill>
                <a:latin typeface="Times New Roman"/>
                <a:ea typeface="Times New Roman"/>
                <a:cs typeface="Times New Roman"/>
              </a:rPr>
              <a:t>: Where you can view the log of email detected as spam.</a:t>
            </a:r>
            <a:endParaRPr/>
          </a:p>
          <a:p>
            <a:pPr>
              <a:defRPr/>
            </a:pPr>
            <a:r>
              <a:rPr sz="1200" b="0" i="1" u="none">
                <a:solidFill>
                  <a:srgbClr val="000000"/>
                </a:solidFill>
                <a:latin typeface="Times New Roman"/>
                <a:ea typeface="Times New Roman"/>
                <a:cs typeface="Times New Roman"/>
              </a:rPr>
              <a:t>Encryption</a:t>
            </a:r>
            <a:r>
              <a:rPr sz="1200" b="0" i="0" u="none">
                <a:solidFill>
                  <a:srgbClr val="000000"/>
                </a:solidFill>
                <a:latin typeface="Times New Roman"/>
                <a:ea typeface="Times New Roman"/>
                <a:cs typeface="Times New Roman"/>
              </a:rPr>
              <a:t>: Where you can view the log of IBE encryption. For more information about using IBE, see .</a:t>
            </a:r>
            <a:endParaRPr/>
          </a:p>
          <a:p>
            <a:pPr>
              <a:defRPr/>
            </a:pPr>
            <a:r>
              <a:rPr sz="1200" b="0" i="1" u="none">
                <a:solidFill>
                  <a:srgbClr val="000000"/>
                </a:solidFill>
                <a:latin typeface="Times New Roman"/>
                <a:ea typeface="Times New Roman"/>
                <a:cs typeface="Times New Roman"/>
              </a:rPr>
              <a:t>Log Search Task</a:t>
            </a:r>
            <a:r>
              <a:rPr sz="1200" b="0" i="0" u="none">
                <a:solidFill>
                  <a:srgbClr val="000000"/>
                </a:solidFill>
                <a:latin typeface="Times New Roman"/>
                <a:ea typeface="Times New Roman"/>
                <a:cs typeface="Times New Roman"/>
              </a:rPr>
              <a:t>: Where you can configure and view the log results of advanced searches. For more information, see .</a:t>
            </a:r>
            <a:endParaRPr/>
          </a:p>
          <a:p>
            <a:pPr>
              <a:defRPr/>
            </a:pPr>
            <a:endParaRPr/>
          </a:p>
        </p:txBody>
      </p:sp>
      <p:sp>
        <p:nvSpPr>
          <p:cNvPr id="4" name="Slide Number Placeholder 3"/>
          <p:cNvSpPr>
            <a:spLocks noGrp="1"/>
          </p:cNvSpPr>
          <p:nvPr>
            <p:ph type="sldNum" sz="quarter" idx="10"/>
          </p:nvPr>
        </p:nvSpPr>
        <p:spPr bwMode="auto"/>
        <p:txBody>
          <a:bodyPr/>
          <a:lstStyle/>
          <a:p>
            <a:pPr>
              <a:defRPr/>
            </a:pPr>
            <a:fld id="{968D1E52-9249-CBF1-326A-3788033E6840}"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98504345" name="PlaceHolder 1"/>
          <p:cNvSpPr>
            <a:spLocks noGrp="1" noRot="1" noChangeAspect="1"/>
          </p:cNvSpPr>
          <p:nvPr>
            <p:ph type="sldImg"/>
          </p:nvPr>
        </p:nvSpPr>
        <p:spPr bwMode="auto">
          <a:xfrm>
            <a:off x="685800" y="630360"/>
            <a:ext cx="3777840" cy="2125440"/>
          </a:xfrm>
          <a:prstGeom prst="rect">
            <a:avLst/>
          </a:prstGeom>
          <a:ln w="0">
            <a:noFill/>
          </a:ln>
        </p:spPr>
      </p:sp>
      <p:sp>
        <p:nvSpPr>
          <p:cNvPr id="1878796919" name="PlaceHolder 2"/>
          <p:cNvSpPr>
            <a:spLocks noGrp="1"/>
          </p:cNvSpPr>
          <p:nvPr>
            <p:ph type="body"/>
          </p:nvPr>
        </p:nvSpPr>
        <p:spPr bwMode="auto">
          <a:xfrm>
            <a:off x="685800" y="2993760"/>
            <a:ext cx="5486039" cy="5519520"/>
          </a:xfrm>
          <a:prstGeom prst="rect">
            <a:avLst/>
          </a:prstGeom>
          <a:noFill/>
          <a:ln w="0">
            <a:noFill/>
          </a:ln>
        </p:spPr>
        <p:txBody>
          <a:bodyPr lIns="91440" tIns="45720" rIns="91440" bIns="45720" anchor="t">
            <a:noAutofit/>
          </a:bodyPr>
          <a:lstStyle/>
          <a:p>
            <a:pPr marL="0" indent="0" algn="l">
              <a:buNone/>
              <a:defRPr/>
            </a:pPr>
            <a:r>
              <a:rPr lang="en-US" sz="1800" b="0" i="0" u="none" strike="noStrike" cap="none" spc="0">
                <a:solidFill>
                  <a:srgbClr val="000000"/>
                </a:solidFill>
                <a:latin typeface="Arial"/>
                <a:ea typeface="Arial"/>
                <a:cs typeface="Arial"/>
              </a:rPr>
              <a:t>A</a:t>
            </a:r>
            <a:r>
              <a:rPr sz="1800" b="0" i="0" u="none" strike="noStrike" cap="none" spc="0">
                <a:solidFill>
                  <a:srgbClr val="000000"/>
                </a:solidFill>
                <a:latin typeface="Arial"/>
                <a:ea typeface="Arial"/>
                <a:cs typeface="Arial"/>
              </a:rPr>
              <a:t>lthough administrators do usual set servers to continous logging mode – a</a:t>
            </a:r>
            <a:r>
              <a:rPr lang="en-US" sz="1800" b="0" i="0" u="none" strike="noStrike" cap="none" spc="0">
                <a:solidFill>
                  <a:srgbClr val="000000"/>
                </a:solidFill>
                <a:latin typeface="Arial"/>
                <a:ea typeface="Arial"/>
                <a:cs typeface="Arial"/>
              </a:rPr>
              <a:t>n issue to be aware of is log rotations, to save space only a certain number of days are kept on the server, good practice is to remove the older logs and back them up to some alternate long term storage location. This means though that the investigation will require extra time to restore these.</a:t>
            </a:r>
            <a:endParaRPr lang="en-US" sz="1800" b="0" u="none" strike="noStrike">
              <a:solidFill>
                <a:srgbClr val="000000"/>
              </a:solidFill>
              <a:latin typeface="Arial"/>
            </a:endParaRPr>
          </a:p>
        </p:txBody>
      </p:sp>
      <p:sp>
        <p:nvSpPr>
          <p:cNvPr id="183181919" name="PlaceHolder 3"/>
          <p:cNvSpPr>
            <a:spLocks noGrp="1"/>
          </p:cNvSpPr>
          <p:nvPr>
            <p:ph type="sldNum" idx="5"/>
          </p:nvPr>
        </p:nvSpPr>
        <p:spPr bwMode="auto">
          <a:xfrm>
            <a:off x="6063120" y="8685360"/>
            <a:ext cx="684000" cy="458280"/>
          </a:xfrm>
          <a:prstGeom prst="rect">
            <a:avLst/>
          </a:prstGeom>
          <a:noFill/>
          <a:ln w="0">
            <a:noFill/>
          </a:ln>
        </p:spPr>
        <p:txBody>
          <a:bodyPr lIns="91440" tIns="45720" rIns="91440" bIns="45720" anchor="b">
            <a:noAutofit/>
          </a:bodyPr>
          <a:lstStyle>
            <a:lvl1pPr indent="0" algn="r">
              <a:lnSpc>
                <a:spcPct val="100000"/>
              </a:lnSpc>
              <a:buNone/>
              <a:defRPr lang="en-US" sz="1000" b="0" u="none" strike="noStrike">
                <a:solidFill>
                  <a:schemeClr val="lt1">
                    <a:lumMod val="50000"/>
                  </a:schemeClr>
                </a:solidFill>
                <a:latin typeface="Arial"/>
              </a:defRPr>
            </a:lvl1pPr>
          </a:lstStyle>
          <a:p>
            <a:pPr indent="0" algn="r">
              <a:lnSpc>
                <a:spcPct val="100000"/>
              </a:lnSpc>
              <a:buNone/>
              <a:defRPr/>
            </a:pPr>
            <a:fld id="{3F2FCC21-7036-4BC8-81CD-9F889FA1B05F}" type="slidenum">
              <a:rPr lang="en-US" sz="1000" b="0" u="none" strike="noStrike">
                <a:solidFill>
                  <a:schemeClr val="lt1">
                    <a:lumMod val="50000"/>
                  </a:schemeClr>
                </a:solidFill>
                <a:latin typeface="Arial"/>
              </a:rPr>
              <a:t>24</a:t>
            </a:fld>
            <a:endParaRPr lang="en-US" sz="1000" b="0" u="none" strike="noStrike">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00616734" name="PlaceHolder 1"/>
          <p:cNvSpPr>
            <a:spLocks noGrp="1" noRot="1" noChangeAspect="1"/>
          </p:cNvSpPr>
          <p:nvPr>
            <p:ph type="sldImg"/>
          </p:nvPr>
        </p:nvSpPr>
        <p:spPr bwMode="auto">
          <a:xfrm>
            <a:off x="685800" y="630360"/>
            <a:ext cx="3777840" cy="2125440"/>
          </a:xfrm>
          <a:prstGeom prst="rect">
            <a:avLst/>
          </a:prstGeom>
          <a:ln w="0">
            <a:noFill/>
          </a:ln>
        </p:spPr>
      </p:sp>
      <p:sp>
        <p:nvSpPr>
          <p:cNvPr id="350527001" name="PlaceHolder 2"/>
          <p:cNvSpPr>
            <a:spLocks noGrp="1"/>
          </p:cNvSpPr>
          <p:nvPr>
            <p:ph type="body"/>
          </p:nvPr>
        </p:nvSpPr>
        <p:spPr bwMode="auto">
          <a:xfrm>
            <a:off x="685800" y="2993760"/>
            <a:ext cx="5486039" cy="5519520"/>
          </a:xfrm>
          <a:prstGeom prst="rect">
            <a:avLst/>
          </a:prstGeom>
          <a:noFill/>
          <a:ln w="0">
            <a:noFill/>
          </a:ln>
        </p:spPr>
        <p:txBody>
          <a:bodyPr lIns="91440" tIns="45720" rIns="91440" bIns="45720" anchor="t">
            <a:noAutofit/>
          </a:bodyPr>
          <a:lstStyle/>
          <a:p>
            <a:pPr marL="0" indent="0" algn="l">
              <a:buNone/>
              <a:defRPr/>
            </a:pPr>
            <a:r>
              <a:rPr sz="1800" b="0" i="0" u="none" strike="noStrike" cap="none" spc="0">
                <a:solidFill>
                  <a:srgbClr val="000000"/>
                </a:solidFill>
                <a:latin typeface="Arial"/>
                <a:ea typeface="Arial"/>
                <a:cs typeface="Arial"/>
              </a:rPr>
              <a:t>When containing suspect’s network email administrator be aware that if they are an email provider such as an ISP, that they </a:t>
            </a:r>
            <a:r>
              <a:rPr sz="1800" b="0" u="none" strike="noStrike">
                <a:solidFill>
                  <a:srgbClr val="000000"/>
                </a:solidFill>
                <a:latin typeface="Arial"/>
              </a:rPr>
              <a:t>may not keep keep logs for more than 30 days this is because they deal with much larger volumes of traffic compared to a single organisation.</a:t>
            </a:r>
          </a:p>
          <a:p>
            <a:pPr marL="0" indent="0" algn="l">
              <a:buNone/>
              <a:defRPr/>
            </a:pPr>
            <a:endParaRPr lang="en-US" sz="1800" b="0" u="none" strike="noStrike">
              <a:solidFill>
                <a:srgbClr val="000000"/>
              </a:solidFill>
              <a:latin typeface="Arial"/>
            </a:endParaRPr>
          </a:p>
          <a:p>
            <a:pPr marL="0" indent="0" algn="l">
              <a:buNone/>
              <a:defRPr/>
            </a:pPr>
            <a:r>
              <a:rPr lang="en-US" sz="1800" b="0" i="0" u="none" strike="noStrike" cap="none" spc="0">
                <a:solidFill>
                  <a:srgbClr val="000000"/>
                </a:solidFill>
                <a:latin typeface="Arial"/>
                <a:ea typeface="Arial"/>
                <a:cs typeface="Arial"/>
              </a:rPr>
              <a:t>In addition to logging email traffic, email servers maintain copies of clients’ email, even if the users have deleted messages from their inboxes. Some email servers don’t completely delete messages until the system is backed up. Sometimes the email administrator can recover deleted email without restoring the entire email server, but some email servers require recovering the entire server to retrieve one deleted message. </a:t>
            </a:r>
            <a:endParaRPr lang="en-US" sz="1800" b="0" u="none" strike="noStrike">
              <a:solidFill>
                <a:srgbClr val="000000"/>
              </a:solidFill>
              <a:latin typeface="Arial"/>
            </a:endParaRPr>
          </a:p>
        </p:txBody>
      </p:sp>
      <p:sp>
        <p:nvSpPr>
          <p:cNvPr id="1901680037" name="PlaceHolder 3"/>
          <p:cNvSpPr>
            <a:spLocks noGrp="1"/>
          </p:cNvSpPr>
          <p:nvPr>
            <p:ph type="sldNum" idx="6"/>
          </p:nvPr>
        </p:nvSpPr>
        <p:spPr bwMode="auto">
          <a:xfrm>
            <a:off x="6063120" y="8685360"/>
            <a:ext cx="684000" cy="458280"/>
          </a:xfrm>
          <a:prstGeom prst="rect">
            <a:avLst/>
          </a:prstGeom>
          <a:noFill/>
          <a:ln w="0">
            <a:noFill/>
          </a:ln>
        </p:spPr>
        <p:txBody>
          <a:bodyPr lIns="91440" tIns="45720" rIns="91440" bIns="45720" anchor="b">
            <a:noAutofit/>
          </a:bodyPr>
          <a:lstStyle>
            <a:lvl1pPr indent="0" algn="r">
              <a:lnSpc>
                <a:spcPct val="100000"/>
              </a:lnSpc>
              <a:buNone/>
              <a:defRPr lang="en-US" sz="1000" b="0" u="none" strike="noStrike">
                <a:solidFill>
                  <a:schemeClr val="lt1">
                    <a:lumMod val="50000"/>
                  </a:schemeClr>
                </a:solidFill>
                <a:latin typeface="Arial"/>
              </a:defRPr>
            </a:lvl1pPr>
          </a:lstStyle>
          <a:p>
            <a:pPr indent="0" algn="r">
              <a:lnSpc>
                <a:spcPct val="100000"/>
              </a:lnSpc>
              <a:buNone/>
              <a:defRPr/>
            </a:pPr>
            <a:fld id="{094ED08A-058E-4756-AB26-FD568E3A33DD}" type="slidenum">
              <a:rPr lang="en-US" sz="1000" b="0" u="none" strike="noStrike">
                <a:solidFill>
                  <a:schemeClr val="lt1">
                    <a:lumMod val="50000"/>
                  </a:schemeClr>
                </a:solidFill>
                <a:latin typeface="Arial"/>
              </a:rPr>
              <a:t>25</a:t>
            </a:fld>
            <a:endParaRPr lang="en-US" sz="1000" b="0" u="none" strike="noStrike">
              <a:solidFill>
                <a:srgbClr val="000000"/>
              </a:solid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There are dozens of email server progams but postfix and sendmail are the most common.</a:t>
            </a:r>
          </a:p>
          <a:p>
            <a:pPr>
              <a:defRPr/>
            </a:pPr>
            <a:r>
              <a:t>Postfix was designed as a secure replacement for sendmail which has become a legacy system although its was roughly 50-50 until the early 2000s with postfix increasing share since 2010s.</a:t>
            </a:r>
          </a:p>
          <a:p>
            <a:pPr>
              <a:defRPr/>
            </a:pPr>
            <a:endParaRPr/>
          </a:p>
          <a:p>
            <a:pPr>
              <a:defRPr/>
            </a:pPr>
            <a:endParaRPr/>
          </a:p>
        </p:txBody>
      </p:sp>
      <p:sp>
        <p:nvSpPr>
          <p:cNvPr id="4" name="Slide Number Placeholder 3"/>
          <p:cNvSpPr>
            <a:spLocks noGrp="1"/>
          </p:cNvSpPr>
          <p:nvPr>
            <p:ph type="sldNum" sz="quarter" idx="10"/>
          </p:nvPr>
        </p:nvSpPr>
        <p:spPr bwMode="auto"/>
        <p:txBody>
          <a:bodyPr/>
          <a:lstStyle/>
          <a:p>
            <a:pPr>
              <a:defRPr/>
            </a:pPr>
            <a:fld id="{7CCFBA53-3A16-3C99-9319-3810F33E556B}"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25FB9C8-2E82-2C27-D69E-CCB1D761A19F}"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2B37277-0F6D-2F9F-EC38-A827179E6846}"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8E46E9A-2FC4-4150-486C-6AACF4DEB104}"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87606987" name="Slide Image Placeholder 1"/>
          <p:cNvSpPr>
            <a:spLocks noGrp="1" noRot="1" noChangeAspect="1"/>
          </p:cNvSpPr>
          <p:nvPr>
            <p:ph type="sldImg"/>
          </p:nvPr>
        </p:nvSpPr>
        <p:spPr bwMode="auto"/>
      </p:sp>
      <p:sp>
        <p:nvSpPr>
          <p:cNvPr id="1468081867" name="Notes Placeholder 2"/>
          <p:cNvSpPr>
            <a:spLocks noGrp="1"/>
          </p:cNvSpPr>
          <p:nvPr>
            <p:ph type="body" idx="1"/>
          </p:nvPr>
        </p:nvSpPr>
        <p:spPr bwMode="auto"/>
        <p:txBody>
          <a:bodyPr/>
          <a:lstStyle/>
          <a:p>
            <a:pPr>
              <a:defRPr/>
            </a:pPr>
            <a:endParaRPr/>
          </a:p>
        </p:txBody>
      </p:sp>
      <p:sp>
        <p:nvSpPr>
          <p:cNvPr id="813328408" name="Slide Number Placeholder 3"/>
          <p:cNvSpPr>
            <a:spLocks noGrp="1"/>
          </p:cNvSpPr>
          <p:nvPr>
            <p:ph type="sldNum" sz="quarter" idx="10"/>
          </p:nvPr>
        </p:nvSpPr>
        <p:spPr bwMode="auto"/>
        <p:txBody>
          <a:bodyPr/>
          <a:lstStyle/>
          <a:p>
            <a:pPr>
              <a:defRPr/>
            </a:pPr>
            <a:fld id="{C25335C5-43FC-DBA0-E882-B506DA59069D}"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An Event Viewer window. It lists the options of the applications under Windows logs. The application field has a table with five columns titled level, date and time, source, event I D, and task. The level field with its corresponding event and security I P P is highlighted by arrows. The action field is on the right, with the highlighted application and event 16384 security S P P. The general field is at the bottom of the window and includes the log name, source, and logged. </a:t>
            </a:r>
            <a:endParaRPr/>
          </a:p>
        </p:txBody>
      </p:sp>
      <p:sp>
        <p:nvSpPr>
          <p:cNvPr id="4" name="Slide Number Placeholder 3"/>
          <p:cNvSpPr>
            <a:spLocks noGrp="1"/>
          </p:cNvSpPr>
          <p:nvPr>
            <p:ph type="sldNum" sz="quarter" idx="10"/>
          </p:nvPr>
        </p:nvSpPr>
        <p:spPr bwMode="auto"/>
        <p:txBody>
          <a:bodyPr/>
          <a:lstStyle/>
          <a:p>
            <a:pPr>
              <a:defRPr/>
            </a:pPr>
            <a:fld id="{628A1BA6-185E-3967-34B2-C9DA624CEDC2}"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F33103D-35BB-138B-F347-BF23A487DCF1}"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8850072-C476-8A9B-C511-E749F498AA5C}"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0" i="0" u="none">
                <a:solidFill>
                  <a:srgbClr val="000000"/>
                </a:solidFill>
                <a:latin typeface="Times New Roman"/>
                <a:ea typeface="Times New Roman"/>
                <a:cs typeface="Times New Roman"/>
              </a:rPr>
              <a:t>In the context of digital forensics, this passage describes the process of validating email evidence before taking legal action. Let me break down what this means:</a:t>
            </a:r>
            <a:endParaRPr/>
          </a:p>
          <a:p>
            <a:pPr>
              <a:defRPr/>
            </a:pPr>
            <a:r>
              <a:rPr sz="1200" b="1" i="0" u="none">
                <a:solidFill>
                  <a:srgbClr val="000000"/>
                </a:solidFill>
                <a:latin typeface="Times New Roman"/>
                <a:ea typeface="Times New Roman"/>
                <a:cs typeface="Times New Roman"/>
              </a:rPr>
              <a:t>Email Log Comparison Process:</a:t>
            </a:r>
            <a:endParaRPr/>
          </a:p>
          <a:p>
            <a:pPr>
              <a:defRPr/>
            </a:pPr>
            <a:r>
              <a:rPr sz="1200" b="0" i="0" u="none">
                <a:solidFill>
                  <a:srgbClr val="000000"/>
                </a:solidFill>
                <a:latin typeface="Times New Roman"/>
                <a:ea typeface="Times New Roman"/>
                <a:cs typeface="Times New Roman"/>
              </a:rPr>
              <a:t>Investigators examine email server logs (from Sendmail, Postfix, or other MTAs)</a:t>
            </a:r>
            <a:endParaRPr/>
          </a:p>
          <a:p>
            <a:pPr>
              <a:defRPr/>
            </a:pPr>
            <a:r>
              <a:rPr sz="1200" b="0" i="0" u="none">
                <a:solidFill>
                  <a:srgbClr val="000000"/>
                </a:solidFill>
                <a:latin typeface="Times New Roman"/>
                <a:ea typeface="Times New Roman"/>
                <a:cs typeface="Times New Roman"/>
              </a:rPr>
              <a:t>They compare these logs with actual email messages collected as evidence</a:t>
            </a:r>
            <a:endParaRPr/>
          </a:p>
          <a:p>
            <a:pPr>
              <a:defRPr/>
            </a:pPr>
            <a:r>
              <a:rPr sz="1200" b="0" i="0" u="none">
                <a:solidFill>
                  <a:srgbClr val="000000"/>
                </a:solidFill>
                <a:latin typeface="Times New Roman"/>
                <a:ea typeface="Times New Roman"/>
                <a:cs typeface="Times New Roman"/>
              </a:rPr>
              <a:t>They're looking for consistency between what the logs show and what the messages contain</a:t>
            </a:r>
            <a:endParaRPr/>
          </a:p>
          <a:p>
            <a:pPr>
              <a:defRPr/>
            </a:pPr>
            <a:r>
              <a:rPr sz="1200" b="1" i="0" u="none">
                <a:solidFill>
                  <a:srgbClr val="000000"/>
                </a:solidFill>
                <a:latin typeface="Times New Roman"/>
                <a:ea typeface="Times New Roman"/>
                <a:cs typeface="Times New Roman"/>
              </a:rPr>
              <a:t>Key Elements to Verify:</a:t>
            </a:r>
            <a:endParaRPr/>
          </a:p>
          <a:p>
            <a:pPr>
              <a:defRPr/>
            </a:pPr>
            <a:r>
              <a:rPr sz="1200" b="1" i="0" u="none">
                <a:solidFill>
                  <a:srgbClr val="000000"/>
                </a:solidFill>
                <a:latin typeface="Times New Roman"/>
                <a:ea typeface="Times New Roman"/>
                <a:cs typeface="Times New Roman"/>
              </a:rPr>
              <a:t>Email Account:</a:t>
            </a:r>
            <a:endParaRPr/>
          </a:p>
          <a:p>
            <a:pPr>
              <a:defRPr/>
            </a:pPr>
            <a:r>
              <a:rPr sz="1200" b="0" i="0" u="none">
                <a:solidFill>
                  <a:srgbClr val="000000"/>
                </a:solidFill>
                <a:latin typeface="Times New Roman"/>
                <a:ea typeface="Times New Roman"/>
                <a:cs typeface="Times New Roman"/>
              </a:rPr>
              <a:t>Confirm sender/recipient addresses match between logs and messages</a:t>
            </a:r>
            <a:endParaRPr/>
          </a:p>
          <a:p>
            <a:pPr>
              <a:defRPr/>
            </a:pPr>
            <a:r>
              <a:rPr sz="1200" b="0" i="0" u="none">
                <a:solidFill>
                  <a:srgbClr val="000000"/>
                </a:solidFill>
                <a:latin typeface="Times New Roman"/>
                <a:ea typeface="Times New Roman"/>
                <a:cs typeface="Times New Roman"/>
              </a:rPr>
              <a:t>Verify the account actually exists on the server</a:t>
            </a:r>
            <a:endParaRPr/>
          </a:p>
          <a:p>
            <a:pPr>
              <a:defRPr/>
            </a:pPr>
            <a:r>
              <a:rPr sz="1200" b="0" i="0" u="none">
                <a:solidFill>
                  <a:srgbClr val="000000"/>
                </a:solidFill>
                <a:latin typeface="Times New Roman"/>
                <a:ea typeface="Times New Roman"/>
                <a:cs typeface="Times New Roman"/>
              </a:rPr>
              <a:t>Check for spoofed or forged email addresses</a:t>
            </a:r>
            <a:endParaRPr/>
          </a:p>
          <a:p>
            <a:pPr>
              <a:defRPr/>
            </a:pPr>
            <a:r>
              <a:rPr sz="1200" b="1" i="0" u="none">
                <a:solidFill>
                  <a:srgbClr val="000000"/>
                </a:solidFill>
                <a:latin typeface="Times New Roman"/>
                <a:ea typeface="Times New Roman"/>
                <a:cs typeface="Times New Roman"/>
              </a:rPr>
              <a:t>Message ID:</a:t>
            </a:r>
            <a:endParaRPr/>
          </a:p>
          <a:p>
            <a:pPr>
              <a:defRPr/>
            </a:pPr>
            <a:r>
              <a:rPr sz="1200" b="0" i="0" u="none">
                <a:solidFill>
                  <a:srgbClr val="000000"/>
                </a:solidFill>
                <a:latin typeface="Times New Roman"/>
                <a:ea typeface="Times New Roman"/>
                <a:cs typeface="Times New Roman"/>
              </a:rPr>
              <a:t>Unique identifier for each email (found in headers)</a:t>
            </a:r>
            <a:endParaRPr/>
          </a:p>
          <a:p>
            <a:pPr>
              <a:defRPr/>
            </a:pPr>
            <a:r>
              <a:rPr sz="1200" b="0" i="0" u="none">
                <a:solidFill>
                  <a:srgbClr val="000000"/>
                </a:solidFill>
                <a:latin typeface="Times New Roman"/>
                <a:ea typeface="Times New Roman"/>
                <a:cs typeface="Times New Roman"/>
              </a:rPr>
              <a:t>Must match between server logs and email headers</a:t>
            </a:r>
            <a:endParaRPr/>
          </a:p>
          <a:p>
            <a:pPr>
              <a:defRPr/>
            </a:pPr>
            <a:r>
              <a:rPr sz="1200" b="0" i="0" u="none">
                <a:solidFill>
                  <a:srgbClr val="000000"/>
                </a:solidFill>
                <a:latin typeface="Times New Roman"/>
                <a:ea typeface="Times New Roman"/>
                <a:cs typeface="Times New Roman"/>
              </a:rPr>
              <a:t>Helps track the email's path through servers</a:t>
            </a:r>
            <a:endParaRPr/>
          </a:p>
          <a:p>
            <a:pPr>
              <a:defRPr/>
            </a:pPr>
            <a:r>
              <a:rPr sz="1200" b="1" i="0" u="none">
                <a:solidFill>
                  <a:srgbClr val="000000"/>
                </a:solidFill>
                <a:latin typeface="Times New Roman"/>
                <a:ea typeface="Times New Roman"/>
                <a:cs typeface="Times New Roman"/>
              </a:rPr>
              <a:t>IP Address:</a:t>
            </a:r>
            <a:endParaRPr/>
          </a:p>
          <a:p>
            <a:pPr>
              <a:defRPr/>
            </a:pPr>
            <a:r>
              <a:rPr sz="1200" b="0" i="0" u="none">
                <a:solidFill>
                  <a:srgbClr val="000000"/>
                </a:solidFill>
                <a:latin typeface="Times New Roman"/>
                <a:ea typeface="Times New Roman"/>
                <a:cs typeface="Times New Roman"/>
              </a:rPr>
              <a:t>Source IP where the email originated</a:t>
            </a:r>
            <a:endParaRPr/>
          </a:p>
          <a:p>
            <a:pPr>
              <a:defRPr/>
            </a:pPr>
            <a:r>
              <a:rPr sz="1200" b="0" i="0" u="none">
                <a:solidFill>
                  <a:srgbClr val="000000"/>
                </a:solidFill>
                <a:latin typeface="Times New Roman"/>
                <a:ea typeface="Times New Roman"/>
                <a:cs typeface="Times New Roman"/>
              </a:rPr>
              <a:t>Intermediate server IPs in the delivery chain</a:t>
            </a:r>
            <a:endParaRPr/>
          </a:p>
          <a:p>
            <a:pPr>
              <a:defRPr/>
            </a:pPr>
            <a:r>
              <a:rPr sz="1200" b="0" i="0" u="none">
                <a:solidFill>
                  <a:srgbClr val="000000"/>
                </a:solidFill>
                <a:latin typeface="Times New Roman"/>
                <a:ea typeface="Times New Roman"/>
                <a:cs typeface="Times New Roman"/>
              </a:rPr>
              <a:t>Can help identify the actual sender's location</a:t>
            </a:r>
            <a:endParaRPr/>
          </a:p>
          <a:p>
            <a:pPr>
              <a:defRPr/>
            </a:pPr>
            <a:r>
              <a:rPr sz="1200" b="1" i="0" u="none">
                <a:solidFill>
                  <a:srgbClr val="000000"/>
                </a:solidFill>
                <a:latin typeface="Times New Roman"/>
                <a:ea typeface="Times New Roman"/>
                <a:cs typeface="Times New Roman"/>
              </a:rPr>
              <a:t>Date and Timestamp:</a:t>
            </a:r>
            <a:endParaRPr/>
          </a:p>
          <a:p>
            <a:pPr>
              <a:defRPr/>
            </a:pPr>
            <a:r>
              <a:rPr sz="1200" b="0" i="0" u="none">
                <a:solidFill>
                  <a:srgbClr val="000000"/>
                </a:solidFill>
                <a:latin typeface="Times New Roman"/>
                <a:ea typeface="Times New Roman"/>
                <a:cs typeface="Times New Roman"/>
              </a:rPr>
              <a:t>When the email was sent, received, and processed</a:t>
            </a:r>
            <a:endParaRPr/>
          </a:p>
          <a:p>
            <a:pPr>
              <a:defRPr/>
            </a:pPr>
            <a:r>
              <a:rPr sz="1200" b="0" i="0" u="none">
                <a:solidFill>
                  <a:srgbClr val="000000"/>
                </a:solidFill>
                <a:latin typeface="Times New Roman"/>
                <a:ea typeface="Times New Roman"/>
                <a:cs typeface="Times New Roman"/>
              </a:rPr>
              <a:t>Must be consistent across logs and message headers</a:t>
            </a:r>
            <a:endParaRPr/>
          </a:p>
          <a:p>
            <a:pPr>
              <a:defRPr/>
            </a:pPr>
            <a:r>
              <a:rPr sz="1200" b="0" i="0" u="none">
                <a:solidFill>
                  <a:srgbClr val="000000"/>
                </a:solidFill>
                <a:latin typeface="Times New Roman"/>
                <a:ea typeface="Times New Roman"/>
                <a:cs typeface="Times New Roman"/>
              </a:rPr>
              <a:t>Critical for establishing timeline of events</a:t>
            </a:r>
            <a:endParaRPr/>
          </a:p>
          <a:p>
            <a:pPr>
              <a:defRPr/>
            </a:pPr>
            <a:r>
              <a:rPr sz="1200" b="1" i="0" u="none">
                <a:solidFill>
                  <a:srgbClr val="000000"/>
                </a:solidFill>
                <a:latin typeface="Times New Roman"/>
                <a:ea typeface="Times New Roman"/>
                <a:cs typeface="Times New Roman"/>
              </a:rPr>
              <a:t>Forensic Purpose:</a:t>
            </a:r>
            <a:r>
              <a:rPr sz="1200" b="0" i="0" u="none">
                <a:solidFill>
                  <a:srgbClr val="000000"/>
                </a:solidFill>
                <a:latin typeface="Times New Roman"/>
                <a:ea typeface="Times New Roman"/>
                <a:cs typeface="Times New Roman"/>
              </a:rPr>
              <a:t> This verification process serves to:</a:t>
            </a:r>
            <a:endParaRPr/>
          </a:p>
          <a:p>
            <a:pPr>
              <a:defRPr/>
            </a:pPr>
            <a:r>
              <a:rPr sz="1200" b="0" i="0" u="none">
                <a:solidFill>
                  <a:srgbClr val="000000"/>
                </a:solidFill>
                <a:latin typeface="Times New Roman"/>
                <a:ea typeface="Times New Roman"/>
                <a:cs typeface="Times New Roman"/>
              </a:rPr>
              <a:t>Establish authenticity of the email evidence</a:t>
            </a:r>
            <a:endParaRPr/>
          </a:p>
          <a:p>
            <a:pPr>
              <a:defRPr/>
            </a:pPr>
            <a:r>
              <a:rPr sz="1200" b="0" i="0" u="none">
                <a:solidFill>
                  <a:srgbClr val="000000"/>
                </a:solidFill>
                <a:latin typeface="Times New Roman"/>
                <a:ea typeface="Times New Roman"/>
                <a:cs typeface="Times New Roman"/>
              </a:rPr>
              <a:t>Create a chain of custody for the digital evidence</a:t>
            </a:r>
            <a:endParaRPr/>
          </a:p>
          <a:p>
            <a:pPr>
              <a:defRPr/>
            </a:pPr>
            <a:r>
              <a:rPr sz="1200" b="0" i="0" u="none">
                <a:solidFill>
                  <a:srgbClr val="000000"/>
                </a:solidFill>
                <a:latin typeface="Times New Roman"/>
                <a:ea typeface="Times New Roman"/>
                <a:cs typeface="Times New Roman"/>
              </a:rPr>
              <a:t>Build probable cause for a search warrant</a:t>
            </a:r>
            <a:endParaRPr/>
          </a:p>
          <a:p>
            <a:pPr>
              <a:defRPr/>
            </a:pPr>
            <a:r>
              <a:rPr sz="1200" b="0" i="0" u="none">
                <a:solidFill>
                  <a:srgbClr val="000000"/>
                </a:solidFill>
                <a:latin typeface="Times New Roman"/>
                <a:ea typeface="Times New Roman"/>
                <a:cs typeface="Times New Roman"/>
              </a:rPr>
              <a:t>Ensure the evidence will be admissible in court</a:t>
            </a:r>
            <a:endParaRPr/>
          </a:p>
          <a:p>
            <a:pPr>
              <a:defRPr/>
            </a:pPr>
            <a:r>
              <a:rPr sz="1200" b="1" i="0" u="none">
                <a:solidFill>
                  <a:srgbClr val="000000"/>
                </a:solidFill>
                <a:latin typeface="Times New Roman"/>
                <a:ea typeface="Times New Roman"/>
                <a:cs typeface="Times New Roman"/>
              </a:rPr>
              <a:t>Legal Threshold:</a:t>
            </a:r>
            <a:r>
              <a:rPr sz="1200" b="0" i="0" u="none">
                <a:solidFill>
                  <a:srgbClr val="000000"/>
                </a:solidFill>
                <a:latin typeface="Times New Roman"/>
                <a:ea typeface="Times New Roman"/>
                <a:cs typeface="Times New Roman"/>
              </a:rPr>
              <a:t> The investigator must determine if this verified evidence provides:</a:t>
            </a:r>
            <a:endParaRPr/>
          </a:p>
          <a:p>
            <a:pPr>
              <a:defRPr/>
            </a:pPr>
            <a:r>
              <a:rPr sz="1200" b="0" i="0" u="none">
                <a:solidFill>
                  <a:srgbClr val="000000"/>
                </a:solidFill>
                <a:latin typeface="Times New Roman"/>
                <a:ea typeface="Times New Roman"/>
                <a:cs typeface="Times New Roman"/>
              </a:rPr>
              <a:t>Probable cause that a crime was committed</a:t>
            </a:r>
            <a:endParaRPr/>
          </a:p>
          <a:p>
            <a:pPr>
              <a:defRPr/>
            </a:pPr>
            <a:r>
              <a:rPr sz="1200" b="0" i="0" u="none">
                <a:solidFill>
                  <a:srgbClr val="000000"/>
                </a:solidFill>
                <a:latin typeface="Times New Roman"/>
                <a:ea typeface="Times New Roman"/>
                <a:cs typeface="Times New Roman"/>
              </a:rPr>
              <a:t>Evidence linking the suspect to the crime</a:t>
            </a:r>
            <a:endParaRPr/>
          </a:p>
          <a:p>
            <a:pPr>
              <a:defRPr/>
            </a:pPr>
            <a:r>
              <a:rPr sz="1200" b="0" i="0" u="none">
                <a:solidFill>
                  <a:srgbClr val="000000"/>
                </a:solidFill>
                <a:latin typeface="Times New Roman"/>
                <a:ea typeface="Times New Roman"/>
                <a:cs typeface="Times New Roman"/>
              </a:rPr>
              <a:t>Justification for seizing the suspect's computer equipment</a:t>
            </a:r>
            <a:endParaRPr/>
          </a:p>
          <a:p>
            <a:pPr>
              <a:defRPr/>
            </a:pPr>
            <a:r>
              <a:rPr sz="1200" b="1" i="0" u="none">
                <a:solidFill>
                  <a:srgbClr val="000000"/>
                </a:solidFill>
                <a:latin typeface="Times New Roman"/>
                <a:ea typeface="Times New Roman"/>
                <a:cs typeface="Times New Roman"/>
              </a:rPr>
              <a:t>Next Steps (if warrant threshold is met):</a:t>
            </a:r>
            <a:endParaRPr/>
          </a:p>
          <a:p>
            <a:pPr>
              <a:defRPr/>
            </a:pPr>
            <a:r>
              <a:rPr sz="1200" b="0" i="0" u="none">
                <a:solidFill>
                  <a:srgbClr val="000000"/>
                </a:solidFill>
                <a:latin typeface="Times New Roman"/>
                <a:ea typeface="Times New Roman"/>
                <a:cs typeface="Times New Roman"/>
              </a:rPr>
              <a:t>Prepare warrant application with verified evidence</a:t>
            </a:r>
            <a:endParaRPr/>
          </a:p>
          <a:p>
            <a:pPr>
              <a:defRPr/>
            </a:pPr>
            <a:r>
              <a:rPr sz="1200" b="0" i="0" u="none">
                <a:solidFill>
                  <a:srgbClr val="000000"/>
                </a:solidFill>
                <a:latin typeface="Times New Roman"/>
                <a:ea typeface="Times New Roman"/>
                <a:cs typeface="Times New Roman"/>
              </a:rPr>
              <a:t>Obtain judicial approval for the warrant</a:t>
            </a:r>
            <a:endParaRPr/>
          </a:p>
          <a:p>
            <a:pPr>
              <a:defRPr/>
            </a:pPr>
            <a:r>
              <a:rPr sz="1200" b="0" i="0" u="none">
                <a:solidFill>
                  <a:srgbClr val="000000"/>
                </a:solidFill>
                <a:latin typeface="Times New Roman"/>
                <a:ea typeface="Times New Roman"/>
                <a:cs typeface="Times New Roman"/>
              </a:rPr>
              <a:t>Serve the warrant and seize equipment</a:t>
            </a:r>
            <a:endParaRPr/>
          </a:p>
          <a:p>
            <a:pPr>
              <a:defRPr/>
            </a:pPr>
            <a:r>
              <a:rPr sz="1200" b="0" i="0" u="none">
                <a:solidFill>
                  <a:srgbClr val="000000"/>
                </a:solidFill>
                <a:latin typeface="Times New Roman"/>
                <a:ea typeface="Times New Roman"/>
                <a:cs typeface="Times New Roman"/>
              </a:rPr>
              <a:t>Conduct forensic analysis of seized devices</a:t>
            </a:r>
            <a:endParaRPr/>
          </a:p>
        </p:txBody>
      </p:sp>
      <p:sp>
        <p:nvSpPr>
          <p:cNvPr id="4" name="Slide Number Placeholder 3"/>
          <p:cNvSpPr>
            <a:spLocks noGrp="1"/>
          </p:cNvSpPr>
          <p:nvPr>
            <p:ph type="sldNum" sz="quarter" idx="10"/>
          </p:nvPr>
        </p:nvSpPr>
        <p:spPr bwMode="auto"/>
        <p:txBody>
          <a:bodyPr/>
          <a:lstStyle/>
          <a:p>
            <a:pPr>
              <a:defRPr/>
            </a:pPr>
            <a:fld id="{000E74F0-C118-3858-6780-3603B8A21A4B}"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BD3CB6-F0B3-50DE-6009-3007301D7377}"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9967E72-6FC6-2114-C414-C1124C4BFFCA}"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One major and very well-publicized case involving corporate email is the Enron case, which required retrieving thousands of emails as part of the discovery process at a time when few policies for collecting this information existed. When the Electronic Discovery Reference Model (EDRM; www.edrm.net) group acquired the right to store and distribute these emails for research purposes, it discovered how much personally identifiable information they contained. Another company worked with the EDRM to correct the problem by removing the personal information. In the end, more than 10,000 emails were collected</a:t>
            </a:r>
            <a:endParaRPr/>
          </a:p>
        </p:txBody>
      </p:sp>
      <p:sp>
        <p:nvSpPr>
          <p:cNvPr id="4" name="Slide Number Placeholder 3"/>
          <p:cNvSpPr>
            <a:spLocks noGrp="1"/>
          </p:cNvSpPr>
          <p:nvPr>
            <p:ph type="sldNum" sz="quarter" idx="10"/>
          </p:nvPr>
        </p:nvSpPr>
        <p:spPr bwMode="auto"/>
        <p:txBody>
          <a:bodyPr/>
          <a:lstStyle/>
          <a:p>
            <a:pPr>
              <a:defRPr/>
            </a:pPr>
            <a:fld id="{B125D90D-8DC9-550B-D485-33B2E53682FD}"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05995065" name="Slide Image Placeholder 1"/>
          <p:cNvSpPr>
            <a:spLocks noGrp="1" noRot="1" noChangeAspect="1"/>
          </p:cNvSpPr>
          <p:nvPr>
            <p:ph type="sldImg"/>
          </p:nvPr>
        </p:nvSpPr>
        <p:spPr bwMode="auto"/>
      </p:sp>
      <p:sp>
        <p:nvSpPr>
          <p:cNvPr id="2019881256"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One major and very well-publicized case involving corporate email is the Enron case, which required retrieving thousands of emails as part of the discovery process at a time when few policies for collecting this information existed. When the Electronic Discovery Reference Model (EDRM; www.edrm.net) group acquired the right to store and distribute these emails for research purposes, it discovered how much personally identifiable information they contained. Another company worked with the EDRM to correct the problem by removing the personal information. In the end, more than 10,000 emails were collected</a:t>
            </a:r>
            <a:endParaRPr/>
          </a:p>
        </p:txBody>
      </p:sp>
      <p:sp>
        <p:nvSpPr>
          <p:cNvPr id="1107287706" name="Slide Number Placeholder 3"/>
          <p:cNvSpPr>
            <a:spLocks noGrp="1"/>
          </p:cNvSpPr>
          <p:nvPr>
            <p:ph type="sldNum" sz="quarter" idx="10"/>
          </p:nvPr>
        </p:nvSpPr>
        <p:spPr bwMode="auto"/>
        <p:txBody>
          <a:bodyPr/>
          <a:lstStyle/>
          <a:p>
            <a:pPr>
              <a:defRPr/>
            </a:pPr>
            <a:fld id="{B14F60EB-34F7-CB55-E382-4E8468816BB1}"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85080843" name="Slide Image Placeholder 1"/>
          <p:cNvSpPr>
            <a:spLocks noGrp="1" noRot="1" noChangeAspect="1"/>
          </p:cNvSpPr>
          <p:nvPr>
            <p:ph type="sldImg"/>
          </p:nvPr>
        </p:nvSpPr>
        <p:spPr bwMode="auto"/>
      </p:sp>
      <p:sp>
        <p:nvSpPr>
          <p:cNvPr id="1882070764"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One major and very well-publicized case involving corporate email is the Enron case, which required retrieving thousands of emails as part of the discovery process at a time when few policies for collecting this information existed. When the Electronic Discovery Reference Model (EDRM; www.edrm.net) group acquired the right to store and distribute these emails for research purposes, it discovered how much personally identifiable information they contained. Another company worked with the EDRM to correct the problem by removing the personal information. In the end, more than 10,000 emails were collected</a:t>
            </a:r>
            <a:r>
              <a:t>.</a:t>
            </a:r>
          </a:p>
          <a:p>
            <a:pPr>
              <a:defRPr/>
            </a:pPr>
            <a:endParaRPr/>
          </a:p>
          <a:p>
            <a:pPr>
              <a:defRPr/>
            </a:pPr>
            <a:r>
              <a:rPr sz="1000" b="0" i="0" u="none" strike="noStrike" cap="none" spc="0">
                <a:solidFill>
                  <a:srgbClr val="000000"/>
                </a:solidFill>
                <a:latin typeface="Arial"/>
                <a:ea typeface="Arial"/>
                <a:cs typeface="Arial"/>
              </a:rPr>
              <a:t>As a regular part of doing business, Enron employees sent internal emails with spreadsheet attachments containing personal information about employees and customers. Now, spreadsheets are typically password-protected or encrypted, but these documents were not protected in any way.</a:t>
            </a:r>
            <a:endParaRPr/>
          </a:p>
        </p:txBody>
      </p:sp>
      <p:sp>
        <p:nvSpPr>
          <p:cNvPr id="1980425856" name="Slide Number Placeholder 3"/>
          <p:cNvSpPr>
            <a:spLocks noGrp="1"/>
          </p:cNvSpPr>
          <p:nvPr>
            <p:ph type="sldNum" sz="quarter" idx="10"/>
          </p:nvPr>
        </p:nvSpPr>
        <p:spPr bwMode="auto"/>
        <p:txBody>
          <a:bodyPr/>
          <a:lstStyle/>
          <a:p>
            <a:pPr>
              <a:defRPr/>
            </a:pPr>
            <a:fld id="{4A7BEB60-1CE8-458A-DDFE-38E7A3BCAA5A}" type="slidenum">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The number of cases involving social media has continued to grow over the years, and social media evidence is often used to substantiate one party’s claims. For example, in an early intellectual property case involving social media, evidence gathered from the public side of an employee’s LinkedIn profile showed that she had copied thousands of records from her company laptop to a USB drive and started working at a competing company before quitting her job (“Elephant in the Room: Case Studies of Social Media in Civil and Criminal Cases,” Mark Lanterman, blog.x1discovery.com/2014/06/10/elephant-in-the-room-case-studies-of-social-media-in-civil-and-criminal-cases). In his article on social media forensics (http://mashable.com/2012/02/13/social-media-forensics), </a:t>
            </a:r>
            <a:endParaRPr/>
          </a:p>
        </p:txBody>
      </p:sp>
      <p:sp>
        <p:nvSpPr>
          <p:cNvPr id="4" name="Slide Number Placeholder 3"/>
          <p:cNvSpPr>
            <a:spLocks noGrp="1"/>
          </p:cNvSpPr>
          <p:nvPr>
            <p:ph type="sldNum" sz="quarter" idx="10"/>
          </p:nvPr>
        </p:nvSpPr>
        <p:spPr bwMode="auto"/>
        <p:txBody>
          <a:bodyPr/>
          <a:lstStyle/>
          <a:p>
            <a:pPr>
              <a:defRPr/>
            </a:pPr>
            <a:fld id="{368F80D9-EA7D-D94A-1D4F-584D3DCC1639}" type="slidenum">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25277152" name="Slide Image Placeholder 1"/>
          <p:cNvSpPr>
            <a:spLocks noGrp="1" noRot="1" noChangeAspect="1"/>
          </p:cNvSpPr>
          <p:nvPr>
            <p:ph type="sldImg"/>
          </p:nvPr>
        </p:nvSpPr>
        <p:spPr bwMode="auto"/>
      </p:sp>
      <p:sp>
        <p:nvSpPr>
          <p:cNvPr id="965675183" name="Notes Placeholder 2"/>
          <p:cNvSpPr>
            <a:spLocks noGrp="1"/>
          </p:cNvSpPr>
          <p:nvPr>
            <p:ph type="body" idx="1"/>
          </p:nvPr>
        </p:nvSpPr>
        <p:spPr bwMode="auto"/>
        <p:txBody>
          <a:bodyPr/>
          <a:lstStyle/>
          <a:p>
            <a:pPr>
              <a:defRPr/>
            </a:pPr>
            <a:r>
              <a:rPr sz="1000" b="0" i="0" u="none" strike="noStrike" cap="none" spc="0">
                <a:solidFill>
                  <a:srgbClr val="000000"/>
                </a:solidFill>
                <a:latin typeface="Arial"/>
                <a:ea typeface="Arial"/>
                <a:cs typeface="Arial"/>
              </a:rPr>
              <a:t>A landmark lawsuit involving spoofing email occurred in February 2001 in the Superior Court of Massachusetts: Suni Munshani v. Signal Lake Venture Fund II, LP et al. Spoofing involves transmitting an email message with its header information altered so that its point of origin appears to be from a different sender. In this case, Suni Munshani claimed he received an email from the CEO of Signal Lake Venture Fund instructing him to purchase options (financial warrants) for a total of $25 million. Signal Lake Venture Fund investigated its email servers and didn’t find the email Munshani claimed he received.</a:t>
            </a:r>
            <a:endParaRPr sz="1000" b="0" i="0" u="none" strike="noStrike" cap="none" spc="0">
              <a:solidFill>
                <a:srgbClr val="000000"/>
              </a:solidFill>
              <a:latin typeface="Arial"/>
              <a:cs typeface="Arial"/>
            </a:endParaRPr>
          </a:p>
          <a:p>
            <a:pPr>
              <a:defRPr/>
            </a:pPr>
            <a:endParaRPr sz="1000" b="0" i="0" u="none" strike="noStrike" cap="none" spc="0">
              <a:solidFill>
                <a:srgbClr val="000000"/>
              </a:solidFill>
              <a:latin typeface="Arial"/>
              <a:cs typeface="Arial"/>
            </a:endParaRPr>
          </a:p>
          <a:p>
            <a:pPr>
              <a:defRPr/>
            </a:pPr>
            <a:r>
              <a:rPr sz="1000" b="0" i="0" u="none" strike="noStrike" cap="none" spc="0">
                <a:solidFill>
                  <a:srgbClr val="000000"/>
                </a:solidFill>
                <a:latin typeface="Arial"/>
                <a:ea typeface="Arial"/>
                <a:cs typeface="Arial"/>
              </a:rPr>
              <a:t>In preparation for the trial, Signal Lake Venture Fund conducted a discovery demand for all of Munshani’s email. Because of the sensitive information he had on his email server, the court appointed an impartial discovery firm to examine the email. The firm found that Munshani had used a text editor to alter an email the CEO of Signal Lake Venture Fund had actually sent. The clue that the other email was a fake was the Enhanced/Extended Simple Mail Transfer Protocol (ESMTP) number in the message’s header, which is unique to each message an email server transmits. The email Munshani claimed was a legitimate message instructing him to purchase options had the same ESMTP value as the other message the CEO sent. This level of examination revealed that Munshani committed fraud. For more information on this case, see justice.gov/usao-sdny/pr/tech-company-ceo-charged-defrauding-his-former-employer-over-9-million. </a:t>
            </a:r>
          </a:p>
          <a:p>
            <a:pPr>
              <a:defRPr/>
            </a:pPr>
            <a:endParaRPr sz="1000" b="0" i="0" u="none" strike="noStrike" cap="none" spc="0">
              <a:solidFill>
                <a:srgbClr val="000000"/>
              </a:solidFill>
              <a:latin typeface="Arial"/>
              <a:ea typeface="Arial"/>
              <a:cs typeface="Arial"/>
            </a:endParaRPr>
          </a:p>
          <a:p>
            <a:pPr>
              <a:defRPr/>
            </a:pPr>
            <a:r>
              <a:rPr sz="1000" b="0" i="0" u="none" strike="noStrike" cap="none" spc="0">
                <a:solidFill>
                  <a:srgbClr val="000000"/>
                </a:solidFill>
                <a:latin typeface="Arial"/>
                <a:ea typeface="Arial"/>
                <a:cs typeface="Arial"/>
              </a:rPr>
              <a:t>Cannot have same number because incremented each time email sent.</a:t>
            </a:r>
          </a:p>
          <a:p>
            <a:pPr>
              <a:defRPr/>
            </a:pPr>
            <a:endParaRPr sz="1000" b="0" i="0" u="none" strike="noStrike" cap="none" spc="0">
              <a:solidFill>
                <a:srgbClr val="000000"/>
              </a:solidFill>
              <a:latin typeface="Arial"/>
              <a:cs typeface="Arial"/>
            </a:endParaRPr>
          </a:p>
        </p:txBody>
      </p:sp>
      <p:sp>
        <p:nvSpPr>
          <p:cNvPr id="1557226414" name="Slide Number Placeholder 3"/>
          <p:cNvSpPr>
            <a:spLocks noGrp="1"/>
          </p:cNvSpPr>
          <p:nvPr>
            <p:ph type="sldNum" sz="quarter" idx="10"/>
          </p:nvPr>
        </p:nvSpPr>
        <p:spPr bwMode="auto"/>
        <p:txBody>
          <a:bodyPr/>
          <a:lstStyle/>
          <a:p>
            <a:pPr>
              <a:defRPr/>
            </a:pPr>
            <a:fld id="{CBEFE5BD-17A7-21BC-9F2B-7960C9097438}" type="slidenum">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Todd Piett noted that 88% of the law enforcement groups surveyed use social media as a tool for doing background checks, corroborating data, verifying alibis, and finding suspects and witnesses. For example, in one case, a 19-year-old was accused of a crime, but police were able to use his Facebook posts as proof he was somewhere else when the crime occurred (edition.cnn.com/2009/CRIME/11/12/facebook.alibi/index.html). </a:t>
            </a:r>
            <a:endParaRPr/>
          </a:p>
          <a:p>
            <a:pPr>
              <a:defRPr/>
            </a:pPr>
            <a:endParaRPr/>
          </a:p>
          <a:p>
            <a:pPr>
              <a:defRPr/>
            </a:pPr>
            <a:r>
              <a:rPr lang="en-US" sz="1000" b="0" i="0" u="none" strike="noStrike" cap="none" spc="0">
                <a:solidFill>
                  <a:srgbClr val="000000"/>
                </a:solidFill>
                <a:latin typeface="Arial"/>
                <a:ea typeface="Arial"/>
                <a:cs typeface="Arial"/>
              </a:rPr>
              <a:t>A challenge with using social media data in court is authenticating the author and the information. In this age of accusations of “fake news,” investigators must be careful to verify their data. </a:t>
            </a:r>
          </a:p>
          <a:p>
            <a:pPr>
              <a:defRPr/>
            </a:pPr>
            <a:endParaRPr/>
          </a:p>
          <a:p>
            <a:pPr>
              <a:defRPr/>
            </a:pPr>
            <a:r>
              <a:rPr lang="en-US" sz="1000" b="0" i="0" u="none" strike="noStrike" cap="none" spc="0">
                <a:solidFill>
                  <a:srgbClr val="000000"/>
                </a:solidFill>
                <a:latin typeface="Arial"/>
                <a:ea typeface="Arial"/>
                <a:cs typeface="Arial"/>
              </a:rPr>
              <a:t>In “Authentication of Social Media Evidence: 2 Cases to Know” (law360.com/articles/897947/authentication-of-social-media-evidence-2-cases-to-know), Beth Rose examines what constitutes “discoverable” versus “admissible” by examining the case U.S. v. Brown, in which the prosecutor presented enough circumstantial evidence to prove that Facebook chats had been written by the defendant. The defendant claimed the chats couldn’t be authenticated and, therefore, couldn’t be used in court. However, Facebook could authenticate that the chats had taken place and gave a certificate of authenticity, as it was a normal business record. In addition, the other people involved in the case (who were minors) could testify as to the content of the chats and state they had met the defendant in person. Four of the five chats were allowed as admissible in court. Things have not changed that much in the last decade, although one of the newer issues that has emerged is the recording of crimes and posting them onto various social media platforms. And now police have body cams that become public record. </a:t>
            </a:r>
          </a:p>
        </p:txBody>
      </p:sp>
      <p:sp>
        <p:nvSpPr>
          <p:cNvPr id="4" name="Slide Number Placeholder 3"/>
          <p:cNvSpPr>
            <a:spLocks noGrp="1"/>
          </p:cNvSpPr>
          <p:nvPr>
            <p:ph type="sldNum" sz="quarter" idx="10"/>
          </p:nvPr>
        </p:nvSpPr>
        <p:spPr bwMode="auto"/>
        <p:txBody>
          <a:bodyPr/>
          <a:lstStyle/>
          <a:p>
            <a:pPr>
              <a:defRPr/>
            </a:pPr>
            <a:fld id="{0E3C317D-1D68-0831-4086-791AA3DC5D70}" type="slidenum">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7276390" name="Slide Image Placeholder 1"/>
          <p:cNvSpPr>
            <a:spLocks noGrp="1" noRot="1" noChangeAspect="1"/>
          </p:cNvSpPr>
          <p:nvPr>
            <p:ph type="sldImg"/>
          </p:nvPr>
        </p:nvSpPr>
        <p:spPr bwMode="auto"/>
      </p:sp>
      <p:sp>
        <p:nvSpPr>
          <p:cNvPr id="555921253" name="Notes Placeholder 2"/>
          <p:cNvSpPr>
            <a:spLocks noGrp="1"/>
          </p:cNvSpPr>
          <p:nvPr>
            <p:ph type="body" idx="1"/>
          </p:nvPr>
        </p:nvSpPr>
        <p:spPr bwMode="auto"/>
        <p:txBody>
          <a:bodyPr/>
          <a:lstStyle/>
          <a:p>
            <a:pPr>
              <a:defRPr/>
            </a:pPr>
            <a:r>
              <a:rPr lang="en-US" sz="1000" b="0" i="0" u="none" strike="noStrike" cap="none" spc="0">
                <a:solidFill>
                  <a:srgbClr val="000000"/>
                </a:solidFill>
                <a:latin typeface="Arial"/>
                <a:ea typeface="Arial"/>
                <a:cs typeface="Arial"/>
              </a:rPr>
              <a:t>https://warrantbuilder.com/facebook-search-warrants/</a:t>
            </a:r>
            <a:endParaRPr/>
          </a:p>
        </p:txBody>
      </p:sp>
      <p:sp>
        <p:nvSpPr>
          <p:cNvPr id="1501786733" name="Slide Number Placeholder 3"/>
          <p:cNvSpPr>
            <a:spLocks noGrp="1"/>
          </p:cNvSpPr>
          <p:nvPr>
            <p:ph type="sldNum" sz="quarter" idx="10"/>
          </p:nvPr>
        </p:nvSpPr>
        <p:spPr bwMode="auto"/>
        <p:txBody>
          <a:bodyPr/>
          <a:lstStyle/>
          <a:p>
            <a:pPr>
              <a:defRPr/>
            </a:pPr>
            <a:fld id="{0ACD1EDD-65A4-5C30-B1CB-76783EF881CD}" type="slidenum">
              <a:r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46605469" name="Slide Image Placeholder 1"/>
          <p:cNvSpPr>
            <a:spLocks noGrp="1" noRot="1" noChangeAspect="1"/>
          </p:cNvSpPr>
          <p:nvPr>
            <p:ph type="sldImg"/>
          </p:nvPr>
        </p:nvSpPr>
        <p:spPr bwMode="auto"/>
      </p:sp>
      <p:sp>
        <p:nvSpPr>
          <p:cNvPr id="1460312319" name="Notes Placeholder 2"/>
          <p:cNvSpPr>
            <a:spLocks noGrp="1"/>
          </p:cNvSpPr>
          <p:nvPr>
            <p:ph type="body" idx="1"/>
          </p:nvPr>
        </p:nvSpPr>
        <p:spPr bwMode="auto"/>
        <p:txBody>
          <a:bodyPr/>
          <a:lstStyle/>
          <a:p>
            <a:pPr>
              <a:defRPr/>
            </a:pPr>
            <a:r>
              <a:rPr sz="1800" b="1" i="0" u="none">
                <a:solidFill>
                  <a:srgbClr val="000000"/>
                </a:solidFill>
                <a:latin typeface="Times New Roman"/>
                <a:ea typeface="Times New Roman"/>
                <a:cs typeface="Times New Roman"/>
              </a:rPr>
              <a:t>Legal Framework &amp; Process</a:t>
            </a:r>
            <a:endParaRPr/>
          </a:p>
          <a:p>
            <a:pPr>
              <a:defRPr/>
            </a:pPr>
            <a:r>
              <a:rPr sz="1400" b="1" i="0" u="none">
                <a:solidFill>
                  <a:srgbClr val="000000"/>
                </a:solidFill>
                <a:latin typeface="Times New Roman"/>
                <a:ea typeface="Times New Roman"/>
                <a:cs typeface="Times New Roman"/>
              </a:rPr>
              <a:t>Key Legislation</a:t>
            </a:r>
            <a:endParaRPr/>
          </a:p>
          <a:p>
            <a:pPr>
              <a:defRPr/>
            </a:pPr>
            <a:r>
              <a:rPr sz="1200" b="1" i="0" u="none">
                <a:solidFill>
                  <a:srgbClr val="000000"/>
                </a:solidFill>
                <a:latin typeface="Times New Roman"/>
                <a:ea typeface="Times New Roman"/>
                <a:cs typeface="Times New Roman"/>
              </a:rPr>
              <a:t>Search and Surveillance Act 2012</a:t>
            </a:r>
            <a:r>
              <a:rPr sz="1200" b="0" i="0" u="none">
                <a:solidFill>
                  <a:srgbClr val="000000"/>
                </a:solidFill>
                <a:latin typeface="Times New Roman"/>
                <a:ea typeface="Times New Roman"/>
                <a:cs typeface="Times New Roman"/>
              </a:rPr>
              <a:t> - Primary authority for search powers</a:t>
            </a:r>
            <a:endParaRPr/>
          </a:p>
          <a:p>
            <a:pPr>
              <a:defRPr/>
            </a:pPr>
            <a:r>
              <a:rPr sz="1200" b="1" i="0" u="none">
                <a:solidFill>
                  <a:srgbClr val="000000"/>
                </a:solidFill>
                <a:latin typeface="Times New Roman"/>
                <a:ea typeface="Times New Roman"/>
                <a:cs typeface="Times New Roman"/>
              </a:rPr>
              <a:t>Mutual Assistance in Criminal Matters Act 1992 (MACMA)</a:t>
            </a:r>
            <a:r>
              <a:rPr sz="1200" b="0" i="0" u="none">
                <a:solidFill>
                  <a:srgbClr val="000000"/>
                </a:solidFill>
                <a:latin typeface="Times New Roman"/>
                <a:ea typeface="Times New Roman"/>
                <a:cs typeface="Times New Roman"/>
              </a:rPr>
              <a:t> - International cooperation</a:t>
            </a:r>
            <a:endParaRPr/>
          </a:p>
          <a:p>
            <a:pPr>
              <a:defRPr/>
            </a:pPr>
            <a:r>
              <a:rPr sz="1200" b="1" i="0" u="none">
                <a:solidFill>
                  <a:srgbClr val="000000"/>
                </a:solidFill>
                <a:latin typeface="Times New Roman"/>
                <a:ea typeface="Times New Roman"/>
                <a:cs typeface="Times New Roman"/>
              </a:rPr>
              <a:t>Privacy Act 2020</a:t>
            </a:r>
            <a:r>
              <a:rPr sz="1200" b="0" i="0" u="none">
                <a:solidFill>
                  <a:srgbClr val="000000"/>
                </a:solidFill>
                <a:latin typeface="Times New Roman"/>
                <a:ea typeface="Times New Roman"/>
                <a:cs typeface="Times New Roman"/>
              </a:rPr>
              <a:t> - Protects personal information rights</a:t>
            </a:r>
            <a:endParaRPr/>
          </a:p>
          <a:p>
            <a:pPr>
              <a:defRPr/>
            </a:pPr>
            <a:r>
              <a:rPr sz="1400" b="1" i="0" u="none">
                <a:solidFill>
                  <a:srgbClr val="000000"/>
                </a:solidFill>
                <a:latin typeface="Times New Roman"/>
                <a:ea typeface="Times New Roman"/>
                <a:cs typeface="Times New Roman"/>
              </a:rPr>
              <a:t>Process for NZ Law Enforcement</a:t>
            </a:r>
            <a:endParaRPr/>
          </a:p>
          <a:p>
            <a:pPr>
              <a:defRPr/>
            </a:pPr>
            <a:r>
              <a:rPr sz="1200" b="0" i="0" u="none">
                <a:solidFill>
                  <a:srgbClr val="000000"/>
                </a:solidFill>
                <a:latin typeface="Times New Roman"/>
                <a:ea typeface="Times New Roman"/>
                <a:cs typeface="Times New Roman"/>
              </a:rPr>
              <a:t>Must obtain search warrant through New Zealand courts under Search &amp; Surveillance Act</a:t>
            </a:r>
            <a:endParaRPr/>
          </a:p>
          <a:p>
            <a:pPr>
              <a:defRPr/>
            </a:pPr>
            <a:r>
              <a:rPr sz="1200" b="0" i="0" u="none">
                <a:solidFill>
                  <a:srgbClr val="000000"/>
                </a:solidFill>
                <a:latin typeface="Times New Roman"/>
                <a:ea typeface="Times New Roman"/>
                <a:cs typeface="Times New Roman"/>
              </a:rPr>
              <a:t>For Facebook/Meta data, must use MACMA process for international assistance</a:t>
            </a:r>
            <a:endParaRPr/>
          </a:p>
          <a:p>
            <a:pPr>
              <a:defRPr/>
            </a:pPr>
            <a:r>
              <a:rPr sz="1200" b="0" i="0" u="none">
                <a:solidFill>
                  <a:srgbClr val="000000"/>
                </a:solidFill>
                <a:latin typeface="Times New Roman"/>
                <a:ea typeface="Times New Roman"/>
                <a:cs typeface="Times New Roman"/>
              </a:rPr>
              <a:t>Requests processed through MLAT (Mutual Legal Assistance Treaty) channels</a:t>
            </a:r>
            <a:endParaRPr/>
          </a:p>
          <a:p>
            <a:pPr>
              <a:defRPr/>
            </a:pPr>
            <a:r>
              <a:rPr sz="1200" b="0" i="0" u="none">
                <a:solidFill>
                  <a:srgbClr val="000000"/>
                </a:solidFill>
                <a:latin typeface="Times New Roman"/>
                <a:ea typeface="Times New Roman"/>
                <a:cs typeface="Times New Roman"/>
              </a:rPr>
              <a:t>Average response time: Several months to over a year</a:t>
            </a:r>
            <a:endParaRPr/>
          </a:p>
          <a:p>
            <a:pPr>
              <a:defRPr/>
            </a:pPr>
            <a:r>
              <a:rPr sz="1400" b="1" i="0" u="none">
                <a:solidFill>
                  <a:srgbClr val="000000"/>
                </a:solidFill>
                <a:latin typeface="Times New Roman"/>
                <a:ea typeface="Times New Roman"/>
                <a:cs typeface="Times New Roman"/>
              </a:rPr>
              <a:t>Key Differences from US System</a:t>
            </a:r>
            <a:endParaRPr/>
          </a:p>
          <a:p>
            <a:pPr>
              <a:defRPr/>
            </a:pPr>
            <a:r>
              <a:rPr sz="1200" b="0" i="0" u="none">
                <a:solidFill>
                  <a:srgbClr val="000000"/>
                </a:solidFill>
                <a:latin typeface="Times New Roman"/>
                <a:ea typeface="Times New Roman"/>
                <a:cs typeface="Times New Roman"/>
              </a:rPr>
              <a:t>No direct access to Meta's Law Enforcement Portal</a:t>
            </a:r>
            <a:endParaRPr/>
          </a:p>
          <a:p>
            <a:pPr>
              <a:defRPr/>
            </a:pPr>
            <a:r>
              <a:rPr sz="1200" b="0" i="0" u="none">
                <a:solidFill>
                  <a:srgbClr val="000000"/>
                </a:solidFill>
                <a:latin typeface="Times New Roman"/>
                <a:ea typeface="Times New Roman"/>
                <a:cs typeface="Times New Roman"/>
              </a:rPr>
              <a:t>Must go through formal diplomatic channels (MACMA)</a:t>
            </a:r>
            <a:endParaRPr/>
          </a:p>
          <a:p>
            <a:pPr>
              <a:defRPr/>
            </a:pPr>
            <a:r>
              <a:rPr sz="1200" b="0" i="0" u="none">
                <a:solidFill>
                  <a:srgbClr val="000000"/>
                </a:solidFill>
                <a:latin typeface="Times New Roman"/>
                <a:ea typeface="Times New Roman"/>
                <a:cs typeface="Times New Roman"/>
              </a:rPr>
              <a:t>Significantly longer processing times</a:t>
            </a:r>
            <a:endParaRPr/>
          </a:p>
          <a:p>
            <a:pPr>
              <a:defRPr/>
            </a:pPr>
            <a:r>
              <a:rPr sz="1200" b="0" i="0" u="none">
                <a:solidFill>
                  <a:srgbClr val="000000"/>
                </a:solidFill>
                <a:latin typeface="Times New Roman"/>
                <a:ea typeface="Times New Roman"/>
                <a:cs typeface="Times New Roman"/>
              </a:rPr>
              <a:t>Higher legal threshold required</a:t>
            </a:r>
            <a:endParaRPr/>
          </a:p>
          <a:p>
            <a:pPr>
              <a:defRPr/>
            </a:pPr>
            <a:r>
              <a:rPr sz="2400" b="1" i="0" u="none">
                <a:solidFill>
                  <a:srgbClr val="000000"/>
                </a:solidFill>
                <a:latin typeface="Times New Roman"/>
                <a:ea typeface="Times New Roman"/>
                <a:cs typeface="Times New Roman"/>
              </a:rPr>
              <a:t>Evidence Collection &amp; Limitations</a:t>
            </a:r>
            <a:endParaRPr/>
          </a:p>
          <a:p>
            <a:pPr>
              <a:defRPr/>
            </a:pPr>
            <a:r>
              <a:rPr sz="1800" b="1" i="0" u="none">
                <a:solidFill>
                  <a:srgbClr val="000000"/>
                </a:solidFill>
                <a:latin typeface="Times New Roman"/>
                <a:ea typeface="Times New Roman"/>
                <a:cs typeface="Times New Roman"/>
              </a:rPr>
              <a:t>What NZ Police Can Request</a:t>
            </a:r>
            <a:endParaRPr/>
          </a:p>
          <a:p>
            <a:pPr>
              <a:defRPr/>
            </a:pPr>
            <a:r>
              <a:rPr sz="1400" b="1" i="0" u="none">
                <a:solidFill>
                  <a:srgbClr val="000000"/>
                </a:solidFill>
                <a:latin typeface="Times New Roman"/>
                <a:ea typeface="Times New Roman"/>
                <a:cs typeface="Times New Roman"/>
              </a:rPr>
              <a:t>Same Data Categories Available</a:t>
            </a:r>
            <a:endParaRPr/>
          </a:p>
          <a:p>
            <a:pPr>
              <a:defRPr/>
            </a:pPr>
            <a:r>
              <a:rPr sz="1200" b="0" i="0" u="none">
                <a:solidFill>
                  <a:srgbClr val="000000"/>
                </a:solidFill>
                <a:latin typeface="Times New Roman"/>
                <a:ea typeface="Times New Roman"/>
                <a:cs typeface="Times New Roman"/>
              </a:rPr>
              <a:t>Basic Subscriber Information</a:t>
            </a:r>
            <a:endParaRPr/>
          </a:p>
          <a:p>
            <a:pPr>
              <a:defRPr/>
            </a:pPr>
            <a:r>
              <a:rPr sz="1200" b="0" i="0" u="none">
                <a:solidFill>
                  <a:srgbClr val="000000"/>
                </a:solidFill>
                <a:latin typeface="Times New Roman"/>
                <a:ea typeface="Times New Roman"/>
                <a:cs typeface="Times New Roman"/>
              </a:rPr>
              <a:t>Neoprint &amp; Photoprint data</a:t>
            </a:r>
            <a:endParaRPr/>
          </a:p>
          <a:p>
            <a:pPr>
              <a:defRPr/>
            </a:pPr>
            <a:r>
              <a:rPr sz="1200" b="0" i="0" u="none">
                <a:solidFill>
                  <a:srgbClr val="000000"/>
                </a:solidFill>
                <a:latin typeface="Times New Roman"/>
                <a:ea typeface="Times New Roman"/>
                <a:cs typeface="Times New Roman"/>
              </a:rPr>
              <a:t>IP logs and access records</a:t>
            </a:r>
            <a:endParaRPr/>
          </a:p>
          <a:p>
            <a:pPr>
              <a:defRPr/>
            </a:pPr>
            <a:r>
              <a:rPr sz="1200" b="0" i="0" u="none">
                <a:solidFill>
                  <a:srgbClr val="000000"/>
                </a:solidFill>
                <a:latin typeface="Times New Roman"/>
                <a:ea typeface="Times New Roman"/>
                <a:cs typeface="Times New Roman"/>
              </a:rPr>
              <a:t>Location data from mobile app</a:t>
            </a:r>
            <a:endParaRPr/>
          </a:p>
          <a:p>
            <a:pPr>
              <a:defRPr/>
            </a:pPr>
            <a:r>
              <a:rPr sz="1400" b="1" i="0" u="none">
                <a:solidFill>
                  <a:srgbClr val="000000"/>
                </a:solidFill>
                <a:latin typeface="Times New Roman"/>
                <a:ea typeface="Times New Roman"/>
                <a:cs typeface="Times New Roman"/>
              </a:rPr>
              <a:t>MACMA Requirements</a:t>
            </a:r>
            <a:endParaRPr/>
          </a:p>
          <a:p>
            <a:pPr>
              <a:defRPr/>
            </a:pPr>
            <a:r>
              <a:rPr sz="1200" b="0" i="0" u="none">
                <a:solidFill>
                  <a:srgbClr val="000000"/>
                </a:solidFill>
                <a:latin typeface="Times New Roman"/>
                <a:ea typeface="Times New Roman"/>
                <a:cs typeface="Times New Roman"/>
              </a:rPr>
              <a:t>Must show "reasonable grounds" under S&amp;S Act 2012</a:t>
            </a:r>
            <a:endParaRPr/>
          </a:p>
          <a:p>
            <a:pPr>
              <a:defRPr/>
            </a:pPr>
            <a:r>
              <a:rPr sz="1200" b="0" i="0" u="none">
                <a:solidFill>
                  <a:srgbClr val="000000"/>
                </a:solidFill>
                <a:latin typeface="Times New Roman"/>
                <a:ea typeface="Times New Roman"/>
                <a:cs typeface="Times New Roman"/>
              </a:rPr>
              <a:t>Offence must be punishable by imprisonment</a:t>
            </a:r>
            <a:endParaRPr/>
          </a:p>
          <a:p>
            <a:pPr>
              <a:defRPr/>
            </a:pPr>
            <a:r>
              <a:rPr sz="1200" b="0" i="0" u="none">
                <a:solidFill>
                  <a:srgbClr val="000000"/>
                </a:solidFill>
                <a:latin typeface="Times New Roman"/>
                <a:ea typeface="Times New Roman"/>
                <a:cs typeface="Times New Roman"/>
              </a:rPr>
              <a:t>Must demonstrate necessity for investigation</a:t>
            </a:r>
            <a:endParaRPr/>
          </a:p>
          <a:p>
            <a:pPr>
              <a:defRPr/>
            </a:pPr>
            <a:r>
              <a:rPr sz="1200" b="0" i="0" u="none">
                <a:solidFill>
                  <a:srgbClr val="000000"/>
                </a:solidFill>
                <a:latin typeface="Times New Roman"/>
                <a:ea typeface="Times New Roman"/>
                <a:cs typeface="Times New Roman"/>
              </a:rPr>
              <a:t>Requires approval from NZ courts AND foreign jurisdiction</a:t>
            </a:r>
            <a:endParaRPr/>
          </a:p>
          <a:p>
            <a:pPr>
              <a:defRPr/>
            </a:pPr>
            <a:r>
              <a:rPr sz="1800" b="1" i="0" u="none">
                <a:solidFill>
                  <a:srgbClr val="000000"/>
                </a:solidFill>
                <a:latin typeface="Times New Roman"/>
                <a:ea typeface="Times New Roman"/>
                <a:cs typeface="Times New Roman"/>
              </a:rPr>
              <a:t>Challenges for NZ Law Enforcement</a:t>
            </a:r>
            <a:endParaRPr/>
          </a:p>
          <a:p>
            <a:pPr>
              <a:defRPr/>
            </a:pPr>
            <a:r>
              <a:rPr sz="1400" b="1" i="0" u="none">
                <a:solidFill>
                  <a:srgbClr val="000000"/>
                </a:solidFill>
                <a:latin typeface="Times New Roman"/>
                <a:ea typeface="Times New Roman"/>
                <a:cs typeface="Times New Roman"/>
              </a:rPr>
              <a:t>Process Limitations</a:t>
            </a:r>
            <a:endParaRPr/>
          </a:p>
          <a:p>
            <a:pPr>
              <a:defRPr/>
            </a:pPr>
            <a:r>
              <a:rPr sz="1200" b="0" i="0" u="none">
                <a:solidFill>
                  <a:srgbClr val="000000"/>
                </a:solidFill>
                <a:latin typeface="Times New Roman"/>
                <a:ea typeface="Times New Roman"/>
                <a:cs typeface="Times New Roman"/>
              </a:rPr>
              <a:t>No direct submission to Meta's portal</a:t>
            </a:r>
            <a:endParaRPr/>
          </a:p>
          <a:p>
            <a:pPr>
              <a:defRPr/>
            </a:pPr>
            <a:r>
              <a:rPr sz="1200" b="0" i="0" u="none">
                <a:solidFill>
                  <a:srgbClr val="000000"/>
                </a:solidFill>
                <a:latin typeface="Times New Roman"/>
                <a:ea typeface="Times New Roman"/>
                <a:cs typeface="Times New Roman"/>
              </a:rPr>
              <a:t>Extended timeframes (6-12+ months typical)</a:t>
            </a:r>
            <a:endParaRPr/>
          </a:p>
          <a:p>
            <a:pPr>
              <a:defRPr/>
            </a:pPr>
            <a:r>
              <a:rPr sz="1200" b="0" i="0" u="none">
                <a:solidFill>
                  <a:srgbClr val="000000"/>
                </a:solidFill>
                <a:latin typeface="Times New Roman"/>
                <a:ea typeface="Times New Roman"/>
                <a:cs typeface="Times New Roman"/>
              </a:rPr>
              <a:t>Multiple approval layers required</a:t>
            </a:r>
            <a:endParaRPr/>
          </a:p>
          <a:p>
            <a:pPr>
              <a:defRPr/>
            </a:pPr>
            <a:r>
              <a:rPr sz="1200" b="0" i="0" u="none">
                <a:solidFill>
                  <a:srgbClr val="000000"/>
                </a:solidFill>
                <a:latin typeface="Times New Roman"/>
                <a:ea typeface="Times New Roman"/>
                <a:cs typeface="Times New Roman"/>
              </a:rPr>
              <a:t>Limited ability to obtain emergency disclosures</a:t>
            </a:r>
            <a:endParaRPr/>
          </a:p>
          <a:p>
            <a:pPr>
              <a:defRPr/>
            </a:pPr>
            <a:r>
              <a:rPr sz="1400" b="1" i="0" u="none">
                <a:solidFill>
                  <a:srgbClr val="000000"/>
                </a:solidFill>
                <a:latin typeface="Times New Roman"/>
                <a:ea typeface="Times New Roman"/>
                <a:cs typeface="Times New Roman"/>
              </a:rPr>
              <a:t>Technical Considerations</a:t>
            </a:r>
            <a:endParaRPr/>
          </a:p>
          <a:p>
            <a:pPr>
              <a:defRPr/>
            </a:pPr>
            <a:r>
              <a:rPr sz="1200" b="0" i="0" u="none">
                <a:solidFill>
                  <a:srgbClr val="000000"/>
                </a:solidFill>
                <a:latin typeface="Times New Roman"/>
                <a:ea typeface="Times New Roman"/>
                <a:cs typeface="Times New Roman"/>
              </a:rPr>
              <a:t>Same identification requirements (User ID, not vanity name)</a:t>
            </a:r>
            <a:endParaRPr/>
          </a:p>
          <a:p>
            <a:pPr>
              <a:defRPr/>
            </a:pPr>
            <a:r>
              <a:rPr sz="1200" b="0" i="0" u="none">
                <a:solidFill>
                  <a:srgbClr val="000000"/>
                </a:solidFill>
                <a:latin typeface="Times New Roman"/>
                <a:ea typeface="Times New Roman"/>
                <a:cs typeface="Times New Roman"/>
              </a:rPr>
              <a:t>Must document last active date</a:t>
            </a:r>
            <a:endParaRPr/>
          </a:p>
          <a:p>
            <a:pPr>
              <a:defRPr/>
            </a:pPr>
            <a:r>
              <a:rPr sz="1200" b="0" i="0" u="none">
                <a:solidFill>
                  <a:srgbClr val="000000"/>
                </a:solidFill>
                <a:latin typeface="Times New Roman"/>
                <a:ea typeface="Times New Roman"/>
                <a:cs typeface="Times New Roman"/>
              </a:rPr>
              <a:t>Currency conversion issues for paid content</a:t>
            </a:r>
            <a:endParaRPr/>
          </a:p>
          <a:p>
            <a:pPr>
              <a:defRPr/>
            </a:pPr>
            <a:r>
              <a:rPr sz="1200" b="0" i="0" u="none">
                <a:solidFill>
                  <a:srgbClr val="000000"/>
                </a:solidFill>
                <a:latin typeface="Times New Roman"/>
                <a:ea typeface="Times New Roman"/>
                <a:cs typeface="Times New Roman"/>
              </a:rPr>
              <a:t>Time zone differences in logs</a:t>
            </a:r>
            <a:endParaRPr/>
          </a:p>
          <a:p>
            <a:pPr>
              <a:defRPr/>
            </a:pPr>
            <a:r>
              <a:rPr sz="1400" b="1" i="0" u="none">
                <a:solidFill>
                  <a:srgbClr val="000000"/>
                </a:solidFill>
                <a:latin typeface="Times New Roman"/>
                <a:ea typeface="Times New Roman"/>
                <a:cs typeface="Times New Roman"/>
              </a:rPr>
              <a:t>Meta's New Zealand Presence</a:t>
            </a:r>
            <a:endParaRPr/>
          </a:p>
          <a:p>
            <a:pPr>
              <a:defRPr/>
            </a:pPr>
            <a:r>
              <a:rPr sz="1200" b="0" i="0" u="none">
                <a:solidFill>
                  <a:srgbClr val="000000"/>
                </a:solidFill>
                <a:latin typeface="Times New Roman"/>
                <a:ea typeface="Times New Roman"/>
                <a:cs typeface="Times New Roman"/>
              </a:rPr>
              <a:t>No local data storage requirement</a:t>
            </a:r>
            <a:endParaRPr/>
          </a:p>
          <a:p>
            <a:pPr>
              <a:defRPr/>
            </a:pPr>
            <a:r>
              <a:rPr sz="1200" b="0" i="0" u="none">
                <a:solidFill>
                  <a:srgbClr val="000000"/>
                </a:solidFill>
                <a:latin typeface="Times New Roman"/>
                <a:ea typeface="Times New Roman"/>
                <a:cs typeface="Times New Roman"/>
              </a:rPr>
              <a:t>All requests processed through US systems</a:t>
            </a:r>
            <a:endParaRPr/>
          </a:p>
          <a:p>
            <a:pPr>
              <a:defRPr/>
            </a:pPr>
            <a:r>
              <a:rPr sz="1200" b="0" i="0" u="none">
                <a:solidFill>
                  <a:srgbClr val="000000"/>
                </a:solidFill>
                <a:latin typeface="Times New Roman"/>
                <a:ea typeface="Times New Roman"/>
                <a:cs typeface="Times New Roman"/>
              </a:rPr>
              <a:t>Limited local representation</a:t>
            </a:r>
            <a:endParaRPr/>
          </a:p>
          <a:p>
            <a:pPr>
              <a:defRPr/>
            </a:pPr>
            <a:r>
              <a:rPr sz="1200" b="0" i="0" u="none">
                <a:solidFill>
                  <a:srgbClr val="000000"/>
                </a:solidFill>
                <a:latin typeface="Times New Roman"/>
                <a:ea typeface="Times New Roman"/>
                <a:cs typeface="Times New Roman"/>
              </a:rPr>
              <a:t>Subject to US privacy laws first</a:t>
            </a:r>
            <a:endParaRPr/>
          </a:p>
        </p:txBody>
      </p:sp>
      <p:sp>
        <p:nvSpPr>
          <p:cNvPr id="279777826" name="Slide Number Placeholder 3"/>
          <p:cNvSpPr>
            <a:spLocks noGrp="1"/>
          </p:cNvSpPr>
          <p:nvPr>
            <p:ph type="sldNum" sz="quarter" idx="10"/>
          </p:nvPr>
        </p:nvSpPr>
        <p:spPr bwMode="auto"/>
        <p:txBody>
          <a:bodyPr/>
          <a:lstStyle/>
          <a:p>
            <a:pPr>
              <a:defRPr/>
            </a:pPr>
            <a:fld id="{3AC3592D-2097-3773-1973-D9AC9FF48B93}" type="slidenum">
              <a:r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8638A7-BD55-5ADE-E7AD-8135C1FB0BA4}" type="slidenum">
              <a:r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04486156" name="Slide Image Placeholder 1"/>
          <p:cNvSpPr>
            <a:spLocks noGrp="1" noRot="1" noChangeAspect="1"/>
          </p:cNvSpPr>
          <p:nvPr>
            <p:ph type="sldImg"/>
          </p:nvPr>
        </p:nvSpPr>
        <p:spPr bwMode="auto"/>
      </p:sp>
      <p:sp>
        <p:nvSpPr>
          <p:cNvPr id="1866922296" name="Notes Placeholder 2"/>
          <p:cNvSpPr>
            <a:spLocks noGrp="1"/>
          </p:cNvSpPr>
          <p:nvPr>
            <p:ph type="body" idx="1"/>
          </p:nvPr>
        </p:nvSpPr>
        <p:spPr bwMode="auto"/>
        <p:txBody>
          <a:bodyPr/>
          <a:lstStyle/>
          <a:p>
            <a:pPr>
              <a:defRPr/>
            </a:pPr>
            <a:endParaRPr/>
          </a:p>
        </p:txBody>
      </p:sp>
      <p:sp>
        <p:nvSpPr>
          <p:cNvPr id="372748888" name="Slide Number Placeholder 3"/>
          <p:cNvSpPr>
            <a:spLocks noGrp="1"/>
          </p:cNvSpPr>
          <p:nvPr>
            <p:ph type="sldNum" sz="quarter" idx="10"/>
          </p:nvPr>
        </p:nvSpPr>
        <p:spPr bwMode="auto"/>
        <p:txBody>
          <a:bodyPr/>
          <a:lstStyle/>
          <a:p>
            <a:pPr>
              <a:defRPr/>
            </a:pPr>
            <a:fld id="{958FB7C7-7542-0140-7CC6-4911B2193886}" type="slidenum">
              <a:r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72367696" name="Slide Image Placeholder 1"/>
          <p:cNvSpPr>
            <a:spLocks noGrp="1" noRot="1" noChangeAspect="1"/>
          </p:cNvSpPr>
          <p:nvPr>
            <p:ph type="sldImg"/>
          </p:nvPr>
        </p:nvSpPr>
        <p:spPr bwMode="auto"/>
      </p:sp>
      <p:sp>
        <p:nvSpPr>
          <p:cNvPr id="1994002945" name="Notes Placeholder 2"/>
          <p:cNvSpPr>
            <a:spLocks noGrp="1"/>
          </p:cNvSpPr>
          <p:nvPr>
            <p:ph type="body" idx="1"/>
          </p:nvPr>
        </p:nvSpPr>
        <p:spPr bwMode="auto"/>
        <p:txBody>
          <a:bodyPr/>
          <a:lstStyle/>
          <a:p>
            <a:pPr>
              <a:defRPr/>
            </a:pPr>
            <a:endParaRPr/>
          </a:p>
        </p:txBody>
      </p:sp>
      <p:sp>
        <p:nvSpPr>
          <p:cNvPr id="1274901" name="Slide Number Placeholder 3"/>
          <p:cNvSpPr>
            <a:spLocks noGrp="1"/>
          </p:cNvSpPr>
          <p:nvPr>
            <p:ph type="sldNum" sz="quarter" idx="10"/>
          </p:nvPr>
        </p:nvSpPr>
        <p:spPr bwMode="auto"/>
        <p:txBody>
          <a:bodyPr/>
          <a:lstStyle/>
          <a:p>
            <a:pPr>
              <a:defRPr/>
            </a:pPr>
            <a:fld id="{86DD2682-3BDD-61C4-83E8-74003DE4845F}" type="slidenum">
              <a:r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E0E7874-F515-B8AD-1A4E-AEC9EBA9A360}" type="slidenum">
              <a:r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F6533A0-FD50-5C49-CF48-E914386F4DD2}" type="slidenum">
              <a:r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AC9A005-FD7E-48BF-F1CB-9BBFBDA316E1}" type="slidenum">
              <a:rPr/>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41225638" name="Slide Image Placeholder 1"/>
          <p:cNvSpPr>
            <a:spLocks noGrp="1" noRot="1" noChangeAspect="1"/>
          </p:cNvSpPr>
          <p:nvPr>
            <p:ph type="sldImg"/>
          </p:nvPr>
        </p:nvSpPr>
        <p:spPr bwMode="auto"/>
      </p:sp>
      <p:sp>
        <p:nvSpPr>
          <p:cNvPr id="1357793223" name="Notes Placeholder 2"/>
          <p:cNvSpPr>
            <a:spLocks noGrp="1"/>
          </p:cNvSpPr>
          <p:nvPr>
            <p:ph type="body" idx="1"/>
          </p:nvPr>
        </p:nvSpPr>
        <p:spPr bwMode="auto"/>
        <p:txBody>
          <a:bodyPr/>
          <a:lstStyle/>
          <a:p>
            <a:pPr>
              <a:defRPr/>
            </a:pPr>
            <a:r>
              <a:t>BACKGROUND</a:t>
            </a:r>
          </a:p>
          <a:p>
            <a:pPr>
              <a:defRPr/>
            </a:pPr>
            <a:r>
              <a:t>Annita Killeen was the chief prosecutor for the Serious Fraud Office in 2010.</a:t>
            </a:r>
          </a:p>
          <a:p>
            <a:pPr>
              <a:defRPr/>
            </a:pPr>
            <a:r>
              <a:t>She lost her job in 2010 as part of a round of redundancies.</a:t>
            </a:r>
          </a:p>
          <a:p>
            <a:pPr>
              <a:defRPr/>
            </a:pPr>
            <a:r>
              <a:t>November 25 – facing three charges – relating to computer equipment and forged documents sent to the media in an apparent smear exchange against the man who made her redundant, SFO chief executive Adam Feely.</a:t>
            </a:r>
          </a:p>
          <a:p>
            <a:pPr>
              <a:defRPr/>
            </a:pPr>
            <a:r>
              <a:rPr sz="1000" b="0" i="0" u="none" strike="noStrike" cap="none" spc="0">
                <a:solidFill>
                  <a:srgbClr val="000000"/>
                </a:solidFill>
                <a:latin typeface="Arial"/>
                <a:ea typeface="Arial"/>
                <a:cs typeface="Arial"/>
              </a:rPr>
              <a:t>He was already facing negative publicity over the way he had celebrated the laying of criminal charges against Bridgecorp's now-jailed Rod Petricevic by drinking champagne belonging to Bridgecorp directors with his staff. The story was based on an email written by him and sent to staff saying it had been "a fantastic week" because of the prosecutions against Bridgecorp and other high-profile investigations, including one of Five Star Finance.</a:t>
            </a:r>
            <a:endParaRPr/>
          </a:p>
          <a:p>
            <a:pPr>
              <a:defRPr/>
            </a:pPr>
            <a:r>
              <a:rPr sz="1000" b="0" i="0" u="none" strike="noStrike" cap="none" spc="0">
                <a:solidFill>
                  <a:srgbClr val="000000"/>
                </a:solidFill>
                <a:latin typeface="Arial"/>
                <a:ea typeface="Arial"/>
                <a:cs typeface="Arial"/>
              </a:rPr>
              <a:t>The Herald and the National Business Review received a copy of another email allegedly written by Feeley. It suggested he wanted to convene a meeting to toast an inevitable implementation of his draft organisation review. The implications were that the restructuring had been predetermined and was therefore unfair and prejudicial to the staff made redundant.</a:t>
            </a:r>
          </a:p>
          <a:p>
            <a:pPr>
              <a:defRPr/>
            </a:pPr>
            <a:endParaRPr sz="1000" b="0" i="0" u="none" strike="noStrike" cap="none" spc="0">
              <a:solidFill>
                <a:srgbClr val="000000"/>
              </a:solidFill>
              <a:latin typeface="Arial"/>
              <a:cs typeface="Arial"/>
            </a:endParaRPr>
          </a:p>
          <a:p>
            <a:pPr>
              <a:defRPr/>
            </a:pPr>
            <a:r>
              <a:rPr sz="1000" b="0" i="0" u="none" strike="noStrike" cap="none" spc="0">
                <a:solidFill>
                  <a:srgbClr val="000000"/>
                </a:solidFill>
                <a:latin typeface="Arial"/>
                <a:ea typeface="Arial"/>
                <a:cs typeface="Arial"/>
              </a:rPr>
              <a:t>WHAT HAPPENED</a:t>
            </a:r>
          </a:p>
          <a:p>
            <a:pPr>
              <a:defRPr/>
            </a:pPr>
            <a:r>
              <a:rPr sz="1000" b="0" i="0" u="none" strike="noStrike" cap="none" spc="0">
                <a:solidFill>
                  <a:srgbClr val="000000"/>
                </a:solidFill>
                <a:latin typeface="Arial"/>
                <a:ea typeface="Arial"/>
                <a:cs typeface="Arial"/>
              </a:rPr>
              <a:t>Her computer was cloned, her cellphone data and iPad searched for particular phrases or words that appeared in the fake email.</a:t>
            </a:r>
          </a:p>
          <a:p>
            <a:pPr>
              <a:defRPr/>
            </a:pPr>
            <a:r>
              <a:rPr sz="1000" b="0" i="0" u="none" strike="noStrike" cap="none" spc="0">
                <a:solidFill>
                  <a:srgbClr val="000000"/>
                </a:solidFill>
                <a:latin typeface="Arial"/>
                <a:ea typeface="Arial"/>
                <a:cs typeface="Arial"/>
              </a:rPr>
              <a:t>Nothing was found, police said that they would search devices using software that could recover documents from web-based email systems.</a:t>
            </a:r>
          </a:p>
          <a:p>
            <a:pPr>
              <a:defRPr/>
            </a:pPr>
            <a:r>
              <a:rPr sz="1000" b="0" i="0" u="none" strike="noStrike" cap="none" spc="0">
                <a:solidFill>
                  <a:srgbClr val="000000"/>
                </a:solidFill>
                <a:latin typeface="Arial"/>
                <a:ea typeface="Arial"/>
                <a:cs typeface="Arial"/>
              </a:rPr>
              <a:t>It was noted she had sent a work email to her Hotmail accont on May 28, 2010.</a:t>
            </a:r>
          </a:p>
          <a:p>
            <a:pPr>
              <a:defRPr/>
            </a:pPr>
            <a:r>
              <a:rPr sz="1000" b="0" i="0" u="none" strike="noStrike" cap="none" spc="0">
                <a:solidFill>
                  <a:srgbClr val="000000"/>
                </a:solidFill>
                <a:latin typeface="Arial"/>
                <a:ea typeface="Arial"/>
                <a:cs typeface="Arial"/>
              </a:rPr>
              <a:t>Nothing was found but an expert engaged by PwC that the forged email was likely to be a composite of emails.</a:t>
            </a:r>
          </a:p>
          <a:p>
            <a:pPr>
              <a:defRPr/>
            </a:pPr>
            <a:r>
              <a:rPr sz="1000" b="0" i="0" u="none" strike="noStrike" cap="none" spc="0">
                <a:solidFill>
                  <a:srgbClr val="000000"/>
                </a:solidFill>
                <a:latin typeface="Arial"/>
                <a:ea typeface="Arial"/>
                <a:cs typeface="Arial"/>
              </a:rPr>
              <a:t>Judge found that it appeared she had altered the work email and sent it to the media.</a:t>
            </a:r>
          </a:p>
          <a:p>
            <a:pPr>
              <a:defRPr/>
            </a:pPr>
            <a:r>
              <a:rPr sz="1000" b="0" i="0" u="none" strike="noStrike" cap="none" spc="0">
                <a:solidFill>
                  <a:srgbClr val="000000"/>
                </a:solidFill>
                <a:latin typeface="Arial"/>
                <a:ea typeface="Arial"/>
                <a:cs typeface="Arial"/>
              </a:rPr>
              <a:t>She pleaded guilty to forgery and was discharged without conviction because judge accepted submissions that she suffered a rare psychological reaction to a fertility drug.</a:t>
            </a:r>
          </a:p>
          <a:p>
            <a:pPr>
              <a:defRPr/>
            </a:pPr>
            <a:endParaRPr sz="1000" b="0" i="0" u="none" strike="noStrike" cap="none" spc="0">
              <a:solidFill>
                <a:srgbClr val="000000"/>
              </a:solidFill>
              <a:latin typeface="Arial"/>
              <a:ea typeface="Arial"/>
              <a:cs typeface="Arial"/>
            </a:endParaRPr>
          </a:p>
          <a:p>
            <a:pPr>
              <a:defRPr/>
            </a:pPr>
            <a:endParaRPr sz="1000" b="0" i="0" u="none" strike="noStrike" cap="none" spc="0">
              <a:solidFill>
                <a:srgbClr val="000000"/>
              </a:solidFill>
              <a:latin typeface="Arial"/>
              <a:cs typeface="Arial"/>
            </a:endParaRPr>
          </a:p>
        </p:txBody>
      </p:sp>
      <p:sp>
        <p:nvSpPr>
          <p:cNvPr id="586114597" name="Slide Number Placeholder 3"/>
          <p:cNvSpPr>
            <a:spLocks noGrp="1"/>
          </p:cNvSpPr>
          <p:nvPr>
            <p:ph type="sldNum" sz="quarter" idx="10"/>
          </p:nvPr>
        </p:nvSpPr>
        <p:spPr bwMode="auto"/>
        <p:txBody>
          <a:bodyPr/>
          <a:lstStyle/>
          <a:p>
            <a:pPr>
              <a:defRPr/>
            </a:pPr>
            <a:fld id="{C18F3358-E52F-AD26-E006-4A60C0827CEF}"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3453139" name="Slide Image Placeholder 1"/>
          <p:cNvSpPr>
            <a:spLocks noGrp="1" noRot="1" noChangeAspect="1"/>
          </p:cNvSpPr>
          <p:nvPr>
            <p:ph type="sldImg"/>
          </p:nvPr>
        </p:nvSpPr>
        <p:spPr bwMode="auto"/>
      </p:sp>
      <p:sp>
        <p:nvSpPr>
          <p:cNvPr id="1598284363" name="Notes Placeholder 2"/>
          <p:cNvSpPr>
            <a:spLocks noGrp="1"/>
          </p:cNvSpPr>
          <p:nvPr>
            <p:ph type="body" idx="1"/>
          </p:nvPr>
        </p:nvSpPr>
        <p:spPr bwMode="auto"/>
        <p:txBody>
          <a:bodyPr/>
          <a:lstStyle/>
          <a:p>
            <a:pPr>
              <a:defRPr/>
            </a:pPr>
            <a:endParaRPr/>
          </a:p>
        </p:txBody>
      </p:sp>
      <p:sp>
        <p:nvSpPr>
          <p:cNvPr id="421706105" name="Slide Number Placeholder 3"/>
          <p:cNvSpPr>
            <a:spLocks noGrp="1"/>
          </p:cNvSpPr>
          <p:nvPr>
            <p:ph type="sldNum" sz="quarter" idx="10"/>
          </p:nvPr>
        </p:nvSpPr>
        <p:spPr bwMode="auto"/>
        <p:txBody>
          <a:bodyPr/>
          <a:lstStyle/>
          <a:p>
            <a:pPr>
              <a:defRPr/>
            </a:pPr>
            <a:fld id="{7E52EAC6-2326-CB40-BE59-B90FCB2CDCE8}"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83276FB-76C0-7B23-52F3-DE00450B6192}"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sz="1200" b="1" i="0" u="none">
                <a:solidFill>
                  <a:srgbClr val="000000"/>
                </a:solidFill>
                <a:latin typeface="Times New Roman"/>
                <a:ea typeface="Times New Roman"/>
                <a:cs typeface="Times New Roman"/>
              </a:rPr>
              <a:t>New Zealand Laws for Email and Electronic Communications:</a:t>
            </a:r>
            <a:endParaRPr/>
          </a:p>
          <a:p>
            <a:pPr>
              <a:defRPr/>
            </a:pPr>
            <a:r>
              <a:rPr sz="1200" b="1" i="0" u="none">
                <a:solidFill>
                  <a:srgbClr val="000000"/>
                </a:solidFill>
                <a:latin typeface="Times New Roman"/>
                <a:ea typeface="Times New Roman"/>
                <a:cs typeface="Times New Roman"/>
              </a:rPr>
              <a:t>1. Privacy Act 2020</a:t>
            </a:r>
            <a:endParaRPr/>
          </a:p>
          <a:p>
            <a:pPr>
              <a:defRPr/>
            </a:pPr>
            <a:r>
              <a:rPr sz="1200" b="0" i="0" u="none">
                <a:solidFill>
                  <a:srgbClr val="000000"/>
                </a:solidFill>
                <a:latin typeface="Times New Roman"/>
                <a:ea typeface="Times New Roman"/>
                <a:cs typeface="Times New Roman"/>
              </a:rPr>
              <a:t>Governs collection, use, and disclosure of personal information</a:t>
            </a:r>
            <a:endParaRPr/>
          </a:p>
          <a:p>
            <a:pPr>
              <a:defRPr/>
            </a:pPr>
            <a:r>
              <a:rPr sz="1200" b="0" i="0" u="none">
                <a:solidFill>
                  <a:srgbClr val="000000"/>
                </a:solidFill>
                <a:latin typeface="Times New Roman"/>
                <a:ea typeface="Times New Roman"/>
                <a:cs typeface="Times New Roman"/>
              </a:rPr>
              <a:t>Applies to email content and metadata</a:t>
            </a:r>
            <a:endParaRPr/>
          </a:p>
          <a:p>
            <a:pPr>
              <a:defRPr/>
            </a:pPr>
            <a:r>
              <a:rPr sz="1200" b="0" i="0" u="none">
                <a:solidFill>
                  <a:srgbClr val="000000"/>
                </a:solidFill>
                <a:latin typeface="Times New Roman"/>
                <a:ea typeface="Times New Roman"/>
                <a:cs typeface="Times New Roman"/>
              </a:rPr>
              <a:t>Requires lawful purpose for collecting email data</a:t>
            </a:r>
            <a:endParaRPr/>
          </a:p>
          <a:p>
            <a:pPr>
              <a:defRPr/>
            </a:pPr>
            <a:r>
              <a:rPr sz="1200" b="0" i="0" u="none">
                <a:solidFill>
                  <a:srgbClr val="000000"/>
                </a:solidFill>
                <a:latin typeface="Times New Roman"/>
                <a:ea typeface="Times New Roman"/>
                <a:cs typeface="Times New Roman"/>
              </a:rPr>
              <a:t>Includes principles for storing and securing personal information</a:t>
            </a:r>
            <a:endParaRPr/>
          </a:p>
          <a:p>
            <a:pPr>
              <a:defRPr/>
            </a:pPr>
            <a:r>
              <a:rPr sz="1200" b="1" i="0" u="none">
                <a:solidFill>
                  <a:srgbClr val="000000"/>
                </a:solidFill>
                <a:latin typeface="Times New Roman"/>
                <a:ea typeface="Times New Roman"/>
                <a:cs typeface="Times New Roman"/>
              </a:rPr>
              <a:t>2. Unsolicited Electronic Messages Act 2007 (UEMA)</a:t>
            </a:r>
            <a:endParaRPr/>
          </a:p>
          <a:p>
            <a:pPr>
              <a:defRPr/>
            </a:pPr>
            <a:r>
              <a:rPr sz="1200" b="0" i="0" u="none">
                <a:solidFill>
                  <a:srgbClr val="000000"/>
                </a:solidFill>
                <a:latin typeface="Times New Roman"/>
                <a:ea typeface="Times New Roman"/>
                <a:cs typeface="Times New Roman"/>
              </a:rPr>
              <a:t>Prohibits unsolicited commercial electronic messages (spam)</a:t>
            </a:r>
            <a:endParaRPr/>
          </a:p>
          <a:p>
            <a:pPr>
              <a:defRPr/>
            </a:pPr>
            <a:r>
              <a:rPr sz="1200" b="0" i="0" u="none">
                <a:solidFill>
                  <a:srgbClr val="000000"/>
                </a:solidFill>
                <a:latin typeface="Times New Roman"/>
                <a:ea typeface="Times New Roman"/>
                <a:cs typeface="Times New Roman"/>
              </a:rPr>
              <a:t>Defines what constitutes consent for commercial emails</a:t>
            </a:r>
            <a:endParaRPr/>
          </a:p>
          <a:p>
            <a:pPr>
              <a:defRPr/>
            </a:pPr>
            <a:r>
              <a:rPr sz="1200" b="0" i="0" u="none">
                <a:solidFill>
                  <a:srgbClr val="000000"/>
                </a:solidFill>
                <a:latin typeface="Times New Roman"/>
                <a:ea typeface="Times New Roman"/>
                <a:cs typeface="Times New Roman"/>
              </a:rPr>
              <a:t>Sets penalties up to $500,000 for serious breaches</a:t>
            </a:r>
            <a:endParaRPr/>
          </a:p>
          <a:p>
            <a:pPr>
              <a:defRPr/>
            </a:pPr>
            <a:r>
              <a:rPr sz="1200" b="0" i="0" u="none">
                <a:solidFill>
                  <a:srgbClr val="000000"/>
                </a:solidFill>
                <a:latin typeface="Times New Roman"/>
                <a:ea typeface="Times New Roman"/>
                <a:cs typeface="Times New Roman"/>
              </a:rPr>
              <a:t>Applies to emails sent from or received in New Zealand</a:t>
            </a:r>
            <a:endParaRPr/>
          </a:p>
          <a:p>
            <a:pPr>
              <a:defRPr/>
            </a:pPr>
            <a:r>
              <a:rPr sz="1200" b="1" i="0" u="none">
                <a:solidFill>
                  <a:srgbClr val="000000"/>
                </a:solidFill>
                <a:latin typeface="Times New Roman"/>
                <a:ea typeface="Times New Roman"/>
                <a:cs typeface="Times New Roman"/>
              </a:rPr>
              <a:t>3. Crimes Act 1961 (relevant sections)</a:t>
            </a:r>
            <a:endParaRPr/>
          </a:p>
          <a:p>
            <a:pPr>
              <a:defRPr/>
            </a:pPr>
            <a:r>
              <a:rPr sz="1200" b="0" i="0" u="none">
                <a:solidFill>
                  <a:srgbClr val="000000"/>
                </a:solidFill>
                <a:latin typeface="Times New Roman"/>
                <a:ea typeface="Times New Roman"/>
                <a:cs typeface="Times New Roman"/>
              </a:rPr>
              <a:t>Section 249: Accessing computer system for dishonest purpose</a:t>
            </a:r>
            <a:endParaRPr/>
          </a:p>
          <a:p>
            <a:pPr>
              <a:defRPr/>
            </a:pPr>
            <a:r>
              <a:rPr sz="1200" b="0" i="0" u="none">
                <a:solidFill>
                  <a:srgbClr val="000000"/>
                </a:solidFill>
                <a:latin typeface="Times New Roman"/>
                <a:ea typeface="Times New Roman"/>
                <a:cs typeface="Times New Roman"/>
              </a:rPr>
              <a:t>Section 250: Damaging or interfering with computer system</a:t>
            </a:r>
            <a:endParaRPr/>
          </a:p>
          <a:p>
            <a:pPr>
              <a:defRPr/>
            </a:pPr>
            <a:r>
              <a:rPr sz="1200" b="0" i="0" u="none">
                <a:solidFill>
                  <a:srgbClr val="000000"/>
                </a:solidFill>
                <a:latin typeface="Times New Roman"/>
                <a:ea typeface="Times New Roman"/>
                <a:cs typeface="Times New Roman"/>
              </a:rPr>
              <a:t>Section 252: Accessing computer system without authorization</a:t>
            </a:r>
            <a:endParaRPr/>
          </a:p>
          <a:p>
            <a:pPr>
              <a:defRPr/>
            </a:pPr>
            <a:r>
              <a:rPr sz="1200" b="0" i="0" u="none">
                <a:solidFill>
                  <a:srgbClr val="000000"/>
                </a:solidFill>
                <a:latin typeface="Times New Roman"/>
                <a:ea typeface="Times New Roman"/>
                <a:cs typeface="Times New Roman"/>
              </a:rPr>
              <a:t>Criminal penalties for unauthorized email access or interception</a:t>
            </a:r>
            <a:endParaRPr/>
          </a:p>
          <a:p>
            <a:pPr>
              <a:defRPr/>
            </a:pPr>
            <a:r>
              <a:rPr sz="1200" b="1" i="0" u="none">
                <a:solidFill>
                  <a:srgbClr val="000000"/>
                </a:solidFill>
                <a:latin typeface="Times New Roman"/>
                <a:ea typeface="Times New Roman"/>
                <a:cs typeface="Times New Roman"/>
              </a:rPr>
              <a:t>4. Search and Surveillance Act 2012</a:t>
            </a:r>
            <a:endParaRPr/>
          </a:p>
          <a:p>
            <a:pPr>
              <a:defRPr/>
            </a:pPr>
            <a:r>
              <a:rPr sz="1200" b="0" i="0" u="none">
                <a:solidFill>
                  <a:srgbClr val="000000"/>
                </a:solidFill>
                <a:latin typeface="Times New Roman"/>
                <a:ea typeface="Times New Roman"/>
                <a:cs typeface="Times New Roman"/>
              </a:rPr>
              <a:t>Regulates how law enforcement can access electronic communications</a:t>
            </a:r>
            <a:endParaRPr/>
          </a:p>
          <a:p>
            <a:pPr>
              <a:defRPr/>
            </a:pPr>
            <a:r>
              <a:rPr sz="1200" b="0" i="0" u="none">
                <a:solidFill>
                  <a:srgbClr val="000000"/>
                </a:solidFill>
                <a:latin typeface="Times New Roman"/>
                <a:ea typeface="Times New Roman"/>
                <a:cs typeface="Times New Roman"/>
              </a:rPr>
              <a:t>Requires warrants for intercepting private communications</a:t>
            </a:r>
            <a:endParaRPr/>
          </a:p>
          <a:p>
            <a:pPr>
              <a:defRPr/>
            </a:pPr>
            <a:r>
              <a:rPr sz="1200" b="0" i="0" u="none">
                <a:solidFill>
                  <a:srgbClr val="000000"/>
                </a:solidFill>
                <a:latin typeface="Times New Roman"/>
                <a:ea typeface="Times New Roman"/>
                <a:cs typeface="Times New Roman"/>
              </a:rPr>
              <a:t>Sets rules for production orders for email records</a:t>
            </a:r>
            <a:endParaRPr/>
          </a:p>
          <a:p>
            <a:pPr>
              <a:defRPr/>
            </a:pPr>
            <a:r>
              <a:rPr sz="1200" b="0" i="0" u="none">
                <a:solidFill>
                  <a:srgbClr val="000000"/>
                </a:solidFill>
                <a:latin typeface="Times New Roman"/>
                <a:ea typeface="Times New Roman"/>
                <a:cs typeface="Times New Roman"/>
              </a:rPr>
              <a:t>Governs surveillance device warrants for monitoring communications</a:t>
            </a:r>
            <a:endParaRPr/>
          </a:p>
          <a:p>
            <a:pPr>
              <a:defRPr/>
            </a:pPr>
            <a:r>
              <a:rPr sz="1200" b="1" i="0" u="none">
                <a:solidFill>
                  <a:srgbClr val="000000"/>
                </a:solidFill>
                <a:latin typeface="Times New Roman"/>
                <a:ea typeface="Times New Roman"/>
                <a:cs typeface="Times New Roman"/>
              </a:rPr>
              <a:t>5. Harmful Digital Communications Act 2015</a:t>
            </a:r>
            <a:endParaRPr/>
          </a:p>
          <a:p>
            <a:pPr>
              <a:defRPr/>
            </a:pPr>
            <a:r>
              <a:rPr sz="1200" b="0" i="0" u="none">
                <a:solidFill>
                  <a:srgbClr val="000000"/>
                </a:solidFill>
                <a:latin typeface="Times New Roman"/>
                <a:ea typeface="Times New Roman"/>
                <a:cs typeface="Times New Roman"/>
              </a:rPr>
              <a:t>Addresses cyberbullying and online harassment via email</a:t>
            </a:r>
            <a:endParaRPr/>
          </a:p>
          <a:p>
            <a:pPr>
              <a:defRPr/>
            </a:pPr>
            <a:r>
              <a:rPr sz="1200" b="0" i="0" u="none">
                <a:solidFill>
                  <a:srgbClr val="000000"/>
                </a:solidFill>
                <a:latin typeface="Times New Roman"/>
                <a:ea typeface="Times New Roman"/>
                <a:cs typeface="Times New Roman"/>
              </a:rPr>
              <a:t>Defines "harmful digital communications"</a:t>
            </a:r>
            <a:endParaRPr/>
          </a:p>
          <a:p>
            <a:pPr>
              <a:defRPr/>
            </a:pPr>
            <a:r>
              <a:rPr sz="1200" b="0" i="0" u="none">
                <a:solidFill>
                  <a:srgbClr val="000000"/>
                </a:solidFill>
                <a:latin typeface="Times New Roman"/>
                <a:ea typeface="Times New Roman"/>
                <a:cs typeface="Times New Roman"/>
              </a:rPr>
              <a:t>Provides civil enforcement and criminal penalties</a:t>
            </a:r>
            <a:endParaRPr/>
          </a:p>
          <a:p>
            <a:pPr>
              <a:defRPr/>
            </a:pPr>
            <a:r>
              <a:rPr sz="1200" b="0" i="0" u="none">
                <a:solidFill>
                  <a:srgbClr val="000000"/>
                </a:solidFill>
                <a:latin typeface="Times New Roman"/>
                <a:ea typeface="Times New Roman"/>
                <a:cs typeface="Times New Roman"/>
              </a:rPr>
              <a:t>Established Netsafe as approved agency for complaints</a:t>
            </a:r>
            <a:endParaRPr/>
          </a:p>
          <a:p>
            <a:pPr>
              <a:defRPr/>
            </a:pPr>
            <a:r>
              <a:rPr sz="1200" b="1" i="0" u="none">
                <a:solidFill>
                  <a:srgbClr val="000000"/>
                </a:solidFill>
                <a:latin typeface="Times New Roman"/>
                <a:ea typeface="Times New Roman"/>
                <a:cs typeface="Times New Roman"/>
              </a:rPr>
              <a:t>6. Evidence Act 2006</a:t>
            </a:r>
            <a:endParaRPr/>
          </a:p>
          <a:p>
            <a:pPr>
              <a:defRPr/>
            </a:pPr>
            <a:r>
              <a:rPr sz="1200" b="0" i="0" u="none">
                <a:solidFill>
                  <a:srgbClr val="000000"/>
                </a:solidFill>
                <a:latin typeface="Times New Roman"/>
                <a:ea typeface="Times New Roman"/>
                <a:cs typeface="Times New Roman"/>
              </a:rPr>
              <a:t>Sections 135-138: Rules for admissibility of electronic records</a:t>
            </a:r>
            <a:endParaRPr/>
          </a:p>
          <a:p>
            <a:pPr>
              <a:defRPr/>
            </a:pPr>
            <a:r>
              <a:rPr sz="1200" b="0" i="0" u="none">
                <a:solidFill>
                  <a:srgbClr val="000000"/>
                </a:solidFill>
                <a:latin typeface="Times New Roman"/>
                <a:ea typeface="Times New Roman"/>
                <a:cs typeface="Times New Roman"/>
              </a:rPr>
              <a:t>Establishes requirements for authenticating electronic evidence</a:t>
            </a:r>
            <a:endParaRPr/>
          </a:p>
          <a:p>
            <a:pPr>
              <a:defRPr/>
            </a:pPr>
            <a:r>
              <a:rPr sz="1200" b="0" i="0" u="none">
                <a:solidFill>
                  <a:srgbClr val="000000"/>
                </a:solidFill>
                <a:latin typeface="Times New Roman"/>
                <a:ea typeface="Times New Roman"/>
                <a:cs typeface="Times New Roman"/>
              </a:rPr>
              <a:t>Covers business records and computer-generated evidence</a:t>
            </a:r>
            <a:endParaRPr/>
          </a:p>
          <a:p>
            <a:pPr>
              <a:defRPr/>
            </a:pPr>
            <a:r>
              <a:rPr sz="1200" b="0" i="0" u="none">
                <a:solidFill>
                  <a:srgbClr val="000000"/>
                </a:solidFill>
                <a:latin typeface="Times New Roman"/>
                <a:ea typeface="Times New Roman"/>
                <a:cs typeface="Times New Roman"/>
              </a:rPr>
              <a:t>Important for email evidence in court proceedings</a:t>
            </a:r>
            <a:endParaRPr/>
          </a:p>
        </p:txBody>
      </p:sp>
      <p:sp>
        <p:nvSpPr>
          <p:cNvPr id="4" name="Slide Number Placeholder 3"/>
          <p:cNvSpPr>
            <a:spLocks noGrp="1"/>
          </p:cNvSpPr>
          <p:nvPr>
            <p:ph type="sldNum" sz="quarter" idx="10"/>
          </p:nvPr>
        </p:nvSpPr>
        <p:spPr bwMode="auto"/>
        <p:txBody>
          <a:bodyPr/>
          <a:lstStyle/>
          <a:p>
            <a:pPr>
              <a:defRPr/>
            </a:pPr>
            <a:fld id="{C0F5F473-74B5-087E-5FCD-2C6DDEE558D1}"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3274744" name="Slide Image Placeholder 1"/>
          <p:cNvSpPr>
            <a:spLocks noGrp="1" noRot="1" noChangeAspect="1"/>
          </p:cNvSpPr>
          <p:nvPr>
            <p:ph type="sldImg"/>
          </p:nvPr>
        </p:nvSpPr>
        <p:spPr bwMode="auto"/>
      </p:sp>
      <p:sp>
        <p:nvSpPr>
          <p:cNvPr id="1110119896" name="Notes Placeholder 2"/>
          <p:cNvSpPr>
            <a:spLocks noGrp="1"/>
          </p:cNvSpPr>
          <p:nvPr>
            <p:ph type="body" idx="1"/>
          </p:nvPr>
        </p:nvSpPr>
        <p:spPr bwMode="auto"/>
        <p:txBody>
          <a:bodyPr/>
          <a:lstStyle/>
          <a:p>
            <a:pPr>
              <a:defRPr/>
            </a:pPr>
            <a:r>
              <a:rPr sz="1200" b="1" i="0" u="none">
                <a:solidFill>
                  <a:srgbClr val="000000"/>
                </a:solidFill>
                <a:latin typeface="Times New Roman"/>
                <a:ea typeface="Times New Roman"/>
                <a:cs typeface="Times New Roman"/>
              </a:rPr>
              <a:t>Must comply with Privacy Act principles</a:t>
            </a:r>
            <a:r>
              <a:rPr sz="1200" b="0" i="0" u="none">
                <a:solidFill>
                  <a:srgbClr val="000000"/>
                </a:solidFill>
                <a:latin typeface="Times New Roman"/>
                <a:ea typeface="Times New Roman"/>
                <a:cs typeface="Times New Roman"/>
              </a:rPr>
              <a:t> "When investigating emails in New Zealand, we must follow the 13 Privacy Principles. This means only collecting email data for lawful purposes, ensuring it's relevant to the investigation, and protecting it from unauthorized access. Investigators need to balance their need for information with individuals' privacy rights."</a:t>
            </a:r>
            <a:endParaRPr/>
          </a:p>
          <a:p>
            <a:pPr>
              <a:defRPr/>
            </a:pPr>
            <a:r>
              <a:rPr sz="1200" b="1" i="0" u="none">
                <a:solidFill>
                  <a:srgbClr val="000000"/>
                </a:solidFill>
                <a:latin typeface="Times New Roman"/>
                <a:ea typeface="Times New Roman"/>
                <a:cs typeface="Times New Roman"/>
              </a:rPr>
              <a:t>Law enforcement needs appropriate warrants</a:t>
            </a:r>
            <a:r>
              <a:rPr sz="1200" b="0" i="0" u="none">
                <a:solidFill>
                  <a:srgbClr val="000000"/>
                </a:solidFill>
                <a:latin typeface="Times New Roman"/>
                <a:ea typeface="Times New Roman"/>
                <a:cs typeface="Times New Roman"/>
              </a:rPr>
              <a:t> "Police and other agencies can't just access someone's emails freely. Under the Search and Surveillance Act, they need specific warrants - either a search warrant for stored emails or an interception warrant for real-time monitoring. Emergency provisions exist but require post-approval from a judge within 3 days."</a:t>
            </a:r>
            <a:endParaRPr/>
          </a:p>
          <a:p>
            <a:pPr>
              <a:defRPr/>
            </a:pPr>
            <a:r>
              <a:rPr sz="1200" b="1" i="0" u="none">
                <a:solidFill>
                  <a:srgbClr val="000000"/>
                </a:solidFill>
                <a:latin typeface="Times New Roman"/>
                <a:ea typeface="Times New Roman"/>
                <a:cs typeface="Times New Roman"/>
              </a:rPr>
              <a:t>Companies should have clear email policies</a:t>
            </a:r>
            <a:r>
              <a:rPr sz="1200" b="0" i="0" u="none">
                <a:solidFill>
                  <a:srgbClr val="000000"/>
                </a:solidFill>
                <a:latin typeface="Times New Roman"/>
                <a:ea typeface="Times New Roman"/>
                <a:cs typeface="Times New Roman"/>
              </a:rPr>
              <a:t> "Organizations need written policies about email monitoring and investigation. These should explain when and how employee emails may be accessed, who can authorize searches, and what happens with findings. Clear policies help avoid privacy breaches and ensure investigations are legally defensible."</a:t>
            </a:r>
            <a:endParaRPr/>
          </a:p>
          <a:p>
            <a:pPr>
              <a:defRPr/>
            </a:pPr>
            <a:r>
              <a:rPr sz="1200" b="1" i="0" u="none">
                <a:solidFill>
                  <a:srgbClr val="000000"/>
                </a:solidFill>
                <a:latin typeface="Times New Roman"/>
                <a:ea typeface="Times New Roman"/>
                <a:cs typeface="Times New Roman"/>
              </a:rPr>
              <a:t>Evidence must meet authentication requirements</a:t>
            </a:r>
            <a:r>
              <a:rPr sz="1200" b="0" i="0" u="none">
                <a:solidFill>
                  <a:srgbClr val="000000"/>
                </a:solidFill>
                <a:latin typeface="Times New Roman"/>
                <a:ea typeface="Times New Roman"/>
                <a:cs typeface="Times New Roman"/>
              </a:rPr>
              <a:t> "Email evidence needs proper authentication to be admissible in court. Under the Evidence Act, we must prove the email is genuine, hasn't been altered, and came from the claimed sender. This involves preserving metadata, maintaining chain of custody, and potentially using expert testimony to verify technical details."</a:t>
            </a:r>
            <a:endParaRPr/>
          </a:p>
          <a:p>
            <a:pPr>
              <a:defRPr/>
            </a:pPr>
            <a:r>
              <a:rPr sz="1200" b="1" i="0" u="none">
                <a:solidFill>
                  <a:srgbClr val="000000"/>
                </a:solidFill>
                <a:latin typeface="Times New Roman"/>
                <a:ea typeface="Times New Roman"/>
                <a:cs typeface="Times New Roman"/>
              </a:rPr>
              <a:t>International cooperation often needed for cross-border cases</a:t>
            </a:r>
            <a:r>
              <a:rPr sz="1200" b="0" i="0" u="none">
                <a:solidFill>
                  <a:srgbClr val="000000"/>
                </a:solidFill>
                <a:latin typeface="Times New Roman"/>
                <a:ea typeface="Times New Roman"/>
                <a:cs typeface="Times New Roman"/>
              </a:rPr>
              <a:t> "Many email services are hosted overseas - Gmail in the US, for example. This requires working through Mutual Legal Assistance Treaties (MLATs) or direct cooperation with foreign law enforcement. The Budapest Convention on Cybercrime helps facilitate this cooperation, though the process can be time-consuming."</a:t>
            </a:r>
            <a:endParaRPr/>
          </a:p>
        </p:txBody>
      </p:sp>
      <p:sp>
        <p:nvSpPr>
          <p:cNvPr id="409533572" name="Slide Number Placeholder 3"/>
          <p:cNvSpPr>
            <a:spLocks noGrp="1"/>
          </p:cNvSpPr>
          <p:nvPr>
            <p:ph type="sldNum" sz="quarter" idx="10"/>
          </p:nvPr>
        </p:nvSpPr>
        <p:spPr bwMode="auto"/>
        <p:txBody>
          <a:bodyPr/>
          <a:lstStyle/>
          <a:p>
            <a:pPr>
              <a:defRPr/>
            </a:pPr>
            <a:fld id="{911A296A-F25F-FF77-C824-07A9A8DFFD30}"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First Slide)">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Subtitle/Images">
    <p:spTree>
      <p:nvGrpSpPr>
        <p:cNvPr id="1" name=""/>
        <p:cNvGrpSpPr/>
        <p:nvPr/>
      </p:nvGrpSpPr>
      <p:grpSpPr bwMode="auto">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Multi Image/Content">
    <p:spTree>
      <p:nvGrpSpPr>
        <p:cNvPr id="1" name=""/>
        <p:cNvGrpSpPr/>
        <p:nvPr/>
      </p:nvGrpSpPr>
      <p:grpSpPr bwMode="auto">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wo Image/One Content">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blank" preserve="1" userDrawn="1">
  <p:cSld name="Two Image/Two Content">
    <p:spTree>
      <p:nvGrpSpPr>
        <p:cNvPr id="1" name=""/>
        <p:cNvGrpSpPr/>
        <p:nvPr/>
      </p:nvGrpSpPr>
      <p:grpSpPr bwMode="auto">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blank" preserve="1" userDrawn="1">
  <p:cSld name="Three Image/Three Content">
    <p:spTree>
      <p:nvGrpSpPr>
        <p:cNvPr id="1" name=""/>
        <p:cNvGrpSpPr/>
        <p:nvPr/>
      </p:nvGrpSpPr>
      <p:grpSpPr bwMode="auto">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Four Image/Four Content">
    <p:spTree>
      <p:nvGrpSpPr>
        <p:cNvPr id="1" name=""/>
        <p:cNvGrpSpPr/>
        <p:nvPr/>
      </p:nvGrpSpPr>
      <p:grpSpPr bwMode="auto">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Section Divider">
    <p:spTree>
      <p:nvGrpSpPr>
        <p:cNvPr id="1" name=""/>
        <p:cNvGrpSpPr/>
        <p:nvPr/>
      </p:nvGrpSpPr>
      <p:grpSpPr bwMode="auto">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Content">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1606522907" name="PlaceHolder 1"/>
          <p:cNvSpPr>
            <a:spLocks noGrp="1"/>
          </p:cNvSpPr>
          <p:nvPr>
            <p:ph type="title"/>
          </p:nvPr>
        </p:nvSpPr>
        <p:spPr bwMode="auto">
          <a:xfrm>
            <a:off x="477000" y="473400"/>
            <a:ext cx="11241720" cy="1217160"/>
          </a:xfrm>
          <a:prstGeom prst="rect">
            <a:avLst/>
          </a:prstGeom>
          <a:noFill/>
          <a:ln w="0">
            <a:noFill/>
          </a:ln>
        </p:spPr>
        <p:txBody>
          <a:bodyPr lIns="0" tIns="0" rIns="0" bIns="0" anchor="ctr">
            <a:noAutofit/>
          </a:bodyPr>
          <a:lstStyle/>
          <a:p>
            <a:pPr indent="0">
              <a:buNone/>
              <a:defRPr/>
            </a:pPr>
            <a:endParaRPr lang="en-US" sz="4000" b="0" u="none" strike="noStrike">
              <a:solidFill>
                <a:schemeClr val="dk1"/>
              </a:solidFill>
              <a:latin typeface="Calibri"/>
            </a:endParaRPr>
          </a:p>
        </p:txBody>
      </p:sp>
      <p:sp>
        <p:nvSpPr>
          <p:cNvPr id="259954133" name="PlaceHolder 2"/>
          <p:cNvSpPr>
            <a:spLocks noGrp="1"/>
          </p:cNvSpPr>
          <p:nvPr>
            <p:ph/>
          </p:nvPr>
        </p:nvSpPr>
        <p:spPr bwMode="auto">
          <a:xfrm>
            <a:off x="477000" y="1825560"/>
            <a:ext cx="5485680" cy="4350960"/>
          </a:xfrm>
          <a:prstGeom prst="rect">
            <a:avLst/>
          </a:prstGeom>
          <a:noFill/>
          <a:ln w="0">
            <a:noFill/>
          </a:ln>
        </p:spPr>
        <p:txBody>
          <a:bodyPr lIns="0" tIns="0" rIns="0" bIns="0" anchor="t">
            <a:normAutofit/>
          </a:bodyPr>
          <a:lstStyle/>
          <a:p>
            <a:pPr indent="0">
              <a:spcBef>
                <a:spcPts val="1417"/>
              </a:spcBef>
              <a:buNone/>
              <a:defRPr/>
            </a:pPr>
            <a:endParaRPr lang="en-US" sz="2400" b="0" u="none" strike="noStrike">
              <a:solidFill>
                <a:schemeClr val="dk1"/>
              </a:solidFill>
              <a:latin typeface="Work Sans"/>
            </a:endParaRPr>
          </a:p>
        </p:txBody>
      </p:sp>
      <p:sp>
        <p:nvSpPr>
          <p:cNvPr id="1648667413" name="PlaceHolder 3"/>
          <p:cNvSpPr>
            <a:spLocks noGrp="1"/>
          </p:cNvSpPr>
          <p:nvPr>
            <p:ph/>
          </p:nvPr>
        </p:nvSpPr>
        <p:spPr bwMode="auto">
          <a:xfrm>
            <a:off x="6237360" y="1825560"/>
            <a:ext cx="5485680" cy="4350960"/>
          </a:xfrm>
          <a:prstGeom prst="rect">
            <a:avLst/>
          </a:prstGeom>
          <a:noFill/>
          <a:ln w="0">
            <a:noFill/>
          </a:ln>
        </p:spPr>
        <p:txBody>
          <a:bodyPr lIns="0" tIns="0" rIns="0" bIns="0" anchor="t">
            <a:normAutofit/>
          </a:bodyPr>
          <a:lstStyle/>
          <a:p>
            <a:pPr indent="0">
              <a:spcBef>
                <a:spcPts val="1417"/>
              </a:spcBef>
              <a:buNone/>
              <a:defRPr/>
            </a:pPr>
            <a:endParaRPr lang="en-US" sz="2400" b="0" u="none" strike="noStrike">
              <a:solidFill>
                <a:schemeClr val="dk1"/>
              </a:solidFill>
              <a:latin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Three Content">
    <p:spTree>
      <p:nvGrpSpPr>
        <p:cNvPr id="1" name=""/>
        <p:cNvGrpSpPr/>
        <p:nvPr/>
      </p:nvGrpSpPr>
      <p:grpSpPr bwMode="auto">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Subtitl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426326591"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752170307"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562171426" name="Picture 13"/>
          <p:cNvPicPr/>
          <p:nvPr/>
        </p:nvPicPr>
        <p:blipFill>
          <a:blip r:embed="rId3"/>
          <a:stretch/>
        </p:blipFill>
        <p:spPr bwMode="auto">
          <a:xfrm>
            <a:off x="183240" y="6224039"/>
            <a:ext cx="1819800" cy="610200"/>
          </a:xfrm>
          <a:prstGeom prst="rect">
            <a:avLst/>
          </a:prstGeom>
          <a:noFill/>
          <a:ln w="0">
            <a:noFill/>
          </a:ln>
        </p:spPr>
      </p:pic>
      <p:sp>
        <p:nvSpPr>
          <p:cNvPr id="329345376"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54FC13D5-0BA9-45B8-9DD8-5D33DB47632C}"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pic>
        <p:nvPicPr>
          <p:cNvPr id="1243986819" name="Picture 16"/>
          <p:cNvPicPr/>
          <p:nvPr/>
        </p:nvPicPr>
        <p:blipFill>
          <a:blip r:embed="rId4"/>
          <a:stretch/>
        </p:blipFill>
        <p:spPr bwMode="auto">
          <a:xfrm>
            <a:off x="0" y="-14040"/>
            <a:ext cx="12191760" cy="6857640"/>
          </a:xfrm>
          <a:prstGeom prst="rect">
            <a:avLst/>
          </a:prstGeom>
          <a:noFill/>
          <a:ln w="0">
            <a:noFill/>
          </a:ln>
        </p:spPr>
      </p:pic>
      <p:sp>
        <p:nvSpPr>
          <p:cNvPr id="1263872252" name="PlaceHolder 1"/>
          <p:cNvSpPr>
            <a:spLocks noGrp="1"/>
          </p:cNvSpPr>
          <p:nvPr>
            <p:ph type="title"/>
          </p:nvPr>
        </p:nvSpPr>
        <p:spPr bwMode="auto">
          <a:xfrm>
            <a:off x="5646600" y="1168560"/>
            <a:ext cx="6103800" cy="2387160"/>
          </a:xfrm>
          <a:prstGeom prst="rect">
            <a:avLst/>
          </a:prstGeom>
          <a:noFill/>
          <a:ln w="0">
            <a:noFill/>
          </a:ln>
        </p:spPr>
        <p:txBody>
          <a:bodyPr lIns="91440" tIns="45720" rIns="91440" bIns="45720" anchor="b">
            <a:noAutofit/>
          </a:bodyPr>
          <a:lstStyle/>
          <a:p>
            <a:pPr indent="0" defTabSz="914400">
              <a:lnSpc>
                <a:spcPct val="90000"/>
              </a:lnSpc>
              <a:buNone/>
              <a:defRPr/>
            </a:pPr>
            <a:r>
              <a:rPr lang="en-US" sz="4800" b="1" u="none" strike="noStrike">
                <a:solidFill>
                  <a:schemeClr val="lt1"/>
                </a:solidFill>
                <a:latin typeface="Work Sans "/>
                <a:ea typeface="Arial"/>
              </a:rPr>
              <a:t>Title, #e</a:t>
            </a:r>
            <a:endParaRPr lang="en-US" sz="4800" b="0" u="none" strike="noStrike">
              <a:solidFill>
                <a:schemeClr val="dk1"/>
              </a:solidFill>
              <a:latin typeface="Calibri"/>
            </a:endParaRPr>
          </a:p>
        </p:txBody>
      </p:sp>
      <p:sp>
        <p:nvSpPr>
          <p:cNvPr id="1396569880" name="PlaceHolder 2"/>
          <p:cNvSpPr>
            <a:spLocks noGrp="1"/>
          </p:cNvSpPr>
          <p:nvPr>
            <p:ph type="body"/>
          </p:nvPr>
        </p:nvSpPr>
        <p:spPr bwMode="auto">
          <a:xfrm>
            <a:off x="475200" y="808200"/>
            <a:ext cx="4712760" cy="5241600"/>
          </a:xfrm>
          <a:prstGeom prst="rect">
            <a:avLst/>
          </a:prstGeom>
          <a:noFill/>
          <a:ln w="0">
            <a:noFill/>
          </a:ln>
        </p:spPr>
        <p:txBody>
          <a:bodyPr lIns="90000" tIns="45000" rIns="90000" bIns="45000" anchor="t">
            <a:noAutofit/>
          </a:bodyPr>
          <a:lstStyle/>
          <a:p>
            <a:pPr indent="0">
              <a:lnSpc>
                <a:spcPct val="100000"/>
              </a:lnSpc>
              <a:buNone/>
              <a:tabLst>
                <a:tab pos="0" algn="l"/>
              </a:tabLst>
              <a:defRPr/>
            </a:pPr>
            <a:r>
              <a:rPr lang="en-US" sz="1800" b="0" u="none" strike="noStrike">
                <a:solidFill>
                  <a:schemeClr val="lt1"/>
                </a:solidFill>
                <a:latin typeface="Calibri"/>
                <a:ea typeface="Arial"/>
              </a:rPr>
              <a:t>Add Image Here</a:t>
            </a:r>
            <a:endParaRPr lang="en-US" sz="1800" b="0" u="none" strike="noStrike">
              <a:solidFill>
                <a:schemeClr val="dk1"/>
              </a:solidFill>
              <a:latin typeface="Work Sans"/>
            </a:endParaRPr>
          </a:p>
        </p:txBody>
      </p:sp>
      <p:sp>
        <p:nvSpPr>
          <p:cNvPr id="498342152"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2EB24563-0082-4F3B-9F62-0C261D17FDB7}"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pic>
        <p:nvPicPr>
          <p:cNvPr id="86408352" name="Picture 20"/>
          <p:cNvPicPr/>
          <p:nvPr/>
        </p:nvPicPr>
        <p:blipFill>
          <a:blip r:embed="rId3"/>
          <a:stretch/>
        </p:blipFill>
        <p:spPr bwMode="auto">
          <a:xfrm>
            <a:off x="183240" y="6224039"/>
            <a:ext cx="1819800" cy="610200"/>
          </a:xfrm>
          <a:prstGeom prst="rect">
            <a:avLst/>
          </a:prstGeom>
          <a:noFill/>
          <a:ln w="0">
            <a:noFill/>
          </a:ln>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167963372"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807024207"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1848534685" name="Picture 13"/>
          <p:cNvPicPr/>
          <p:nvPr/>
        </p:nvPicPr>
        <p:blipFill>
          <a:blip r:embed="rId3"/>
          <a:stretch/>
        </p:blipFill>
        <p:spPr bwMode="auto">
          <a:xfrm>
            <a:off x="183240" y="6224039"/>
            <a:ext cx="1819800" cy="610200"/>
          </a:xfrm>
          <a:prstGeom prst="rect">
            <a:avLst/>
          </a:prstGeom>
          <a:noFill/>
          <a:ln w="0">
            <a:noFill/>
          </a:ln>
        </p:spPr>
      </p:pic>
      <p:sp>
        <p:nvSpPr>
          <p:cNvPr id="1174015830"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6C6D5B07-46BE-44B6-A5F3-2CC023422222}"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60141704" name="PlaceHolder 1"/>
          <p:cNvSpPr>
            <a:spLocks noGrp="1"/>
          </p:cNvSpPr>
          <p:nvPr>
            <p:ph type="title"/>
          </p:nvPr>
        </p:nvSpPr>
        <p:spPr bwMode="auto">
          <a:xfrm>
            <a:off x="477000" y="475560"/>
            <a:ext cx="11241720" cy="107100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741188295" name="PlaceHolder 2"/>
          <p:cNvSpPr>
            <a:spLocks noGrp="1"/>
          </p:cNvSpPr>
          <p:nvPr>
            <p:ph type="body"/>
          </p:nvPr>
        </p:nvSpPr>
        <p:spPr bwMode="auto">
          <a:xfrm>
            <a:off x="477000" y="1857600"/>
            <a:ext cx="11241720" cy="69084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800" b="1" u="none" strike="noStrike">
                <a:solidFill>
                  <a:schemeClr val="dk1"/>
                </a:solidFill>
                <a:latin typeface="Work Sans"/>
                <a:ea typeface="Arial"/>
              </a:rPr>
              <a:t>Click to add subtitle</a:t>
            </a:r>
            <a:endParaRPr lang="en-US" sz="2800" b="0" u="none" strike="noStrike">
              <a:solidFill>
                <a:schemeClr val="dk1"/>
              </a:solidFill>
              <a:latin typeface="Work Sans"/>
            </a:endParaRPr>
          </a:p>
        </p:txBody>
      </p:sp>
      <p:sp>
        <p:nvSpPr>
          <p:cNvPr id="2045220589" name="PlaceHolder 3"/>
          <p:cNvSpPr>
            <a:spLocks noGrp="1"/>
          </p:cNvSpPr>
          <p:nvPr>
            <p:ph type="body"/>
          </p:nvPr>
        </p:nvSpPr>
        <p:spPr bwMode="auto">
          <a:xfrm>
            <a:off x="477000" y="2678040"/>
            <a:ext cx="11241720" cy="15051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p:txBody>
      </p:sp>
      <p:sp>
        <p:nvSpPr>
          <p:cNvPr id="1594138286" name="PlaceHolder 4"/>
          <p:cNvSpPr>
            <a:spLocks noGrp="1"/>
          </p:cNvSpPr>
          <p:nvPr>
            <p:ph type="body"/>
          </p:nvPr>
        </p:nvSpPr>
        <p:spPr bwMode="auto">
          <a:xfrm>
            <a:off x="477000" y="431028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1</a:t>
            </a:r>
            <a:endParaRPr lang="en-US" sz="2400" b="0" u="none" strike="noStrike">
              <a:solidFill>
                <a:schemeClr val="dk1"/>
              </a:solidFill>
              <a:latin typeface="Work Sans"/>
            </a:endParaRPr>
          </a:p>
        </p:txBody>
      </p:sp>
      <p:sp>
        <p:nvSpPr>
          <p:cNvPr id="1694419767" name="PlaceHolder 5"/>
          <p:cNvSpPr>
            <a:spLocks noGrp="1"/>
          </p:cNvSpPr>
          <p:nvPr>
            <p:ph type="body"/>
          </p:nvPr>
        </p:nvSpPr>
        <p:spPr bwMode="auto">
          <a:xfrm>
            <a:off x="3382560" y="431028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2</a:t>
            </a:r>
            <a:endParaRPr lang="en-US" sz="2400" b="0" u="none" strike="noStrike">
              <a:solidFill>
                <a:schemeClr val="dk1"/>
              </a:solidFill>
              <a:latin typeface="Work Sans"/>
            </a:endParaRPr>
          </a:p>
        </p:txBody>
      </p:sp>
      <p:sp>
        <p:nvSpPr>
          <p:cNvPr id="334732697" name="PlaceHolder 6"/>
          <p:cNvSpPr>
            <a:spLocks noGrp="1"/>
          </p:cNvSpPr>
          <p:nvPr>
            <p:ph type="body"/>
          </p:nvPr>
        </p:nvSpPr>
        <p:spPr bwMode="auto">
          <a:xfrm>
            <a:off x="6282000" y="431928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3</a:t>
            </a:r>
            <a:endParaRPr lang="en-US" sz="2400" b="0" u="none" strike="noStrike">
              <a:solidFill>
                <a:schemeClr val="dk1"/>
              </a:solidFill>
              <a:latin typeface="Work Sans"/>
            </a:endParaRPr>
          </a:p>
        </p:txBody>
      </p:sp>
      <p:sp>
        <p:nvSpPr>
          <p:cNvPr id="511715908" name="PlaceHolder 7"/>
          <p:cNvSpPr>
            <a:spLocks noGrp="1"/>
          </p:cNvSpPr>
          <p:nvPr>
            <p:ph type="body"/>
          </p:nvPr>
        </p:nvSpPr>
        <p:spPr bwMode="auto">
          <a:xfrm>
            <a:off x="9151920" y="431928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4</a:t>
            </a:r>
            <a:endParaRPr lang="en-US" sz="24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972250112"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980983739"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575431900" name="Picture 13"/>
          <p:cNvPicPr/>
          <p:nvPr/>
        </p:nvPicPr>
        <p:blipFill>
          <a:blip r:embed="rId3"/>
          <a:stretch/>
        </p:blipFill>
        <p:spPr bwMode="auto">
          <a:xfrm>
            <a:off x="183240" y="6224039"/>
            <a:ext cx="1819800" cy="610200"/>
          </a:xfrm>
          <a:prstGeom prst="rect">
            <a:avLst/>
          </a:prstGeom>
          <a:noFill/>
          <a:ln w="0">
            <a:noFill/>
          </a:ln>
        </p:spPr>
      </p:pic>
      <p:sp>
        <p:nvSpPr>
          <p:cNvPr id="317473392"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0C762E0D-B8BB-4339-9DD5-3360FD1512C5}"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673501560"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1840644950" name="PlaceHolder 2"/>
          <p:cNvSpPr>
            <a:spLocks noGrp="1"/>
          </p:cNvSpPr>
          <p:nvPr>
            <p:ph type="body"/>
          </p:nvPr>
        </p:nvSpPr>
        <p:spPr bwMode="auto">
          <a:xfrm>
            <a:off x="477000" y="194436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1</a:t>
            </a:r>
            <a:endParaRPr lang="en-US" sz="2400" b="0" u="none" strike="noStrike">
              <a:solidFill>
                <a:schemeClr val="dk1"/>
              </a:solidFill>
              <a:latin typeface="Work Sans"/>
            </a:endParaRPr>
          </a:p>
        </p:txBody>
      </p:sp>
      <p:sp>
        <p:nvSpPr>
          <p:cNvPr id="1904089835" name="PlaceHolder 3"/>
          <p:cNvSpPr>
            <a:spLocks noGrp="1"/>
          </p:cNvSpPr>
          <p:nvPr>
            <p:ph type="body"/>
          </p:nvPr>
        </p:nvSpPr>
        <p:spPr bwMode="auto">
          <a:xfrm>
            <a:off x="3382560" y="194436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2</a:t>
            </a:r>
            <a:endParaRPr lang="en-US" sz="2400" b="0" u="none" strike="noStrike">
              <a:solidFill>
                <a:schemeClr val="dk1"/>
              </a:solidFill>
              <a:latin typeface="Work Sans"/>
            </a:endParaRPr>
          </a:p>
        </p:txBody>
      </p:sp>
      <p:sp>
        <p:nvSpPr>
          <p:cNvPr id="425110034" name="PlaceHolder 4"/>
          <p:cNvSpPr>
            <a:spLocks noGrp="1"/>
          </p:cNvSpPr>
          <p:nvPr>
            <p:ph type="body"/>
          </p:nvPr>
        </p:nvSpPr>
        <p:spPr bwMode="auto">
          <a:xfrm>
            <a:off x="6282000" y="195336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3</a:t>
            </a:r>
            <a:endParaRPr lang="en-US" sz="2400" b="0" u="none" strike="noStrike">
              <a:solidFill>
                <a:schemeClr val="dk1"/>
              </a:solidFill>
              <a:latin typeface="Work Sans"/>
            </a:endParaRPr>
          </a:p>
        </p:txBody>
      </p:sp>
      <p:sp>
        <p:nvSpPr>
          <p:cNvPr id="254909593" name="PlaceHolder 5"/>
          <p:cNvSpPr>
            <a:spLocks noGrp="1"/>
          </p:cNvSpPr>
          <p:nvPr>
            <p:ph type="body"/>
          </p:nvPr>
        </p:nvSpPr>
        <p:spPr bwMode="auto">
          <a:xfrm>
            <a:off x="9151920" y="195336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4</a:t>
            </a:r>
            <a:endParaRPr lang="en-US" sz="2400" b="0" u="none" strike="noStrike">
              <a:solidFill>
                <a:schemeClr val="dk1"/>
              </a:solidFill>
              <a:latin typeface="Work Sans"/>
            </a:endParaRPr>
          </a:p>
        </p:txBody>
      </p:sp>
      <p:sp>
        <p:nvSpPr>
          <p:cNvPr id="1618471839" name="PlaceHolder 6"/>
          <p:cNvSpPr>
            <a:spLocks noGrp="1"/>
          </p:cNvSpPr>
          <p:nvPr>
            <p:ph type="body"/>
          </p:nvPr>
        </p:nvSpPr>
        <p:spPr bwMode="auto">
          <a:xfrm>
            <a:off x="477000" y="412812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5</a:t>
            </a:r>
            <a:endParaRPr lang="en-US" sz="2400" b="0" u="none" strike="noStrike">
              <a:solidFill>
                <a:schemeClr val="dk1"/>
              </a:solidFill>
              <a:latin typeface="Work Sans"/>
            </a:endParaRPr>
          </a:p>
        </p:txBody>
      </p:sp>
      <p:sp>
        <p:nvSpPr>
          <p:cNvPr id="1951387601" name="PlaceHolder 7"/>
          <p:cNvSpPr>
            <a:spLocks noGrp="1"/>
          </p:cNvSpPr>
          <p:nvPr>
            <p:ph type="body"/>
          </p:nvPr>
        </p:nvSpPr>
        <p:spPr bwMode="auto">
          <a:xfrm>
            <a:off x="3382560" y="412812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6</a:t>
            </a:r>
            <a:endParaRPr lang="en-US" sz="2400" b="0" u="none" strike="noStrike">
              <a:solidFill>
                <a:schemeClr val="dk1"/>
              </a:solidFill>
              <a:latin typeface="Work Sans"/>
            </a:endParaRPr>
          </a:p>
        </p:txBody>
      </p:sp>
      <p:sp>
        <p:nvSpPr>
          <p:cNvPr id="1876759780" name="PlaceHolder 8"/>
          <p:cNvSpPr>
            <a:spLocks noGrp="1"/>
          </p:cNvSpPr>
          <p:nvPr>
            <p:ph type="body"/>
          </p:nvPr>
        </p:nvSpPr>
        <p:spPr bwMode="auto">
          <a:xfrm>
            <a:off x="6282000" y="413712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7</a:t>
            </a:r>
            <a:endParaRPr lang="en-US" sz="2400" b="0" u="none" strike="noStrike">
              <a:solidFill>
                <a:schemeClr val="dk1"/>
              </a:solidFill>
              <a:latin typeface="Work Sans"/>
            </a:endParaRPr>
          </a:p>
        </p:txBody>
      </p:sp>
      <p:sp>
        <p:nvSpPr>
          <p:cNvPr id="2088860238" name="PlaceHolder 9"/>
          <p:cNvSpPr>
            <a:spLocks noGrp="1"/>
          </p:cNvSpPr>
          <p:nvPr>
            <p:ph type="body"/>
          </p:nvPr>
        </p:nvSpPr>
        <p:spPr bwMode="auto">
          <a:xfrm>
            <a:off x="9151920" y="4137120"/>
            <a:ext cx="2562840" cy="2024280"/>
          </a:xfrm>
          <a:prstGeom prst="rect">
            <a:avLst/>
          </a:prstGeom>
          <a:noFill/>
          <a:ln w="0">
            <a:noFill/>
          </a:ln>
        </p:spPr>
        <p:txBody>
          <a:bodyPr lIns="91440" tIns="45720" rIns="91440" bIns="45720" anchor="t">
            <a:noAutofit/>
          </a:bodyPr>
          <a:lstStyle/>
          <a:p>
            <a:pPr indent="0" algn="ctr"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Insert here 8</a:t>
            </a:r>
            <a:endParaRPr lang="en-US" sz="24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79975628"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331110279"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1377548291" name="Picture 13"/>
          <p:cNvPicPr/>
          <p:nvPr/>
        </p:nvPicPr>
        <p:blipFill>
          <a:blip r:embed="rId3"/>
          <a:stretch/>
        </p:blipFill>
        <p:spPr bwMode="auto">
          <a:xfrm>
            <a:off x="183240" y="6224039"/>
            <a:ext cx="1819800" cy="610200"/>
          </a:xfrm>
          <a:prstGeom prst="rect">
            <a:avLst/>
          </a:prstGeom>
          <a:noFill/>
          <a:ln w="0">
            <a:noFill/>
          </a:ln>
        </p:spPr>
      </p:pic>
      <p:sp>
        <p:nvSpPr>
          <p:cNvPr id="1681529028"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FB417521-D031-43C4-B95D-A3884617412D}"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353994374"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315480774" name="PlaceHolder 2"/>
          <p:cNvSpPr>
            <a:spLocks noGrp="1"/>
          </p:cNvSpPr>
          <p:nvPr>
            <p:ph type="body"/>
          </p:nvPr>
        </p:nvSpPr>
        <p:spPr bwMode="auto">
          <a:xfrm>
            <a:off x="477000" y="1825560"/>
            <a:ext cx="2875680" cy="204552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1</a:t>
            </a:r>
            <a:endParaRPr lang="en-US" sz="2400" b="0" u="none" strike="noStrike">
              <a:solidFill>
                <a:schemeClr val="dk1"/>
              </a:solidFill>
              <a:latin typeface="Work Sans"/>
            </a:endParaRPr>
          </a:p>
        </p:txBody>
      </p:sp>
      <p:sp>
        <p:nvSpPr>
          <p:cNvPr id="1772253555" name="PlaceHolder 3"/>
          <p:cNvSpPr>
            <a:spLocks noGrp="1"/>
          </p:cNvSpPr>
          <p:nvPr>
            <p:ph type="body"/>
          </p:nvPr>
        </p:nvSpPr>
        <p:spPr bwMode="auto">
          <a:xfrm>
            <a:off x="477000" y="4132440"/>
            <a:ext cx="2875680" cy="204552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2</a:t>
            </a:r>
            <a:endParaRPr lang="en-US" sz="2400" b="0" u="none" strike="noStrike">
              <a:solidFill>
                <a:schemeClr val="dk1"/>
              </a:solidFill>
              <a:latin typeface="Work Sans"/>
            </a:endParaRPr>
          </a:p>
        </p:txBody>
      </p:sp>
      <p:sp>
        <p:nvSpPr>
          <p:cNvPr id="542783764" name="PlaceHolder 4"/>
          <p:cNvSpPr>
            <a:spLocks noGrp="1"/>
          </p:cNvSpPr>
          <p:nvPr>
            <p:ph type="body"/>
          </p:nvPr>
        </p:nvSpPr>
        <p:spPr bwMode="auto">
          <a:xfrm>
            <a:off x="3624120" y="1825560"/>
            <a:ext cx="809064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marL="1371600" indent="0" defTabSz="914400">
              <a:lnSpc>
                <a:spcPct val="90000"/>
              </a:lnSpc>
              <a:spcBef>
                <a:spcPts val="499"/>
              </a:spcBef>
              <a:buNone/>
              <a:tabLst>
                <a:tab pos="0" algn="l"/>
              </a:tabLst>
              <a:defRPr/>
            </a:pPr>
            <a:endParaRPr lang="en-US" sz="24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419880889"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515466601"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546943163" name="Picture 13"/>
          <p:cNvPicPr/>
          <p:nvPr/>
        </p:nvPicPr>
        <p:blipFill>
          <a:blip r:embed="rId3"/>
          <a:stretch/>
        </p:blipFill>
        <p:spPr bwMode="auto">
          <a:xfrm>
            <a:off x="183240" y="6224039"/>
            <a:ext cx="1819800" cy="610200"/>
          </a:xfrm>
          <a:prstGeom prst="rect">
            <a:avLst/>
          </a:prstGeom>
          <a:noFill/>
          <a:ln w="0">
            <a:noFill/>
          </a:ln>
        </p:spPr>
      </p:pic>
      <p:sp>
        <p:nvSpPr>
          <p:cNvPr id="2111176855"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A587B3DE-E5E5-44CB-81CF-DF0F0850F6BA}"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201653681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438126260" name="PlaceHolder 2"/>
          <p:cNvSpPr>
            <a:spLocks noGrp="1"/>
          </p:cNvSpPr>
          <p:nvPr>
            <p:ph type="body"/>
          </p:nvPr>
        </p:nvSpPr>
        <p:spPr bwMode="auto">
          <a:xfrm>
            <a:off x="477000" y="1825560"/>
            <a:ext cx="2875680" cy="204552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1</a:t>
            </a:r>
            <a:endParaRPr lang="en-US" sz="2400" b="0" u="none" strike="noStrike">
              <a:solidFill>
                <a:schemeClr val="dk1"/>
              </a:solidFill>
              <a:latin typeface="Work Sans"/>
            </a:endParaRPr>
          </a:p>
        </p:txBody>
      </p:sp>
      <p:sp>
        <p:nvSpPr>
          <p:cNvPr id="457688432" name="PlaceHolder 3"/>
          <p:cNvSpPr>
            <a:spLocks noGrp="1"/>
          </p:cNvSpPr>
          <p:nvPr>
            <p:ph type="body"/>
          </p:nvPr>
        </p:nvSpPr>
        <p:spPr bwMode="auto">
          <a:xfrm>
            <a:off x="3624120" y="1825560"/>
            <a:ext cx="8090640" cy="204552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marL="1371600" indent="0" defTabSz="914400">
              <a:lnSpc>
                <a:spcPct val="90000"/>
              </a:lnSpc>
              <a:spcBef>
                <a:spcPts val="499"/>
              </a:spcBef>
              <a:buNone/>
              <a:tabLst>
                <a:tab pos="0" algn="l"/>
              </a:tabLst>
              <a:defRPr/>
            </a:pPr>
            <a:endParaRPr lang="en-US" sz="2400" b="0" u="none" strike="noStrike">
              <a:solidFill>
                <a:schemeClr val="dk1"/>
              </a:solidFill>
              <a:latin typeface="Work Sans"/>
            </a:endParaRPr>
          </a:p>
        </p:txBody>
      </p:sp>
      <p:sp>
        <p:nvSpPr>
          <p:cNvPr id="1076190964" name="PlaceHolder 4"/>
          <p:cNvSpPr>
            <a:spLocks noGrp="1"/>
          </p:cNvSpPr>
          <p:nvPr>
            <p:ph type="body"/>
          </p:nvPr>
        </p:nvSpPr>
        <p:spPr bwMode="auto">
          <a:xfrm>
            <a:off x="477000" y="4132440"/>
            <a:ext cx="2875680" cy="204552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2</a:t>
            </a:r>
            <a:endParaRPr lang="en-US" sz="2400" b="0" u="none" strike="noStrike">
              <a:solidFill>
                <a:schemeClr val="dk1"/>
              </a:solidFill>
              <a:latin typeface="Work Sans"/>
            </a:endParaRPr>
          </a:p>
        </p:txBody>
      </p:sp>
      <p:sp>
        <p:nvSpPr>
          <p:cNvPr id="1772804510" name="PlaceHolder 5"/>
          <p:cNvSpPr>
            <a:spLocks noGrp="1"/>
          </p:cNvSpPr>
          <p:nvPr>
            <p:ph type="body"/>
          </p:nvPr>
        </p:nvSpPr>
        <p:spPr bwMode="auto">
          <a:xfrm>
            <a:off x="3624120" y="4136760"/>
            <a:ext cx="8090640" cy="204552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marL="1371600" indent="0" defTabSz="914400">
              <a:lnSpc>
                <a:spcPct val="90000"/>
              </a:lnSpc>
              <a:spcBef>
                <a:spcPts val="499"/>
              </a:spcBef>
              <a:buNone/>
              <a:tabLst>
                <a:tab pos="0" algn="l"/>
              </a:tabLst>
              <a:defRPr/>
            </a:pPr>
            <a:endParaRPr lang="en-US" sz="24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152204753"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516319163"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1594111303" name="Picture 13"/>
          <p:cNvPicPr/>
          <p:nvPr/>
        </p:nvPicPr>
        <p:blipFill>
          <a:blip r:embed="rId3"/>
          <a:stretch/>
        </p:blipFill>
        <p:spPr bwMode="auto">
          <a:xfrm>
            <a:off x="183240" y="6224039"/>
            <a:ext cx="1819800" cy="610200"/>
          </a:xfrm>
          <a:prstGeom prst="rect">
            <a:avLst/>
          </a:prstGeom>
          <a:noFill/>
          <a:ln w="0">
            <a:noFill/>
          </a:ln>
        </p:spPr>
      </p:pic>
      <p:sp>
        <p:nvSpPr>
          <p:cNvPr id="634866080"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D8BB25B0-33C8-44F6-9B5E-992D03118C4C}"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43461464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30998610" name="PlaceHolder 2"/>
          <p:cNvSpPr>
            <a:spLocks noGrp="1"/>
          </p:cNvSpPr>
          <p:nvPr>
            <p:ph type="body"/>
          </p:nvPr>
        </p:nvSpPr>
        <p:spPr bwMode="auto">
          <a:xfrm>
            <a:off x="477000" y="1825560"/>
            <a:ext cx="2875680" cy="121716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1</a:t>
            </a:r>
            <a:endParaRPr lang="en-US" sz="2400" b="0" u="none" strike="noStrike">
              <a:solidFill>
                <a:schemeClr val="dk1"/>
              </a:solidFill>
              <a:latin typeface="Work Sans"/>
            </a:endParaRPr>
          </a:p>
        </p:txBody>
      </p:sp>
      <p:sp>
        <p:nvSpPr>
          <p:cNvPr id="1617613752" name="PlaceHolder 3"/>
          <p:cNvSpPr>
            <a:spLocks noGrp="1"/>
          </p:cNvSpPr>
          <p:nvPr>
            <p:ph type="body"/>
          </p:nvPr>
        </p:nvSpPr>
        <p:spPr bwMode="auto">
          <a:xfrm>
            <a:off x="3624120" y="1825560"/>
            <a:ext cx="8090640" cy="12171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1800" b="0" u="none" strike="noStrike">
                <a:solidFill>
                  <a:schemeClr val="dk1"/>
                </a:solidFill>
                <a:latin typeface="Work Sans"/>
                <a:ea typeface="Arial"/>
              </a:rPr>
              <a:t>First Level</a:t>
            </a:r>
            <a:endParaRPr lang="en-US" sz="18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1800" b="0" u="none" strike="noStrike">
                <a:solidFill>
                  <a:schemeClr val="dk1"/>
                </a:solidFill>
                <a:latin typeface="Work Sans"/>
                <a:ea typeface="Arial"/>
              </a:rPr>
              <a:t>Second level</a:t>
            </a:r>
            <a:endParaRPr lang="en-US" sz="18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1800" b="0" u="none" strike="noStrike">
                <a:solidFill>
                  <a:schemeClr val="dk1"/>
                </a:solidFill>
                <a:latin typeface="Work Sans"/>
                <a:ea typeface="Arial"/>
              </a:rPr>
              <a:t>Third level</a:t>
            </a:r>
            <a:endParaRPr lang="en-US" sz="1800" b="0" u="none" strike="noStrike">
              <a:solidFill>
                <a:schemeClr val="dk1"/>
              </a:solidFill>
              <a:latin typeface="Work Sans"/>
            </a:endParaRPr>
          </a:p>
        </p:txBody>
      </p:sp>
      <p:sp>
        <p:nvSpPr>
          <p:cNvPr id="921676390" name="PlaceHolder 4"/>
          <p:cNvSpPr>
            <a:spLocks noGrp="1"/>
          </p:cNvSpPr>
          <p:nvPr>
            <p:ph type="body"/>
          </p:nvPr>
        </p:nvSpPr>
        <p:spPr bwMode="auto">
          <a:xfrm>
            <a:off x="479520" y="3207240"/>
            <a:ext cx="2875680" cy="121716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2</a:t>
            </a:r>
            <a:endParaRPr lang="en-US" sz="2400" b="0" u="none" strike="noStrike">
              <a:solidFill>
                <a:schemeClr val="dk1"/>
              </a:solidFill>
              <a:latin typeface="Work Sans"/>
            </a:endParaRPr>
          </a:p>
        </p:txBody>
      </p:sp>
      <p:sp>
        <p:nvSpPr>
          <p:cNvPr id="132890490" name="PlaceHolder 5"/>
          <p:cNvSpPr>
            <a:spLocks noGrp="1"/>
          </p:cNvSpPr>
          <p:nvPr>
            <p:ph type="body"/>
          </p:nvPr>
        </p:nvSpPr>
        <p:spPr bwMode="auto">
          <a:xfrm>
            <a:off x="3626640" y="3207240"/>
            <a:ext cx="8090640" cy="12171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1800" b="0" u="none" strike="noStrike">
                <a:solidFill>
                  <a:schemeClr val="dk1"/>
                </a:solidFill>
                <a:latin typeface="Work Sans"/>
                <a:ea typeface="Arial"/>
              </a:rPr>
              <a:t>First Level</a:t>
            </a:r>
            <a:endParaRPr lang="en-US" sz="18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1800" b="0" u="none" strike="noStrike">
                <a:solidFill>
                  <a:schemeClr val="dk1"/>
                </a:solidFill>
                <a:latin typeface="Work Sans"/>
                <a:ea typeface="Arial"/>
              </a:rPr>
              <a:t>Second level</a:t>
            </a:r>
            <a:endParaRPr lang="en-US" sz="18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1800" b="0" u="none" strike="noStrike">
                <a:solidFill>
                  <a:schemeClr val="dk1"/>
                </a:solidFill>
                <a:latin typeface="Work Sans"/>
                <a:ea typeface="Arial"/>
              </a:rPr>
              <a:t>Third level</a:t>
            </a:r>
            <a:endParaRPr lang="en-US" sz="1800" b="0" u="none" strike="noStrike">
              <a:solidFill>
                <a:schemeClr val="dk1"/>
              </a:solidFill>
              <a:latin typeface="Work Sans"/>
            </a:endParaRPr>
          </a:p>
        </p:txBody>
      </p:sp>
      <p:sp>
        <p:nvSpPr>
          <p:cNvPr id="1482689210" name="PlaceHolder 6"/>
          <p:cNvSpPr>
            <a:spLocks noGrp="1"/>
          </p:cNvSpPr>
          <p:nvPr>
            <p:ph type="body"/>
          </p:nvPr>
        </p:nvSpPr>
        <p:spPr bwMode="auto">
          <a:xfrm>
            <a:off x="479520" y="4631400"/>
            <a:ext cx="2875680" cy="121716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3</a:t>
            </a:r>
            <a:endParaRPr lang="en-US" sz="2400" b="0" u="none" strike="noStrike">
              <a:solidFill>
                <a:schemeClr val="dk1"/>
              </a:solidFill>
              <a:latin typeface="Work Sans"/>
            </a:endParaRPr>
          </a:p>
        </p:txBody>
      </p:sp>
      <p:sp>
        <p:nvSpPr>
          <p:cNvPr id="919315577" name="PlaceHolder 7"/>
          <p:cNvSpPr>
            <a:spLocks noGrp="1"/>
          </p:cNvSpPr>
          <p:nvPr>
            <p:ph type="body"/>
          </p:nvPr>
        </p:nvSpPr>
        <p:spPr bwMode="auto">
          <a:xfrm>
            <a:off x="3626640" y="4631400"/>
            <a:ext cx="8090640" cy="12171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1800" b="0" u="none" strike="noStrike">
                <a:solidFill>
                  <a:schemeClr val="dk1"/>
                </a:solidFill>
                <a:latin typeface="Work Sans"/>
                <a:ea typeface="Arial"/>
              </a:rPr>
              <a:t>First Level</a:t>
            </a:r>
            <a:endParaRPr lang="en-US" sz="18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1800" b="0" u="none" strike="noStrike">
                <a:solidFill>
                  <a:schemeClr val="dk1"/>
                </a:solidFill>
                <a:latin typeface="Work Sans"/>
                <a:ea typeface="Arial"/>
              </a:rPr>
              <a:t>Second level</a:t>
            </a:r>
            <a:endParaRPr lang="en-US" sz="18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1800" b="0" u="none" strike="noStrike">
                <a:solidFill>
                  <a:schemeClr val="dk1"/>
                </a:solidFill>
                <a:latin typeface="Work Sans"/>
                <a:ea typeface="Arial"/>
              </a:rPr>
              <a:t>Third level</a:t>
            </a:r>
            <a:endParaRPr lang="en-US" sz="18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48020280"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666615849"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905097428" name="Picture 13"/>
          <p:cNvPicPr/>
          <p:nvPr/>
        </p:nvPicPr>
        <p:blipFill>
          <a:blip r:embed="rId3"/>
          <a:stretch/>
        </p:blipFill>
        <p:spPr bwMode="auto">
          <a:xfrm>
            <a:off x="183240" y="6224039"/>
            <a:ext cx="1819800" cy="610200"/>
          </a:xfrm>
          <a:prstGeom prst="rect">
            <a:avLst/>
          </a:prstGeom>
          <a:noFill/>
          <a:ln w="0">
            <a:noFill/>
          </a:ln>
        </p:spPr>
      </p:pic>
      <p:sp>
        <p:nvSpPr>
          <p:cNvPr id="350298065"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6BF46025-47D7-4271-9678-7BF7C8576800}"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795610263"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410939043" name="PlaceHolder 2"/>
          <p:cNvSpPr>
            <a:spLocks noGrp="1"/>
          </p:cNvSpPr>
          <p:nvPr>
            <p:ph type="body"/>
          </p:nvPr>
        </p:nvSpPr>
        <p:spPr bwMode="auto">
          <a:xfrm>
            <a:off x="477000" y="1825560"/>
            <a:ext cx="2875680" cy="89928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1</a:t>
            </a:r>
            <a:endParaRPr lang="en-US" sz="2400" b="0" u="none" strike="noStrike">
              <a:solidFill>
                <a:schemeClr val="dk1"/>
              </a:solidFill>
              <a:latin typeface="Work Sans"/>
            </a:endParaRPr>
          </a:p>
        </p:txBody>
      </p:sp>
      <p:sp>
        <p:nvSpPr>
          <p:cNvPr id="394422584" name="PlaceHolder 3"/>
          <p:cNvSpPr>
            <a:spLocks noGrp="1"/>
          </p:cNvSpPr>
          <p:nvPr>
            <p:ph type="body"/>
          </p:nvPr>
        </p:nvSpPr>
        <p:spPr bwMode="auto">
          <a:xfrm>
            <a:off x="3624120" y="1825560"/>
            <a:ext cx="8090640" cy="89532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1800" b="0" u="none" strike="noStrike">
                <a:solidFill>
                  <a:schemeClr val="dk1"/>
                </a:solidFill>
                <a:latin typeface="Work Sans"/>
                <a:ea typeface="Arial"/>
              </a:rPr>
              <a:t>First Level</a:t>
            </a:r>
            <a:endParaRPr lang="en-US" sz="18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1800" b="0" u="none" strike="noStrike">
                <a:solidFill>
                  <a:schemeClr val="dk1"/>
                </a:solidFill>
                <a:latin typeface="Work Sans"/>
                <a:ea typeface="Arial"/>
              </a:rPr>
              <a:t>Second level</a:t>
            </a:r>
            <a:endParaRPr lang="en-US" sz="1800" b="0" u="none" strike="noStrike">
              <a:solidFill>
                <a:schemeClr val="dk1"/>
              </a:solidFill>
              <a:latin typeface="Work Sans"/>
            </a:endParaRPr>
          </a:p>
        </p:txBody>
      </p:sp>
      <p:sp>
        <p:nvSpPr>
          <p:cNvPr id="456393783" name="PlaceHolder 4"/>
          <p:cNvSpPr>
            <a:spLocks noGrp="1"/>
          </p:cNvSpPr>
          <p:nvPr>
            <p:ph type="body"/>
          </p:nvPr>
        </p:nvSpPr>
        <p:spPr bwMode="auto">
          <a:xfrm>
            <a:off x="477000" y="2941560"/>
            <a:ext cx="2875680" cy="89928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2</a:t>
            </a:r>
            <a:endParaRPr lang="en-US" sz="2400" b="0" u="none" strike="noStrike">
              <a:solidFill>
                <a:schemeClr val="dk1"/>
              </a:solidFill>
              <a:latin typeface="Work Sans"/>
            </a:endParaRPr>
          </a:p>
        </p:txBody>
      </p:sp>
      <p:sp>
        <p:nvSpPr>
          <p:cNvPr id="497305229" name="PlaceHolder 5"/>
          <p:cNvSpPr>
            <a:spLocks noGrp="1"/>
          </p:cNvSpPr>
          <p:nvPr>
            <p:ph type="body"/>
          </p:nvPr>
        </p:nvSpPr>
        <p:spPr bwMode="auto">
          <a:xfrm>
            <a:off x="3624120" y="2941560"/>
            <a:ext cx="8090640" cy="89532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1800" b="0" u="none" strike="noStrike">
                <a:solidFill>
                  <a:schemeClr val="dk1"/>
                </a:solidFill>
                <a:latin typeface="Work Sans"/>
                <a:ea typeface="Arial"/>
              </a:rPr>
              <a:t>First Level</a:t>
            </a:r>
            <a:endParaRPr lang="en-US" sz="18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1800" b="0" u="none" strike="noStrike">
                <a:solidFill>
                  <a:schemeClr val="dk1"/>
                </a:solidFill>
                <a:latin typeface="Work Sans"/>
                <a:ea typeface="Arial"/>
              </a:rPr>
              <a:t>Second level</a:t>
            </a:r>
            <a:endParaRPr lang="en-US" sz="1800" b="0" u="none" strike="noStrike">
              <a:solidFill>
                <a:schemeClr val="dk1"/>
              </a:solidFill>
              <a:latin typeface="Work Sans"/>
            </a:endParaRPr>
          </a:p>
        </p:txBody>
      </p:sp>
      <p:sp>
        <p:nvSpPr>
          <p:cNvPr id="671064483" name="PlaceHolder 6"/>
          <p:cNvSpPr>
            <a:spLocks noGrp="1"/>
          </p:cNvSpPr>
          <p:nvPr>
            <p:ph type="body"/>
          </p:nvPr>
        </p:nvSpPr>
        <p:spPr bwMode="auto">
          <a:xfrm>
            <a:off x="480600" y="4065840"/>
            <a:ext cx="2875680" cy="89928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3</a:t>
            </a:r>
            <a:endParaRPr lang="en-US" sz="2400" b="0" u="none" strike="noStrike">
              <a:solidFill>
                <a:schemeClr val="dk1"/>
              </a:solidFill>
              <a:latin typeface="Work Sans"/>
            </a:endParaRPr>
          </a:p>
        </p:txBody>
      </p:sp>
      <p:sp>
        <p:nvSpPr>
          <p:cNvPr id="1687849033" name="PlaceHolder 7"/>
          <p:cNvSpPr>
            <a:spLocks noGrp="1"/>
          </p:cNvSpPr>
          <p:nvPr>
            <p:ph type="body"/>
          </p:nvPr>
        </p:nvSpPr>
        <p:spPr bwMode="auto">
          <a:xfrm>
            <a:off x="3627720" y="4065840"/>
            <a:ext cx="8090640" cy="89532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1800" b="0" u="none" strike="noStrike">
                <a:solidFill>
                  <a:schemeClr val="dk1"/>
                </a:solidFill>
                <a:latin typeface="Work Sans"/>
                <a:ea typeface="Arial"/>
              </a:rPr>
              <a:t>First Level</a:t>
            </a:r>
            <a:endParaRPr lang="en-US" sz="18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1800" b="0" u="none" strike="noStrike">
                <a:solidFill>
                  <a:schemeClr val="dk1"/>
                </a:solidFill>
                <a:latin typeface="Work Sans"/>
                <a:ea typeface="Arial"/>
              </a:rPr>
              <a:t>Second level</a:t>
            </a:r>
            <a:endParaRPr lang="en-US" sz="1800" b="0" u="none" strike="noStrike">
              <a:solidFill>
                <a:schemeClr val="dk1"/>
              </a:solidFill>
              <a:latin typeface="Work Sans"/>
            </a:endParaRPr>
          </a:p>
        </p:txBody>
      </p:sp>
      <p:sp>
        <p:nvSpPr>
          <p:cNvPr id="1805674012" name="PlaceHolder 8"/>
          <p:cNvSpPr>
            <a:spLocks noGrp="1"/>
          </p:cNvSpPr>
          <p:nvPr>
            <p:ph type="body"/>
          </p:nvPr>
        </p:nvSpPr>
        <p:spPr bwMode="auto">
          <a:xfrm>
            <a:off x="480600" y="5181840"/>
            <a:ext cx="2875680" cy="89928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Image 4</a:t>
            </a:r>
            <a:endParaRPr lang="en-US" sz="2400" b="0" u="none" strike="noStrike">
              <a:solidFill>
                <a:schemeClr val="dk1"/>
              </a:solidFill>
              <a:latin typeface="Work Sans"/>
            </a:endParaRPr>
          </a:p>
        </p:txBody>
      </p:sp>
      <p:sp>
        <p:nvSpPr>
          <p:cNvPr id="1054297505" name="PlaceHolder 9"/>
          <p:cNvSpPr>
            <a:spLocks noGrp="1"/>
          </p:cNvSpPr>
          <p:nvPr>
            <p:ph type="body"/>
          </p:nvPr>
        </p:nvSpPr>
        <p:spPr bwMode="auto">
          <a:xfrm>
            <a:off x="3627720" y="5181840"/>
            <a:ext cx="8090640" cy="89532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1800" b="0" u="none" strike="noStrike">
                <a:solidFill>
                  <a:schemeClr val="dk1"/>
                </a:solidFill>
                <a:latin typeface="Work Sans"/>
                <a:ea typeface="Arial"/>
              </a:rPr>
              <a:t>First Level</a:t>
            </a:r>
            <a:endParaRPr lang="en-US" sz="18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1800" b="0" u="none" strike="noStrike">
                <a:solidFill>
                  <a:schemeClr val="dk1"/>
                </a:solidFill>
                <a:latin typeface="Work Sans"/>
                <a:ea typeface="Arial"/>
              </a:rPr>
              <a:t>Second level</a:t>
            </a:r>
            <a:endParaRPr lang="en-US" sz="18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714351219"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635591977"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2145306637" name="Picture 13"/>
          <p:cNvPicPr/>
          <p:nvPr/>
        </p:nvPicPr>
        <p:blipFill>
          <a:blip r:embed="rId3"/>
          <a:stretch/>
        </p:blipFill>
        <p:spPr bwMode="auto">
          <a:xfrm>
            <a:off x="183240" y="6224039"/>
            <a:ext cx="1819800" cy="610200"/>
          </a:xfrm>
          <a:prstGeom prst="rect">
            <a:avLst/>
          </a:prstGeom>
          <a:noFill/>
          <a:ln w="0">
            <a:noFill/>
          </a:ln>
        </p:spPr>
      </p:pic>
      <p:sp>
        <p:nvSpPr>
          <p:cNvPr id="1340812329"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FF3C8E18-565A-4FB7-91BB-169C5F4A0390}"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pic>
        <p:nvPicPr>
          <p:cNvPr id="1559194791" name="Picture 9"/>
          <p:cNvPicPr/>
          <p:nvPr/>
        </p:nvPicPr>
        <p:blipFill>
          <a:blip r:embed="rId4"/>
          <a:stretch/>
        </p:blipFill>
        <p:spPr bwMode="auto">
          <a:xfrm>
            <a:off x="0" y="0"/>
            <a:ext cx="12191760" cy="6857640"/>
          </a:xfrm>
          <a:prstGeom prst="rect">
            <a:avLst/>
          </a:prstGeom>
          <a:noFill/>
          <a:ln w="0">
            <a:noFill/>
          </a:ln>
        </p:spPr>
      </p:pic>
      <p:sp>
        <p:nvSpPr>
          <p:cNvPr id="726902977" name="PlaceHolder 1"/>
          <p:cNvSpPr>
            <a:spLocks noGrp="1"/>
          </p:cNvSpPr>
          <p:nvPr>
            <p:ph type="title"/>
          </p:nvPr>
        </p:nvSpPr>
        <p:spPr bwMode="auto">
          <a:xfrm>
            <a:off x="914400" y="1153080"/>
            <a:ext cx="10423800" cy="2387160"/>
          </a:xfrm>
          <a:prstGeom prst="rect">
            <a:avLst/>
          </a:prstGeom>
          <a:noFill/>
          <a:ln w="0">
            <a:noFill/>
          </a:ln>
        </p:spPr>
        <p:txBody>
          <a:bodyPr lIns="91440" tIns="45720" rIns="91440" bIns="45720" anchor="b">
            <a:noAutofit/>
          </a:bodyPr>
          <a:lstStyle/>
          <a:p>
            <a:pPr indent="0" algn="ctr" defTabSz="914400">
              <a:lnSpc>
                <a:spcPct val="90000"/>
              </a:lnSpc>
              <a:buNone/>
              <a:defRPr/>
            </a:pPr>
            <a:r>
              <a:rPr lang="en-US" sz="5400" b="1" u="none" strike="noStrike">
                <a:solidFill>
                  <a:schemeClr val="lt1"/>
                </a:solidFill>
                <a:latin typeface="Work Sans "/>
                <a:ea typeface="Arial"/>
              </a:rPr>
              <a:t>Unit XX</a:t>
            </a:r>
            <a:endParaRPr lang="en-US" sz="5400" b="0" u="none" strike="noStrike">
              <a:solidFill>
                <a:schemeClr val="dk1"/>
              </a:solidFill>
              <a:latin typeface="Calibri"/>
            </a:endParaRPr>
          </a:p>
        </p:txBody>
      </p:sp>
      <p:pic>
        <p:nvPicPr>
          <p:cNvPr id="647986873" name="Picture 16"/>
          <p:cNvPicPr/>
          <p:nvPr/>
        </p:nvPicPr>
        <p:blipFill>
          <a:blip r:embed="rId3"/>
          <a:stretch/>
        </p:blipFill>
        <p:spPr bwMode="auto">
          <a:xfrm>
            <a:off x="183240" y="6224039"/>
            <a:ext cx="1819800" cy="610200"/>
          </a:xfrm>
          <a:prstGeom prst="rect">
            <a:avLst/>
          </a:prstGeom>
          <a:noFill/>
          <a:ln w="0">
            <a:noFill/>
          </a:ln>
        </p:spPr>
      </p:pic>
      <p:sp>
        <p:nvSpPr>
          <p:cNvPr id="646087248"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0DB8B589-2F5F-45D9-8CBF-F14AD6ED80EC}"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1554593981"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239339217"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891444036"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1542234517" name="Picture 13"/>
          <p:cNvPicPr/>
          <p:nvPr/>
        </p:nvPicPr>
        <p:blipFill>
          <a:blip r:embed="rId3"/>
          <a:stretch/>
        </p:blipFill>
        <p:spPr bwMode="auto">
          <a:xfrm>
            <a:off x="183240" y="6224039"/>
            <a:ext cx="1819800" cy="610200"/>
          </a:xfrm>
          <a:prstGeom prst="rect">
            <a:avLst/>
          </a:prstGeom>
          <a:noFill/>
          <a:ln w="0">
            <a:noFill/>
          </a:ln>
        </p:spPr>
      </p:pic>
      <p:sp>
        <p:nvSpPr>
          <p:cNvPr id="600908711"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2382D49F-F13F-46DF-8680-CF89DE6FAE3E}"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1115861984" name="PlaceHolder 1"/>
          <p:cNvSpPr>
            <a:spLocks noGrp="1"/>
          </p:cNvSpPr>
          <p:nvPr>
            <p:ph type="body"/>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marL="1371600" indent="0" defTabSz="914400">
              <a:lnSpc>
                <a:spcPct val="90000"/>
              </a:lnSpc>
              <a:spcBef>
                <a:spcPts val="499"/>
              </a:spcBef>
              <a:buNone/>
              <a:tabLst>
                <a:tab pos="0" algn="l"/>
              </a:tabLst>
              <a:defRPr/>
            </a:pPr>
            <a:endParaRPr lang="en-US" sz="2400" b="0" u="none" strike="noStrike">
              <a:solidFill>
                <a:schemeClr val="dk1"/>
              </a:solidFill>
              <a:latin typeface="Work Sans"/>
            </a:endParaRPr>
          </a:p>
        </p:txBody>
      </p:sp>
      <p:sp>
        <p:nvSpPr>
          <p:cNvPr id="102654816" name="PlaceHolder 2"/>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Click to edit Master title style</a:t>
            </a:r>
            <a:endParaRPr lang="en-US" sz="4000" b="0" u="none" strike="noStrike">
              <a:solidFill>
                <a:schemeClr val="dk1"/>
              </a:solidFill>
              <a:latin typeface="Calibri"/>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508234420"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873828903"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1377916413" name="Picture 13"/>
          <p:cNvPicPr/>
          <p:nvPr/>
        </p:nvPicPr>
        <p:blipFill>
          <a:blip r:embed="rId3"/>
          <a:stretch/>
        </p:blipFill>
        <p:spPr bwMode="auto">
          <a:xfrm>
            <a:off x="183240" y="6224039"/>
            <a:ext cx="1819800" cy="610200"/>
          </a:xfrm>
          <a:prstGeom prst="rect">
            <a:avLst/>
          </a:prstGeom>
          <a:noFill/>
          <a:ln w="0">
            <a:noFill/>
          </a:ln>
        </p:spPr>
      </p:pic>
      <p:sp>
        <p:nvSpPr>
          <p:cNvPr id="249011630"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DC80D4FC-8614-48D6-8A21-8867BD82CF92}"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1715824776"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1182504349" name="PlaceHolder 2"/>
          <p:cNvSpPr>
            <a:spLocks noGrp="1"/>
          </p:cNvSpPr>
          <p:nvPr>
            <p:ph type="body"/>
          </p:nvPr>
        </p:nvSpPr>
        <p:spPr bwMode="auto">
          <a:xfrm>
            <a:off x="477000" y="1825560"/>
            <a:ext cx="554256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indent="0" defTabSz="914400">
              <a:lnSpc>
                <a:spcPct val="90000"/>
              </a:lnSpc>
              <a:spcBef>
                <a:spcPts val="499"/>
              </a:spcBef>
              <a:buNone/>
              <a:defRPr/>
            </a:pPr>
            <a:endParaRPr lang="en-US" sz="2400" b="0" u="none" strike="noStrike">
              <a:solidFill>
                <a:schemeClr val="dk1"/>
              </a:solidFill>
              <a:latin typeface="Work Sans"/>
            </a:endParaRPr>
          </a:p>
        </p:txBody>
      </p:sp>
      <p:sp>
        <p:nvSpPr>
          <p:cNvPr id="217810993" name="PlaceHolder 3"/>
          <p:cNvSpPr>
            <a:spLocks noGrp="1"/>
          </p:cNvSpPr>
          <p:nvPr>
            <p:ph type="body"/>
          </p:nvPr>
        </p:nvSpPr>
        <p:spPr bwMode="auto">
          <a:xfrm>
            <a:off x="6172200" y="1825560"/>
            <a:ext cx="554256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indent="0" defTabSz="914400">
              <a:lnSpc>
                <a:spcPct val="90000"/>
              </a:lnSpc>
              <a:spcBef>
                <a:spcPts val="499"/>
              </a:spcBef>
              <a:buNone/>
              <a:defRPr/>
            </a:pPr>
            <a:endParaRPr lang="en-US" sz="24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302603083"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571444616"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1044619234" name="Picture 13"/>
          <p:cNvPicPr/>
          <p:nvPr/>
        </p:nvPicPr>
        <p:blipFill>
          <a:blip r:embed="rId3"/>
          <a:stretch/>
        </p:blipFill>
        <p:spPr bwMode="auto">
          <a:xfrm>
            <a:off x="183240" y="6224039"/>
            <a:ext cx="1819800" cy="610200"/>
          </a:xfrm>
          <a:prstGeom prst="rect">
            <a:avLst/>
          </a:prstGeom>
          <a:noFill/>
          <a:ln w="0">
            <a:noFill/>
          </a:ln>
        </p:spPr>
      </p:pic>
      <p:sp>
        <p:nvSpPr>
          <p:cNvPr id="2078968353"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824664BF-D00D-43B4-B506-288F0223C97E}"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298391936"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188966384" name="PlaceHolder 2"/>
          <p:cNvSpPr>
            <a:spLocks noGrp="1"/>
          </p:cNvSpPr>
          <p:nvPr>
            <p:ph type="body"/>
          </p:nvPr>
        </p:nvSpPr>
        <p:spPr bwMode="auto">
          <a:xfrm>
            <a:off x="477000" y="1825560"/>
            <a:ext cx="334404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indent="0" defTabSz="914400">
              <a:lnSpc>
                <a:spcPct val="90000"/>
              </a:lnSpc>
              <a:spcBef>
                <a:spcPts val="499"/>
              </a:spcBef>
              <a:buNone/>
              <a:defRPr/>
            </a:pPr>
            <a:endParaRPr lang="en-US" sz="2400" b="0" u="none" strike="noStrike">
              <a:solidFill>
                <a:schemeClr val="dk1"/>
              </a:solidFill>
              <a:latin typeface="Work Sans"/>
            </a:endParaRPr>
          </a:p>
        </p:txBody>
      </p:sp>
      <p:sp>
        <p:nvSpPr>
          <p:cNvPr id="887053151" name="PlaceHolder 3"/>
          <p:cNvSpPr>
            <a:spLocks noGrp="1"/>
          </p:cNvSpPr>
          <p:nvPr>
            <p:ph type="body"/>
          </p:nvPr>
        </p:nvSpPr>
        <p:spPr bwMode="auto">
          <a:xfrm>
            <a:off x="4423680" y="1829160"/>
            <a:ext cx="334404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indent="0" defTabSz="914400">
              <a:lnSpc>
                <a:spcPct val="90000"/>
              </a:lnSpc>
              <a:spcBef>
                <a:spcPts val="499"/>
              </a:spcBef>
              <a:buNone/>
              <a:defRPr/>
            </a:pPr>
            <a:endParaRPr lang="en-US" sz="2400" b="0" u="none" strike="noStrike">
              <a:solidFill>
                <a:schemeClr val="dk1"/>
              </a:solidFill>
              <a:latin typeface="Work Sans"/>
            </a:endParaRPr>
          </a:p>
        </p:txBody>
      </p:sp>
      <p:sp>
        <p:nvSpPr>
          <p:cNvPr id="1869267930" name="PlaceHolder 4"/>
          <p:cNvSpPr>
            <a:spLocks noGrp="1"/>
          </p:cNvSpPr>
          <p:nvPr>
            <p:ph type="body"/>
          </p:nvPr>
        </p:nvSpPr>
        <p:spPr bwMode="auto">
          <a:xfrm>
            <a:off x="8370720" y="1825560"/>
            <a:ext cx="334404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indent="0" defTabSz="914400">
              <a:lnSpc>
                <a:spcPct val="90000"/>
              </a:lnSpc>
              <a:spcBef>
                <a:spcPts val="499"/>
              </a:spcBef>
              <a:buNone/>
              <a:defRPr/>
            </a:pPr>
            <a:endParaRPr lang="en-US" sz="2400" b="0" u="none" strike="noStrike">
              <a:solidFill>
                <a:schemeClr val="dk1"/>
              </a:solidFill>
              <a:latin typeface="Work Sans"/>
            </a:endParaRPr>
          </a:p>
          <a:p>
            <a:pPr indent="0" defTabSz="914400">
              <a:lnSpc>
                <a:spcPct val="100000"/>
              </a:lnSpc>
              <a:spcBef>
                <a:spcPts val="499"/>
              </a:spcBef>
              <a:spcAft>
                <a:spcPts val="799"/>
              </a:spcAft>
              <a:buNone/>
              <a:defRPr/>
            </a:pPr>
            <a:endParaRPr lang="en-US" sz="24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909974338" name="Rectangle 12"/>
          <p:cNvSpPr/>
          <p:nvPr/>
        </p:nvSpPr>
        <p:spPr bwMode="auto">
          <a:xfrm>
            <a:off x="0" y="6176880"/>
            <a:ext cx="12191760" cy="680760"/>
          </a:xfrm>
          <a:prstGeom prst="rect">
            <a:avLst/>
          </a:prstGeom>
          <a:solidFill>
            <a:srgbClr val="282F7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defRPr/>
            </a:pPr>
            <a:endParaRPr lang="en-US" sz="1800" b="0" u="none" strike="noStrike">
              <a:solidFill>
                <a:schemeClr val="lt1"/>
              </a:solidFill>
              <a:latin typeface="Work Sans"/>
              <a:ea typeface="Arial"/>
            </a:endParaRPr>
          </a:p>
        </p:txBody>
      </p:sp>
      <p:sp>
        <p:nvSpPr>
          <p:cNvPr id="1626902102"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pic>
        <p:nvPicPr>
          <p:cNvPr id="1330701646" name="Picture 13"/>
          <p:cNvPicPr/>
          <p:nvPr/>
        </p:nvPicPr>
        <p:blipFill>
          <a:blip r:embed="rId3"/>
          <a:stretch/>
        </p:blipFill>
        <p:spPr bwMode="auto">
          <a:xfrm>
            <a:off x="183240" y="6224039"/>
            <a:ext cx="1819800" cy="610200"/>
          </a:xfrm>
          <a:prstGeom prst="rect">
            <a:avLst/>
          </a:prstGeom>
          <a:noFill/>
          <a:ln w="0">
            <a:noFill/>
          </a:ln>
        </p:spPr>
      </p:pic>
      <p:sp>
        <p:nvSpPr>
          <p:cNvPr id="1173223933" name="Slide Number Placeholder 5"/>
          <p:cNvSpPr/>
          <p:nvPr/>
        </p:nvSpPr>
        <p:spPr bwMode="auto">
          <a:xfrm>
            <a:off x="11082240" y="6449039"/>
            <a:ext cx="734040" cy="3654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defRPr/>
            </a:pPr>
            <a:fld id="{85E1BB8F-3C4D-447C-86BE-BD063FB6451B}" type="slidenum">
              <a:rPr lang="en-US" sz="1100" b="0" u="none" strike="noStrike">
                <a:solidFill>
                  <a:schemeClr val="lt1"/>
                </a:solidFill>
                <a:latin typeface="Work Sans"/>
                <a:ea typeface="Arial"/>
              </a:rPr>
              <a:t>‹#›</a:t>
            </a:fld>
            <a:endParaRPr lang="en-US" sz="1100" b="0" u="none" strike="noStrike">
              <a:solidFill>
                <a:srgbClr val="000000"/>
              </a:solidFill>
              <a:latin typeface="Arial"/>
            </a:endParaRPr>
          </a:p>
        </p:txBody>
      </p:sp>
      <p:sp>
        <p:nvSpPr>
          <p:cNvPr id="466519175"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Slide Title</a:t>
            </a:r>
            <a:endParaRPr lang="en-US" sz="4000" b="0" u="none" strike="noStrike">
              <a:solidFill>
                <a:schemeClr val="dk1"/>
              </a:solidFill>
              <a:latin typeface="Calibri"/>
            </a:endParaRPr>
          </a:p>
        </p:txBody>
      </p:sp>
      <p:sp>
        <p:nvSpPr>
          <p:cNvPr id="1283424879" name="PlaceHolder 2"/>
          <p:cNvSpPr>
            <a:spLocks noGrp="1"/>
          </p:cNvSpPr>
          <p:nvPr>
            <p:ph type="body"/>
          </p:nvPr>
        </p:nvSpPr>
        <p:spPr bwMode="auto">
          <a:xfrm>
            <a:off x="477000" y="1887840"/>
            <a:ext cx="11241720" cy="69084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800" b="1" u="none" strike="noStrike">
                <a:solidFill>
                  <a:schemeClr val="dk1"/>
                </a:solidFill>
                <a:latin typeface="Work Sans"/>
                <a:ea typeface="Arial"/>
              </a:rPr>
              <a:t>Click to add subtitle</a:t>
            </a:r>
            <a:endParaRPr lang="en-US" sz="2800" b="0" u="none" strike="noStrike">
              <a:solidFill>
                <a:schemeClr val="dk1"/>
              </a:solidFill>
              <a:latin typeface="Work Sans"/>
            </a:endParaRPr>
          </a:p>
        </p:txBody>
      </p:sp>
      <p:sp>
        <p:nvSpPr>
          <p:cNvPr id="963573343" name="PlaceHolder 3"/>
          <p:cNvSpPr>
            <a:spLocks noGrp="1"/>
          </p:cNvSpPr>
          <p:nvPr>
            <p:ph type="body"/>
          </p:nvPr>
        </p:nvSpPr>
        <p:spPr bwMode="auto">
          <a:xfrm>
            <a:off x="477000" y="2678040"/>
            <a:ext cx="11241720" cy="2621519"/>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First Level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Second level</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Third level</a:t>
            </a:r>
            <a:endParaRPr lang="en-US" sz="2400" b="0" u="none" strike="noStrike">
              <a:solidFill>
                <a:schemeClr val="dk1"/>
              </a:solidFill>
              <a:latin typeface="Work Sans"/>
            </a:endParaRPr>
          </a:p>
          <a:p>
            <a:pPr marL="1714680" lvl="3" indent="-343080" defTabSz="914400">
              <a:lnSpc>
                <a:spcPct val="90000"/>
              </a:lnSpc>
              <a:spcBef>
                <a:spcPts val="499"/>
              </a:spcBef>
              <a:buClr>
                <a:srgbClr val="282F7C"/>
              </a:buClr>
              <a:buFont typeface="Arial"/>
              <a:buChar char="•"/>
              <a:defRPr/>
            </a:pPr>
            <a:r>
              <a:rPr lang="en-US" sz="2400" b="0" u="none" strike="noStrike">
                <a:solidFill>
                  <a:schemeClr val="dk1"/>
                </a:solidFill>
                <a:latin typeface="Work Sans"/>
                <a:ea typeface="Arial"/>
              </a:rPr>
              <a:t>Fourth Level</a:t>
            </a:r>
            <a:endParaRPr lang="en-US" sz="2400" b="1" u="none" strike="noStrike">
              <a:solidFill>
                <a:schemeClr val="accent1"/>
              </a:solidFill>
              <a:latin typeface="Work Sans"/>
            </a:endParaRPr>
          </a:p>
          <a:p>
            <a:pPr marL="1371600" indent="0" defTabSz="914400">
              <a:lnSpc>
                <a:spcPct val="90000"/>
              </a:lnSpc>
              <a:spcBef>
                <a:spcPts val="499"/>
              </a:spcBef>
              <a:buNone/>
              <a:tabLst>
                <a:tab pos="0" algn="l"/>
              </a:tabLst>
              <a:defRPr/>
            </a:pPr>
            <a:endParaRPr lang="en-US" sz="2400" b="0" u="none" strike="noStrike">
              <a:solidFill>
                <a:schemeClr val="dk1"/>
              </a:solidFill>
              <a:latin typeface="Work Sans"/>
            </a:endParaRPr>
          </a:p>
        </p:txBody>
      </p:sp>
      <p:sp>
        <p:nvSpPr>
          <p:cNvPr id="117735089" name="PlaceHolder 4"/>
          <p:cNvSpPr>
            <a:spLocks noGrp="1"/>
          </p:cNvSpPr>
          <p:nvPr>
            <p:ph type="body"/>
          </p:nvPr>
        </p:nvSpPr>
        <p:spPr bwMode="auto">
          <a:xfrm>
            <a:off x="477000" y="5395320"/>
            <a:ext cx="11241720" cy="951480"/>
          </a:xfrm>
          <a:prstGeom prst="rect">
            <a:avLst/>
          </a:prstGeom>
          <a:noFill/>
          <a:ln w="0">
            <a:noFill/>
          </a:ln>
        </p:spPr>
        <p:txBody>
          <a:bodyPr lIns="91440" tIns="45720" rIns="91440" bIns="45720" anchor="t">
            <a:noAutofit/>
          </a:bodyPr>
          <a:lstStyle/>
          <a:p>
            <a:pPr marL="112680" indent="-112680" defTabSz="914400">
              <a:lnSpc>
                <a:spcPct val="100000"/>
              </a:lnSpc>
              <a:spcBef>
                <a:spcPts val="1001"/>
              </a:spcBef>
              <a:spcAft>
                <a:spcPts val="799"/>
              </a:spcAft>
              <a:buClr>
                <a:srgbClr val="282F7C"/>
              </a:buClr>
              <a:buFont typeface="Arial"/>
              <a:buChar char="•"/>
              <a:defRPr/>
            </a:pPr>
            <a:r>
              <a:rPr lang="en-US" sz="900" b="0" u="none" strike="noStrike">
                <a:solidFill>
                  <a:schemeClr val="dk1"/>
                </a:solidFill>
                <a:latin typeface="Work Sans"/>
                <a:ea typeface="Arial"/>
              </a:rPr>
              <a:t>Click to edit Master text styles</a:t>
            </a:r>
            <a:endParaRPr lang="en-US" sz="900" b="0" u="none" strike="noStrike">
              <a:solidFill>
                <a:schemeClr val="dk1"/>
              </a:solidFill>
              <a:latin typeface="Work Sans"/>
            </a:endParaRPr>
          </a:p>
          <a:p>
            <a:pPr marL="336600" lvl="1" indent="-112680" defTabSz="914400">
              <a:lnSpc>
                <a:spcPct val="100000"/>
              </a:lnSpc>
              <a:spcBef>
                <a:spcPts val="499"/>
              </a:spcBef>
              <a:spcAft>
                <a:spcPts val="799"/>
              </a:spcAft>
              <a:buClr>
                <a:srgbClr val="282F7C"/>
              </a:buClr>
              <a:buFont typeface="Arial"/>
              <a:buChar char="−"/>
              <a:defRPr/>
            </a:pPr>
            <a:r>
              <a:rPr lang="en-US" sz="900" b="0" u="none" strike="noStrike">
                <a:solidFill>
                  <a:schemeClr val="dk1"/>
                </a:solidFill>
                <a:latin typeface="Work Sans"/>
                <a:ea typeface="Arial"/>
              </a:rPr>
              <a:t>Second level</a:t>
            </a:r>
            <a:endParaRPr lang="en-US" sz="900" b="0" u="none" strike="noStrike">
              <a:solidFill>
                <a:schemeClr val="dk1"/>
              </a:solidFill>
              <a:latin typeface="Work Sans"/>
            </a:endParaRPr>
          </a:p>
          <a:p>
            <a:pPr marL="685800" lvl="2" indent="-168120" defTabSz="914400">
              <a:lnSpc>
                <a:spcPct val="100000"/>
              </a:lnSpc>
              <a:spcBef>
                <a:spcPts val="499"/>
              </a:spcBef>
              <a:spcAft>
                <a:spcPts val="799"/>
              </a:spcAft>
              <a:buClr>
                <a:srgbClr val="282F7C"/>
              </a:buClr>
              <a:buSzPct val="80000"/>
              <a:buFont typeface="Wingdings"/>
              <a:buChar char=""/>
              <a:defRPr/>
            </a:pPr>
            <a:r>
              <a:rPr lang="en-US" sz="900" b="0" u="none" strike="noStrike">
                <a:solidFill>
                  <a:schemeClr val="dk1"/>
                </a:solidFill>
                <a:latin typeface="Work Sans"/>
                <a:ea typeface="Arial"/>
              </a:rPr>
              <a:t>Third level</a:t>
            </a:r>
            <a:endParaRPr lang="en-US" sz="900" b="0" u="none" strike="noStrike">
              <a:solidFill>
                <a:schemeClr val="dk1"/>
              </a:solidFill>
              <a:latin typeface="Work Sans"/>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6601835" name="PlaceHolder 1"/>
          <p:cNvSpPr>
            <a:spLocks noGrp="1"/>
          </p:cNvSpPr>
          <p:nvPr>
            <p:ph type="title"/>
          </p:nvPr>
        </p:nvSpPr>
        <p:spPr bwMode="auto">
          <a:xfrm>
            <a:off x="5646600" y="1168560"/>
            <a:ext cx="6103800" cy="2387160"/>
          </a:xfrm>
          <a:prstGeom prst="rect">
            <a:avLst/>
          </a:prstGeom>
          <a:noFill/>
          <a:ln w="0">
            <a:noFill/>
          </a:ln>
        </p:spPr>
        <p:txBody>
          <a:bodyPr lIns="91440" tIns="45720" rIns="91440" bIns="45720" anchor="b">
            <a:noAutofit/>
          </a:bodyPr>
          <a:lstStyle/>
          <a:p>
            <a:pPr indent="0" defTabSz="914400">
              <a:lnSpc>
                <a:spcPct val="90000"/>
              </a:lnSpc>
              <a:buNone/>
              <a:defRPr/>
            </a:pPr>
            <a:r>
              <a:rPr sz="4800" b="1" u="none" strike="noStrike">
                <a:solidFill>
                  <a:schemeClr val="lt1"/>
                </a:solidFill>
                <a:latin typeface="Work Sans "/>
                <a:ea typeface="Arial"/>
              </a:rPr>
              <a:t>CYBR 472 Cybercrime investigation</a:t>
            </a:r>
            <a:endParaRPr lang="en-US" sz="4800" b="0" u="none" strike="noStrike">
              <a:solidFill>
                <a:schemeClr val="dk1"/>
              </a:solidFill>
              <a:latin typeface="Calibri"/>
            </a:endParaRPr>
          </a:p>
        </p:txBody>
      </p:sp>
      <p:sp>
        <p:nvSpPr>
          <p:cNvPr id="1378276078" name="PlaceHolder 2"/>
          <p:cNvSpPr>
            <a:spLocks noGrp="1"/>
          </p:cNvSpPr>
          <p:nvPr>
            <p:ph type="subTitle"/>
          </p:nvPr>
        </p:nvSpPr>
        <p:spPr bwMode="auto">
          <a:xfrm>
            <a:off x="5646600" y="3809880"/>
            <a:ext cx="6103800" cy="142452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sz="3200" b="0" u="none" strike="noStrike">
                <a:solidFill>
                  <a:schemeClr val="lt1"/>
                </a:solidFill>
                <a:latin typeface="Work Sans"/>
                <a:ea typeface="Arial"/>
              </a:rPr>
              <a:t>Module:</a:t>
            </a:r>
            <a:r>
              <a:rPr lang="en-US" sz="3200" b="0" u="none" strike="noStrike">
                <a:solidFill>
                  <a:schemeClr val="lt1"/>
                </a:solidFill>
                <a:latin typeface="Work Sans"/>
                <a:ea typeface="Arial"/>
              </a:rPr>
              <a:t> Email and Social Media Investigations</a:t>
            </a:r>
          </a:p>
          <a:p>
            <a:pPr indent="0" defTabSz="914400">
              <a:lnSpc>
                <a:spcPct val="100000"/>
              </a:lnSpc>
              <a:spcBef>
                <a:spcPts val="1000"/>
              </a:spcBef>
              <a:spcAft>
                <a:spcPts val="798"/>
              </a:spcAft>
              <a:buNone/>
              <a:tabLst>
                <a:tab pos="0" algn="l"/>
              </a:tabLst>
              <a:defRPr/>
            </a:pPr>
            <a:r>
              <a:rPr sz="3200" b="0" u="none" strike="noStrike">
                <a:solidFill>
                  <a:schemeClr val="lt1"/>
                </a:solidFill>
                <a:latin typeface="Work Sans"/>
                <a:ea typeface="Arial"/>
              </a:rPr>
              <a:t>Week 9, 2025</a:t>
            </a:r>
            <a:endParaRPr lang="en-US" sz="3200" b="0" u="none" strike="noStrike">
              <a:solidFill>
                <a:srgbClr val="000000"/>
              </a:solidFill>
              <a:latin typeface="Arial"/>
            </a:endParaRPr>
          </a:p>
        </p:txBody>
      </p:sp>
      <p:pic>
        <p:nvPicPr>
          <p:cNvPr id="1161948738" name="Picture Placeholder 6"/>
          <p:cNvPicPr/>
          <p:nvPr/>
        </p:nvPicPr>
        <p:blipFill>
          <a:blip r:embed="rId3"/>
          <a:stretch/>
        </p:blipFill>
        <p:spPr bwMode="auto">
          <a:xfrm>
            <a:off x="474840" y="808200"/>
            <a:ext cx="4712760" cy="5241600"/>
          </a:xfrm>
          <a:prstGeom prst="rect">
            <a:avLst/>
          </a:prstGeom>
          <a:noFill/>
          <a:ln w="0">
            <a:noFill/>
          </a:ln>
        </p:spPr>
      </p:pic>
      <p:sp>
        <p:nvSpPr>
          <p:cNvPr id="1200957136" name="Copyright"/>
          <p:cNvSpPr/>
          <p:nvPr/>
        </p:nvSpPr>
        <p:spPr bwMode="auto">
          <a:xfrm>
            <a:off x="2103120" y="6314039"/>
            <a:ext cx="896076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lang="en-US" sz="1100" b="0" u="none" strike="noStrike">
                <a:solidFill>
                  <a:schemeClr val="lt1"/>
                </a:solidFill>
                <a:latin typeface="Work Sans"/>
                <a:ea typeface="Arial"/>
              </a:rPr>
              <a:t>Nelson/Phillips/Steuart/Wilson, Guide to Computer Forensics and Investigations, 7th Edition. ©2025 Cengage Learning, Inc. All Rights Reserved. May not be scanned, copied or duplicated, or posted to a publicly accessible website, in whole or in part.</a:t>
            </a:r>
            <a:endParaRPr lang="en-US" sz="1100" b="0" u="none" strike="noStrike">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40955093"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Role of Emails in Investigations</a:t>
            </a:r>
            <a:endParaRPr lang="en-US" sz="4000" b="0" u="none" strike="noStrike">
              <a:solidFill>
                <a:schemeClr val="dk1"/>
              </a:solidFill>
              <a:latin typeface="Calibri"/>
            </a:endParaRPr>
          </a:p>
        </p:txBody>
      </p:sp>
      <p:sp>
        <p:nvSpPr>
          <p:cNvPr id="901400774" name="PlaceHolder 2"/>
          <p:cNvSpPr>
            <a:spLocks noGrp="1"/>
          </p:cNvSpPr>
          <p:nvPr/>
        </p:nvSpPr>
        <p:spPr bwMode="auto">
          <a:xfrm>
            <a:off x="477000" y="1727280"/>
            <a:ext cx="6221788"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Communications linking suspect to crime or policy violation</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Example crimes: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Drug importation and similar cases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Extortion</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Sexual harrassment</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Business email compromise</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 Etc.</a:t>
            </a:r>
          </a:p>
          <a:p>
            <a:pPr indent="0" defTabSz="914400">
              <a:lnSpc>
                <a:spcPct val="100000"/>
              </a:lnSpc>
              <a:spcBef>
                <a:spcPts val="1000"/>
              </a:spcBef>
              <a:spcAft>
                <a:spcPts val="798"/>
              </a:spcAft>
              <a:buNone/>
              <a:defRPr/>
            </a:pPr>
            <a:endParaRPr lang="en-US" sz="2400" b="0" u="none" strike="noStrike">
              <a:solidFill>
                <a:schemeClr val="dk1"/>
              </a:solidFill>
              <a:latin typeface="Work Sans"/>
            </a:endParaRPr>
          </a:p>
        </p:txBody>
      </p:sp>
      <p:pic>
        <p:nvPicPr>
          <p:cNvPr id="2091541155" name="Picture 2091541154"/>
          <p:cNvPicPr>
            <a:picLocks noChangeAspect="1"/>
          </p:cNvPicPr>
          <p:nvPr/>
        </p:nvPicPr>
        <p:blipFill>
          <a:blip r:embed="rId3"/>
          <a:stretch/>
        </p:blipFill>
        <p:spPr bwMode="auto">
          <a:xfrm>
            <a:off x="7426523" y="1263896"/>
            <a:ext cx="3231093" cy="2423320"/>
          </a:xfrm>
          <a:prstGeom prst="rect">
            <a:avLst/>
          </a:prstGeom>
        </p:spPr>
      </p:pic>
      <p:pic>
        <p:nvPicPr>
          <p:cNvPr id="173519238" name="Picture 173519237"/>
          <p:cNvPicPr>
            <a:picLocks noChangeAspect="1"/>
          </p:cNvPicPr>
          <p:nvPr/>
        </p:nvPicPr>
        <p:blipFill>
          <a:blip r:embed="rId4"/>
          <a:stretch/>
        </p:blipFill>
        <p:spPr bwMode="auto">
          <a:xfrm>
            <a:off x="7517343" y="3734084"/>
            <a:ext cx="3988593" cy="22804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0150441"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Understanding Forensic Linguistics</a:t>
            </a:r>
            <a:endParaRPr lang="en-US" sz="4000" b="0" u="none" strike="noStrike">
              <a:solidFill>
                <a:schemeClr val="dk1"/>
              </a:solidFill>
              <a:latin typeface="Calibri"/>
            </a:endParaRPr>
          </a:p>
        </p:txBody>
      </p:sp>
      <p:sp>
        <p:nvSpPr>
          <p:cNvPr id="67744337"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1" u="none" strike="noStrike">
                <a:solidFill>
                  <a:schemeClr val="dk1"/>
                </a:solidFill>
                <a:latin typeface="Work Sans"/>
                <a:ea typeface="Arial"/>
              </a:rPr>
              <a:t>Forensic Linguistics </a:t>
            </a:r>
            <a:r>
              <a:rPr lang="en-US" sz="2400" b="0" u="none" strike="noStrike">
                <a:solidFill>
                  <a:schemeClr val="dk1"/>
                </a:solidFill>
                <a:latin typeface="Work Sans"/>
                <a:ea typeface="Arial"/>
              </a:rPr>
              <a:t>is a field where language and law intersect</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 field is divided into the following four categories: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Language and law, language in the legal process, language as evidence, and research/teaching</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It trains people to listen to voice recordings to determine who’s speaking or to read email to determine authenticity</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Related to the concept of attribution of authorship in malware investigations etc.</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1" u="none" strike="noStrike">
                <a:solidFill>
                  <a:schemeClr val="dk1"/>
                </a:solidFill>
                <a:latin typeface="Work Sans"/>
                <a:ea typeface="Arial"/>
              </a:rPr>
              <a:t>Artificial intelligence </a:t>
            </a:r>
            <a:r>
              <a:rPr lang="en-US" sz="2400" b="0" u="none" strike="noStrike">
                <a:solidFill>
                  <a:schemeClr val="dk1"/>
                </a:solidFill>
                <a:latin typeface="Work Sans"/>
                <a:ea typeface="Arial"/>
              </a:rPr>
              <a:t>(</a:t>
            </a:r>
            <a:r>
              <a:rPr lang="en-US" sz="2400" b="1" u="none" strike="noStrike">
                <a:solidFill>
                  <a:schemeClr val="dk1"/>
                </a:solidFill>
                <a:latin typeface="Work Sans"/>
                <a:ea typeface="Arial"/>
              </a:rPr>
              <a:t>AI</a:t>
            </a:r>
            <a:r>
              <a:rPr lang="en-US" sz="2400" b="0" u="none" strike="noStrike">
                <a:solidFill>
                  <a:schemeClr val="dk1"/>
                </a:solidFill>
                <a:latin typeface="Work Sans"/>
                <a:ea typeface="Arial"/>
              </a:rPr>
              <a:t>) may make it more difficult for forensics linguists to correctly identify the author of some emails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20751389"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Email Messages</a:t>
            </a:r>
            <a:endParaRPr lang="en-US" sz="4000" b="0" u="none" strike="noStrike">
              <a:solidFill>
                <a:schemeClr val="dk1"/>
              </a:solidFill>
              <a:latin typeface="Calibri"/>
            </a:endParaRPr>
          </a:p>
        </p:txBody>
      </p:sp>
      <p:sp>
        <p:nvSpPr>
          <p:cNvPr id="684259058"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Access victim’s computer or mobile device to recover the evidence</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Using the victim’s email client, find and copy any potential evidence</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Access protected or encrypted material and print emails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You need a warrant for a criminal investigation</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You may need to guide the victim on the phone to open and copy email including headers</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Headers include unique identifying numbers and other useful metadata</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Revrse search engines can be used to investigate a given email address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57040365"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Reverse Email Lookup</a:t>
            </a:r>
            <a:endParaRPr lang="en-US" sz="4000" b="0" u="none" strike="noStrike">
              <a:solidFill>
                <a:schemeClr val="dk1"/>
              </a:solidFill>
              <a:latin typeface="Calibri"/>
            </a:endParaRPr>
          </a:p>
        </p:txBody>
      </p:sp>
      <p:pic>
        <p:nvPicPr>
          <p:cNvPr id="618798618" name="Picture 618798617"/>
          <p:cNvPicPr>
            <a:picLocks noChangeAspect="1"/>
          </p:cNvPicPr>
          <p:nvPr/>
        </p:nvPicPr>
        <p:blipFill>
          <a:blip r:embed="rId3"/>
          <a:stretch/>
        </p:blipFill>
        <p:spPr bwMode="auto">
          <a:xfrm>
            <a:off x="1949648" y="1369218"/>
            <a:ext cx="7991474" cy="4952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76715036"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Copying an Email Message</a:t>
            </a:r>
            <a:endParaRPr lang="en-US" sz="4000" b="0" u="none" strike="noStrike">
              <a:solidFill>
                <a:schemeClr val="dk1"/>
              </a:solidFill>
              <a:latin typeface="Calibri"/>
            </a:endParaRPr>
          </a:p>
        </p:txBody>
      </p:sp>
      <p:sp>
        <p:nvSpPr>
          <p:cNvPr id="1543215099"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As part of an email investigation, you need to copy and print the email involved in the crime or policy violation</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You might also want to forward the message as an attachment to another email address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With many GUI email programs, you can copy an email by dragging it to a storage medium or by saving it in a different location</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This is a very manual and time consuming approach, better to use a specialised forensic tool</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94205158"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Viewing Email Headers (1 of 2)</a:t>
            </a:r>
            <a:endParaRPr lang="en-US" sz="4000" b="0" u="none" strike="noStrike">
              <a:solidFill>
                <a:schemeClr val="dk1"/>
              </a:solidFill>
              <a:latin typeface="Calibri"/>
            </a:endParaRPr>
          </a:p>
        </p:txBody>
      </p:sp>
      <p:sp>
        <p:nvSpPr>
          <p:cNvPr id="1043612349"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Investigators should learn how to find email headers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After you open email headers, copy and paste them into a text document so that you can read them with a text editor</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Become familiar with as many email programs as possible</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Often more than one email program is installed</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sz="2400" b="0" u="none" strike="noStrike">
                <a:solidFill>
                  <a:schemeClr val="dk1"/>
                </a:solidFill>
                <a:latin typeface="Work Sans"/>
                <a:ea typeface="Arial"/>
              </a:rPr>
              <a:t>Each email program/webmail application will have its own way of viewing email headers, for example:</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Gmail – open “more” next to reply arrow, show original</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Yahoo – click three dot ellipsis and click view raw message</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0970392"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Viewing Email Headers (2 of 2)</a:t>
            </a:r>
            <a:endParaRPr lang="en-US" sz="4000" b="0" u="none" strike="noStrike">
              <a:solidFill>
                <a:schemeClr val="dk1"/>
              </a:solidFill>
              <a:latin typeface="Calibri"/>
            </a:endParaRPr>
          </a:p>
        </p:txBody>
      </p:sp>
      <p:pic>
        <p:nvPicPr>
          <p:cNvPr id="1276674826" name="Picture 1276674825"/>
          <p:cNvPicPr>
            <a:picLocks noChangeAspect="1"/>
          </p:cNvPicPr>
          <p:nvPr/>
        </p:nvPicPr>
        <p:blipFill>
          <a:blip r:embed="rId3"/>
          <a:stretch/>
        </p:blipFill>
        <p:spPr bwMode="auto">
          <a:xfrm>
            <a:off x="878085" y="1189200"/>
            <a:ext cx="6237421" cy="4664506"/>
          </a:xfrm>
          <a:prstGeom prst="rect">
            <a:avLst/>
          </a:prstGeom>
        </p:spPr>
      </p:pic>
      <p:sp>
        <p:nvSpPr>
          <p:cNvPr id="565356731" name="TextBox 565356730"/>
          <p:cNvSpPr txBox="1"/>
          <p:nvPr/>
        </p:nvSpPr>
        <p:spPr bwMode="auto">
          <a:xfrm>
            <a:off x="7855102" y="1848564"/>
            <a:ext cx="3011593" cy="45756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defTabSz="914400">
              <a:lnSpc>
                <a:spcPct val="100000"/>
              </a:lnSpc>
              <a:spcBef>
                <a:spcPts val="1000"/>
              </a:spcBef>
              <a:spcAft>
                <a:spcPts val="798"/>
              </a:spcAft>
              <a:defRPr/>
            </a:pPr>
            <a:r>
              <a:rPr sz="2400" b="1" u="none" strike="noStrike">
                <a:solidFill>
                  <a:schemeClr val="dk1"/>
                </a:solidFill>
                <a:latin typeface="Work Sans"/>
                <a:ea typeface="Arial"/>
              </a:rPr>
              <a:t>GMAIL</a:t>
            </a:r>
            <a:endParaRPr lang="en-US" sz="2400" b="0" u="none" strike="noStrike">
              <a:solidFill>
                <a:schemeClr val="dk1"/>
              </a:solidFill>
              <a:latin typeface="Work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4430963"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Email Headers (1 of 2)</a:t>
            </a:r>
            <a:endParaRPr lang="en-US" sz="4000" b="0" u="none" strike="noStrike">
              <a:solidFill>
                <a:schemeClr val="dk1"/>
              </a:solidFill>
              <a:latin typeface="Calibri"/>
            </a:endParaRPr>
          </a:p>
        </p:txBody>
      </p:sp>
      <p:sp>
        <p:nvSpPr>
          <p:cNvPr id="920884642"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Headers contain useful information</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 main piece of information you’re looking for is the originating email’s domain or IP address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Other helpful information includes the following: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Date and time the message was sent</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The file names of any attachments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Unique message number (if it’s supplied)</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024283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Email Headers (2 of 2)</a:t>
            </a:r>
            <a:endParaRPr lang="en-US" sz="4000" b="0" u="none" strike="noStrike">
              <a:solidFill>
                <a:schemeClr val="dk1"/>
              </a:solidFill>
              <a:latin typeface="Calibri"/>
            </a:endParaRPr>
          </a:p>
        </p:txBody>
      </p:sp>
      <p:sp>
        <p:nvSpPr>
          <p:cNvPr id="1617630804" name="TextBox 4"/>
          <p:cNvSpPr/>
          <p:nvPr/>
        </p:nvSpPr>
        <p:spPr bwMode="auto">
          <a:xfrm>
            <a:off x="7999809" y="1816183"/>
            <a:ext cx="4335480" cy="374795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endParaRPr sz="2400" b="0" u="none" strike="noStrike">
              <a:solidFill>
                <a:srgbClr val="000000"/>
              </a:solidFill>
              <a:latin typeface="Arial"/>
            </a:endParaRPr>
          </a:p>
          <a:p>
            <a:pPr>
              <a:lnSpc>
                <a:spcPct val="100000"/>
              </a:lnSpc>
              <a:defRPr/>
            </a:pPr>
            <a:r>
              <a:rPr sz="2400" b="0" u="none" strike="noStrike">
                <a:solidFill>
                  <a:schemeClr val="dk1"/>
                </a:solidFill>
                <a:latin typeface="Work Sans"/>
                <a:ea typeface="Arial"/>
              </a:rPr>
              <a:t>Lines 1 and 2 - two servers email passed through</a:t>
            </a:r>
            <a:br>
              <a:rPr sz="2400" b="0" u="none" strike="noStrike">
                <a:solidFill>
                  <a:schemeClr val="dk1"/>
                </a:solidFill>
                <a:latin typeface="Work Sans"/>
                <a:ea typeface="Arial"/>
              </a:rPr>
            </a:br>
            <a:br>
              <a:rPr sz="2400" b="0" u="none" strike="noStrike">
                <a:solidFill>
                  <a:schemeClr val="dk1"/>
                </a:solidFill>
                <a:latin typeface="Work Sans"/>
                <a:ea typeface="Arial"/>
              </a:rPr>
            </a:br>
            <a:r>
              <a:rPr sz="2400" b="0" u="none" strike="noStrike">
                <a:solidFill>
                  <a:schemeClr val="dk1"/>
                </a:solidFill>
                <a:latin typeface="Work Sans"/>
                <a:ea typeface="Arial"/>
              </a:rPr>
              <a:t>Line 3 - DKIM-Signature</a:t>
            </a:r>
          </a:p>
          <a:p>
            <a:pPr>
              <a:lnSpc>
                <a:spcPct val="100000"/>
              </a:lnSpc>
              <a:defRPr/>
            </a:pPr>
            <a:endParaRPr lang="en-US" sz="2400" b="0" u="none" strike="noStrike">
              <a:solidFill>
                <a:schemeClr val="dk1"/>
              </a:solidFill>
              <a:latin typeface="Work Sans"/>
              <a:ea typeface="Arial"/>
            </a:endParaRPr>
          </a:p>
          <a:p>
            <a:pPr>
              <a:lnSpc>
                <a:spcPct val="100000"/>
              </a:lnSpc>
              <a:defRPr/>
            </a:pPr>
            <a:r>
              <a:rPr sz="2400" b="0" u="none" strike="noStrike">
                <a:solidFill>
                  <a:schemeClr val="dk1"/>
                </a:solidFill>
                <a:latin typeface="Work Sans"/>
                <a:ea typeface="Arial"/>
              </a:rPr>
              <a:t>Lines 4 through 6 - more servers</a:t>
            </a:r>
            <a:endParaRPr lang="en-US" sz="2400" b="0" u="none" strike="noStrike">
              <a:solidFill>
                <a:schemeClr val="dk1"/>
              </a:solidFill>
              <a:latin typeface="Work Sans"/>
              <a:ea typeface="Arial"/>
            </a:endParaRPr>
          </a:p>
          <a:p>
            <a:pPr>
              <a:lnSpc>
                <a:spcPct val="100000"/>
              </a:lnSpc>
              <a:defRPr/>
            </a:pPr>
            <a:endParaRPr lang="en-US" sz="2400" b="0" u="none" strike="noStrike">
              <a:solidFill>
                <a:srgbClr val="000000"/>
              </a:solidFill>
              <a:latin typeface="Arial"/>
            </a:endParaRPr>
          </a:p>
          <a:p>
            <a:pPr>
              <a:lnSpc>
                <a:spcPct val="100000"/>
              </a:lnSpc>
              <a:defRPr/>
            </a:pPr>
            <a:endParaRPr lang="en-US" sz="2400" b="0" u="none" strike="noStrike">
              <a:solidFill>
                <a:srgbClr val="000000"/>
              </a:solidFill>
              <a:latin typeface="Arial"/>
            </a:endParaRPr>
          </a:p>
        </p:txBody>
      </p:sp>
      <p:sp>
        <p:nvSpPr>
          <p:cNvPr id="1569075584" name=" 1569075583"/>
          <p:cNvSpPr/>
          <p:nvPr/>
        </p:nvSpPr>
        <p:spPr bwMode="auto">
          <a:xfrm>
            <a:off x="420685" y="1325998"/>
            <a:ext cx="7456725" cy="4510671"/>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200" b="1" i="0" u="none">
                <a:solidFill>
                  <a:srgbClr val="000000"/>
                </a:solidFill>
                <a:latin typeface="Nimbus Mono PS"/>
                <a:ea typeface="Nimbus Mono PS"/>
                <a:cs typeface="Nimbus Mono PS"/>
              </a:rPr>
              <a:t>1</a:t>
            </a:r>
            <a:r>
              <a:rPr sz="1200" b="0" i="0" u="none">
                <a:solidFill>
                  <a:srgbClr val="000000"/>
                </a:solidFill>
                <a:latin typeface="Nimbus Mono PS"/>
                <a:ea typeface="Nimbus Mono PS"/>
                <a:cs typeface="Nimbus Mono PS"/>
              </a:rPr>
              <a:t>.Return-Path: &lt;cr-superior@outlook.com&gt;</a:t>
            </a:r>
          </a:p>
          <a:p>
            <a:pPr>
              <a:defRPr/>
            </a:pPr>
            <a:r>
              <a:rPr sz="1200" b="1" i="0" u="none">
                <a:solidFill>
                  <a:srgbClr val="000000"/>
                </a:solidFill>
                <a:latin typeface="Nimbus Mono PS"/>
                <a:ea typeface="Nimbus Mono PS"/>
                <a:cs typeface="Nimbus Mono PS"/>
              </a:rPr>
              <a:t>2.</a:t>
            </a:r>
            <a:r>
              <a:rPr sz="1200" b="0" i="0" u="none">
                <a:solidFill>
                  <a:srgbClr val="000000"/>
                </a:solidFill>
                <a:latin typeface="Nimbus Mono PS"/>
                <a:ea typeface="Nimbus Mono PS"/>
                <a:cs typeface="Nimbus Mono PS"/>
              </a:rPr>
              <a:t>Received: from NAM04-CO1-obe.outbound.protection.outlook.com (mail-oln040092010080.outbound.protection.out        </a:t>
            </a:r>
          </a:p>
          <a:p>
            <a:pPr>
              <a:defRPr/>
            </a:pPr>
            <a:r>
              <a:rPr sz="1200" b="0" i="0" u="none">
                <a:solidFill>
                  <a:srgbClr val="000000"/>
                </a:solidFill>
                <a:latin typeface="Nimbus Mono PS"/>
                <a:ea typeface="Nimbus Mono PS"/>
                <a:cs typeface="Nimbus Mono PS"/>
              </a:rPr>
              <a:t>  (using TLSv1 with cipher AES256-SHA (256/256 bits))        </a:t>
            </a:r>
          </a:p>
          <a:p>
            <a:pPr>
              <a:defRPr/>
            </a:pPr>
            <a:r>
              <a:rPr sz="1200" b="0" i="0" u="none">
                <a:solidFill>
                  <a:srgbClr val="000000"/>
                </a:solidFill>
                <a:latin typeface="Nimbus Mono PS"/>
                <a:ea typeface="Nimbus Mono PS"/>
                <a:cs typeface="Nimbus Mono PS"/>
              </a:rPr>
              <a:t>  (No client certificate requested)        </a:t>
            </a:r>
          </a:p>
          <a:p>
            <a:pPr>
              <a:defRPr/>
            </a:pPr>
            <a:r>
              <a:rPr sz="1200" b="0" i="0" u="none">
                <a:solidFill>
                  <a:srgbClr val="000000"/>
                </a:solidFill>
                <a:latin typeface="Nimbus Mono PS"/>
                <a:ea typeface="Nimbus Mono PS"/>
                <a:cs typeface="Nimbus Mono PS"/>
              </a:rPr>
              <a:t>  by mtafw-aad05.mx.aol.com (Internet Inbound) with ESMTPS id 708E3700008C        </a:t>
            </a:r>
          </a:p>
          <a:p>
            <a:pPr>
              <a:defRPr/>
            </a:pPr>
            <a:r>
              <a:rPr sz="1200" b="0" i="0" u="none">
                <a:solidFill>
                  <a:srgbClr val="000000"/>
                </a:solidFill>
                <a:latin typeface="Nimbus Mono PS"/>
                <a:ea typeface="Nimbus Mono PS"/>
                <a:cs typeface="Nimbus Mono PS"/>
              </a:rPr>
              <a:t>  for &lt;b_aspen@aol.com&gt;; Mon, 10 Jul 2017 18:33:12 -0400 (EDT)</a:t>
            </a:r>
            <a:endParaRPr sz="1200" b="1" i="0" u="none">
              <a:solidFill>
                <a:srgbClr val="000000"/>
              </a:solidFill>
              <a:latin typeface="Nimbus Mono PS"/>
              <a:ea typeface="Nimbus Mono PS"/>
              <a:cs typeface="Nimbus Mono PS"/>
            </a:endParaRPr>
          </a:p>
          <a:p>
            <a:pPr>
              <a:defRPr/>
            </a:pPr>
            <a:r>
              <a:rPr sz="1200" b="1" i="0" u="none">
                <a:solidFill>
                  <a:srgbClr val="000000"/>
                </a:solidFill>
                <a:latin typeface="Nimbus Mono PS"/>
                <a:ea typeface="Nimbus Mono PS"/>
                <a:cs typeface="Nimbus Mono PS"/>
              </a:rPr>
              <a:t>3</a:t>
            </a:r>
            <a:r>
              <a:rPr sz="1200" b="0" i="0" u="none">
                <a:solidFill>
                  <a:srgbClr val="000000"/>
                </a:solidFill>
                <a:latin typeface="Nimbus Mono PS"/>
                <a:ea typeface="Nimbus Mono PS"/>
                <a:cs typeface="Nimbus Mono PS"/>
              </a:rPr>
              <a:t>.DKIM-Signature: v=1; a=rsa-sha256; c=relaxed/relaxed; d=outlook.com;s=selector1; h=From:Date:Subject:Message-ID:Content-Type:MIME-Version;bh=1rZUozDUrSt47+58KxEkYZkL84z9Xa5pdHS+eLR66fc=;b=gaIykGSHrAUEF2RXwl1P99hjSSA++U4ov0ar6361aUQ0ng2y66ARHrNonxnEWhJ1tKgLXdgpUofKBmH5UTZjYdRJx4q26nZWYoF8o1bQ7h30Gby</a:t>
            </a:r>
          </a:p>
          <a:p>
            <a:pPr>
              <a:defRPr/>
            </a:pPr>
            <a:r>
              <a:rPr sz="1200" b="1" i="0" u="none">
                <a:solidFill>
                  <a:srgbClr val="000000"/>
                </a:solidFill>
                <a:latin typeface="Nimbus Mono PS"/>
                <a:ea typeface="Nimbus Mono PS"/>
                <a:cs typeface="Nimbus Mono PS"/>
              </a:rPr>
              <a:t>4.</a:t>
            </a:r>
            <a:r>
              <a:rPr sz="1200" b="0" i="0" u="none">
                <a:solidFill>
                  <a:srgbClr val="000000"/>
                </a:solidFill>
                <a:latin typeface="Nimbus Mono PS"/>
                <a:ea typeface="Nimbus Mono PS"/>
                <a:cs typeface="Nimbus Mono PS"/>
              </a:rPr>
              <a:t>Received: from SN1NAM04FT054.eop-NAM04.prod.protection.outlook.com(10.152.88.54) by SN1NAM04HT232.eop-NAM04.prod.protection.outlook.com(10.152.89.67) with Microsoft SMTP Server (version=TLS1_2,cipher=TLS_ECDHE_RSA_WITH_AES_256_CBC_SHA384_P384) id 15.1.1240.9; Mon, 10Jul 2017 22:33:04 +0000</a:t>
            </a:r>
          </a:p>
          <a:p>
            <a:pPr>
              <a:defRPr/>
            </a:pPr>
            <a:r>
              <a:rPr sz="1200" b="1" i="0" u="none">
                <a:solidFill>
                  <a:srgbClr val="000000"/>
                </a:solidFill>
                <a:latin typeface="Nimbus Mono PS"/>
                <a:ea typeface="Nimbus Mono PS"/>
                <a:cs typeface="Nimbus Mono PS"/>
              </a:rPr>
              <a:t>5.</a:t>
            </a:r>
            <a:r>
              <a:rPr sz="1200" b="0" i="0" u="none">
                <a:solidFill>
                  <a:srgbClr val="000000"/>
                </a:solidFill>
                <a:latin typeface="Nimbus Mono PS"/>
                <a:ea typeface="Nimbus Mono PS"/>
                <a:cs typeface="Nimbus Mono PS"/>
              </a:rPr>
              <a:t>Received: from DM3PR14MB1033.namprd14.prod.outlook.com (10.152.88.60) bySN1NAM04FT054.mail.protection.outlook.com (10.152.89.2) with Microsoft SMTPServer (version=TLS1_2, cipher=TLS_ECDHE_RSA_WITH_AES_128_CBC_SHA256_P256) id15.1.1240.9 via Frontend Transport; Mon, 10 Jul 2017 22:33:04 +0000</a:t>
            </a:r>
          </a:p>
          <a:p>
            <a:pPr>
              <a:defRPr/>
            </a:pPr>
            <a:r>
              <a:rPr sz="1200" b="1" i="0" u="none">
                <a:solidFill>
                  <a:srgbClr val="000000"/>
                </a:solidFill>
                <a:latin typeface="Nimbus Mono PS"/>
                <a:ea typeface="Nimbus Mono PS"/>
                <a:cs typeface="Nimbus Mono PS"/>
              </a:rPr>
              <a:t>6.</a:t>
            </a:r>
            <a:r>
              <a:rPr sz="1200" b="0" i="0" u="none">
                <a:solidFill>
                  <a:srgbClr val="000000"/>
                </a:solidFill>
                <a:latin typeface="Nimbus Mono PS"/>
                <a:ea typeface="Nimbus Mono PS"/>
                <a:cs typeface="Nimbus Mono PS"/>
              </a:rPr>
              <a:t>Received: from DM3PR14MB1033.namprd14.prod.outlook.com ([10.166.159.17]) byDM3PR14MB1033.namprd14.prod.outlook.com ([10.166.159.17]) with mapi id15.01.1240.020; Mon, 10 Jul 2017 22:33:03 +0000</a:t>
            </a:r>
            <a:endParaRPr>
              <a:latin typeface="Nimbus Mono PS"/>
              <a:cs typeface="Nimbus Mono P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1964098"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Additional Email Files</a:t>
            </a:r>
            <a:endParaRPr lang="en-US" sz="4000" b="0" u="none" strike="noStrike">
              <a:solidFill>
                <a:schemeClr val="dk1"/>
              </a:solidFill>
              <a:latin typeface="Calibri"/>
            </a:endParaRPr>
          </a:p>
        </p:txBody>
      </p:sp>
      <p:sp>
        <p:nvSpPr>
          <p:cNvPr id="720349478"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Email messages are saved on the client computer or left on the server</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Microsoft Outlook uses .pst and .ost files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Most email programs also include an electronic address book, calendar, task list, and memos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In web-based email, messages are displayed and saved as webpages in the browser’s cache folders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200" b="0" u="none" strike="noStrike">
                <a:solidFill>
                  <a:schemeClr val="dk1"/>
                </a:solidFill>
                <a:latin typeface="Work Sans"/>
                <a:ea typeface="Arial"/>
              </a:rPr>
              <a:t>Many web-based email providers also offer instant messaging (IM) services but those messages may not be saved</a:t>
            </a:r>
            <a:endParaRPr lang="en-US" sz="22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You may have to search the pagefile.sys to find message fragments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99007756" name="Picture 1899007755"/>
          <p:cNvPicPr>
            <a:picLocks noChangeAspect="1"/>
          </p:cNvPicPr>
          <p:nvPr/>
        </p:nvPicPr>
        <p:blipFill>
          <a:blip r:embed="rId3"/>
          <a:stretch/>
        </p:blipFill>
        <p:spPr bwMode="auto">
          <a:xfrm>
            <a:off x="8033146" y="1393517"/>
            <a:ext cx="4876799" cy="4876799"/>
          </a:xfrm>
          <a:prstGeom prst="rect">
            <a:avLst/>
          </a:prstGeom>
        </p:spPr>
      </p:pic>
      <p:sp>
        <p:nvSpPr>
          <p:cNvPr id="977550086" name="PlaceHolder 1"/>
          <p:cNvSpPr>
            <a:spLocks noGrp="1"/>
          </p:cNvSpPr>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Learning Objectives</a:t>
            </a:r>
            <a:endParaRPr lang="en-US" sz="4000" b="0" u="none" strike="noStrike">
              <a:solidFill>
                <a:schemeClr val="dk1"/>
              </a:solidFill>
              <a:latin typeface="Calibri"/>
            </a:endParaRPr>
          </a:p>
        </p:txBody>
      </p:sp>
      <p:sp>
        <p:nvSpPr>
          <p:cNvPr id="498436558" name="PlaceHolder 2"/>
          <p:cNvSpPr>
            <a:spLocks noGrp="1"/>
          </p:cNvSpPr>
          <p:nvPr/>
        </p:nvSpPr>
        <p:spPr bwMode="auto">
          <a:xfrm>
            <a:off x="477000" y="1727280"/>
            <a:ext cx="11241720" cy="4350960"/>
          </a:xfrm>
          <a:prstGeom prst="rect">
            <a:avLst/>
          </a:prstGeom>
          <a:noFill/>
          <a:ln w="0">
            <a:noFill/>
          </a:ln>
        </p:spPr>
        <p:txBody>
          <a:bodyPr lIns="91440" tIns="45720" rIns="91440" bIns="45720" anchor="t">
            <a:noAutofit/>
          </a:bodyPr>
          <a:lstStyle/>
          <a:p>
            <a:pPr>
              <a:defRPr/>
            </a:pPr>
            <a:endParaRPr/>
          </a:p>
        </p:txBody>
      </p:sp>
      <p:sp>
        <p:nvSpPr>
          <p:cNvPr id="1296344689" name="PlaceHolder 2"/>
          <p:cNvSpPr>
            <a:spLocks noGrp="1"/>
          </p:cNvSpPr>
          <p:nvPr/>
        </p:nvSpPr>
        <p:spPr bwMode="auto">
          <a:xfrm>
            <a:off x="629399" y="1656437"/>
            <a:ext cx="7810678" cy="4350960"/>
          </a:xfrm>
          <a:prstGeom prst="rect">
            <a:avLst/>
          </a:prstGeom>
          <a:noFill/>
          <a:ln w="0">
            <a:noFill/>
          </a:ln>
        </p:spPr>
        <p:txBody>
          <a:bodyPr lIns="91440" tIns="45720" rIns="91440" bIns="45720" anchor="t">
            <a:noAutofit/>
          </a:bodyPr>
          <a:lstStyle/>
          <a:p>
            <a:pPr algn="l">
              <a:lnSpc>
                <a:spcPct val="100000"/>
              </a:lnSpc>
              <a:spcBef>
                <a:spcPts val="0"/>
              </a:spcBef>
              <a:spcAft>
                <a:spcPts val="791"/>
              </a:spcAft>
              <a:defRPr/>
            </a:pPr>
            <a:r>
              <a:rPr lang="en-US" sz="2400" b="0" i="0" u="none" strike="noStrike" cap="none" spc="0">
                <a:solidFill>
                  <a:schemeClr val="dk1"/>
                </a:solidFill>
                <a:latin typeface="Work Sans"/>
                <a:ea typeface="Work Sans"/>
                <a:cs typeface="Work Sans"/>
              </a:rPr>
              <a:t>By the end of this module, you should be able to:</a:t>
            </a:r>
            <a:endParaRPr sz="2400" b="0" i="0" u="none" strike="noStrike" cap="none" spc="0">
              <a:solidFill>
                <a:schemeClr val="dk1"/>
              </a:solidFill>
              <a:latin typeface="Work Sans"/>
              <a:cs typeface="Work Sans"/>
            </a:endParaRPr>
          </a:p>
          <a:p>
            <a:pPr marL="349965" indent="-349965" algn="l">
              <a:lnSpc>
                <a:spcPct val="100000"/>
              </a:lnSpc>
              <a:spcBef>
                <a:spcPts val="0"/>
              </a:spcBef>
              <a:spcAft>
                <a:spcPts val="791"/>
              </a:spcAft>
              <a:buFont typeface="Arial"/>
              <a:buChar char="•"/>
              <a:defRPr/>
            </a:pPr>
            <a:r>
              <a:rPr lang="en-US" sz="2400" b="0" i="0" u="none" strike="noStrike" cap="none" spc="0">
                <a:solidFill>
                  <a:schemeClr val="dk1"/>
                </a:solidFill>
                <a:latin typeface="Work Sans"/>
                <a:ea typeface="Work Sans"/>
                <a:cs typeface="Work Sans"/>
              </a:rPr>
              <a:t>Explain </a:t>
            </a:r>
            <a:r>
              <a:rPr sz="2400" b="0" i="0" u="none" strike="noStrike" cap="none" spc="0">
                <a:solidFill>
                  <a:schemeClr val="dk1"/>
                </a:solidFill>
                <a:latin typeface="Work Sans"/>
                <a:ea typeface="Work Sans"/>
                <a:cs typeface="Work Sans"/>
              </a:rPr>
              <a:t>role o</a:t>
            </a:r>
            <a:r>
              <a:rPr lang="en-US" sz="2400" b="0" i="0" u="none" strike="noStrike" cap="none" spc="0">
                <a:solidFill>
                  <a:schemeClr val="dk1"/>
                </a:solidFill>
                <a:latin typeface="Work Sans"/>
                <a:ea typeface="Work Sans"/>
                <a:cs typeface="Work Sans"/>
              </a:rPr>
              <a:t>f email </a:t>
            </a:r>
            <a:r>
              <a:rPr sz="2400" b="0" i="0" u="none" strike="noStrike" cap="none" spc="0">
                <a:solidFill>
                  <a:schemeClr val="dk1"/>
                </a:solidFill>
                <a:latin typeface="Work Sans"/>
                <a:ea typeface="Work Sans"/>
                <a:cs typeface="Work Sans"/>
              </a:rPr>
              <a:t>&amp; </a:t>
            </a:r>
            <a:r>
              <a:rPr lang="en-US" sz="2400" b="0" i="0" u="none" strike="noStrike" cap="none" spc="0">
                <a:solidFill>
                  <a:schemeClr val="dk1"/>
                </a:solidFill>
                <a:latin typeface="Work Sans"/>
                <a:ea typeface="Work Sans"/>
                <a:cs typeface="Work Sans"/>
              </a:rPr>
              <a:t>social media in investigations</a:t>
            </a:r>
            <a:endParaRPr sz="2400" b="0" i="0" u="none" strike="noStrike" cap="none" spc="0">
              <a:solidFill>
                <a:schemeClr val="dk1"/>
              </a:solidFill>
              <a:latin typeface="Work Sans"/>
              <a:cs typeface="Work Sans"/>
            </a:endParaRPr>
          </a:p>
          <a:p>
            <a:pPr marL="349965" indent="-349965" algn="l">
              <a:lnSpc>
                <a:spcPct val="100000"/>
              </a:lnSpc>
              <a:spcBef>
                <a:spcPts val="0"/>
              </a:spcBef>
              <a:spcAft>
                <a:spcPts val="791"/>
              </a:spcAft>
              <a:buFont typeface="Arial"/>
              <a:buChar char="•"/>
              <a:defRPr/>
            </a:pPr>
            <a:r>
              <a:rPr lang="en-US" sz="2400" b="0" i="0" u="none" strike="noStrike" cap="none" spc="0">
                <a:solidFill>
                  <a:schemeClr val="dk1"/>
                </a:solidFill>
                <a:latin typeface="Work Sans"/>
                <a:ea typeface="Work Sans"/>
                <a:cs typeface="Work Sans"/>
              </a:rPr>
              <a:t>Describe client and server roles in email</a:t>
            </a:r>
            <a:endParaRPr sz="2400" b="0" i="0" u="none" strike="noStrike" cap="none" spc="0">
              <a:solidFill>
                <a:schemeClr val="dk1"/>
              </a:solidFill>
              <a:latin typeface="Work Sans"/>
              <a:cs typeface="Work Sans"/>
            </a:endParaRPr>
          </a:p>
          <a:p>
            <a:pPr marL="349965" indent="-349965" algn="l">
              <a:lnSpc>
                <a:spcPct val="100000"/>
              </a:lnSpc>
              <a:spcBef>
                <a:spcPts val="0"/>
              </a:spcBef>
              <a:spcAft>
                <a:spcPts val="791"/>
              </a:spcAft>
              <a:buFont typeface="Arial"/>
              <a:buChar char="•"/>
              <a:defRPr/>
            </a:pPr>
            <a:r>
              <a:rPr lang="en-US" sz="2400" b="0" i="0" u="none" strike="noStrike" cap="none" spc="0">
                <a:solidFill>
                  <a:schemeClr val="dk1"/>
                </a:solidFill>
                <a:latin typeface="Work Sans"/>
                <a:ea typeface="Work Sans"/>
                <a:cs typeface="Work Sans"/>
              </a:rPr>
              <a:t>Describe tasks in investigating email crimes </a:t>
            </a:r>
            <a:r>
              <a:rPr sz="2400" b="0" i="0" u="none" strike="noStrike" cap="none" spc="0">
                <a:solidFill>
                  <a:schemeClr val="dk1"/>
                </a:solidFill>
                <a:latin typeface="Work Sans"/>
                <a:ea typeface="Work Sans"/>
                <a:cs typeface="Work Sans"/>
              </a:rPr>
              <a:t>and </a:t>
            </a:r>
            <a:r>
              <a:rPr lang="en-US" sz="2400" b="0" i="0" u="none" strike="noStrike" cap="none" spc="0">
                <a:solidFill>
                  <a:schemeClr val="dk1"/>
                </a:solidFill>
                <a:latin typeface="Work Sans"/>
                <a:ea typeface="Work Sans"/>
                <a:cs typeface="Work Sans"/>
              </a:rPr>
              <a:t>violations</a:t>
            </a:r>
            <a:endParaRPr sz="2400" b="0" i="0" u="none" strike="noStrike" cap="none" spc="0">
              <a:solidFill>
                <a:schemeClr val="dk1"/>
              </a:solidFill>
              <a:latin typeface="Work Sans"/>
              <a:cs typeface="Work Sans"/>
            </a:endParaRPr>
          </a:p>
          <a:p>
            <a:pPr marL="349965" indent="-349965" algn="l">
              <a:lnSpc>
                <a:spcPct val="100000"/>
              </a:lnSpc>
              <a:spcBef>
                <a:spcPts val="0"/>
              </a:spcBef>
              <a:spcAft>
                <a:spcPts val="791"/>
              </a:spcAft>
              <a:buFont typeface="Arial"/>
              <a:buChar char="•"/>
              <a:defRPr/>
            </a:pPr>
            <a:r>
              <a:rPr lang="en-US" sz="2400" b="0" i="0" u="none" strike="noStrike" cap="none" spc="0">
                <a:solidFill>
                  <a:schemeClr val="dk1"/>
                </a:solidFill>
                <a:latin typeface="Work Sans"/>
                <a:ea typeface="Work Sans"/>
                <a:cs typeface="Work Sans"/>
              </a:rPr>
              <a:t>Explain the use of email server logs</a:t>
            </a:r>
            <a:endParaRPr sz="2400" b="0" i="0" u="none" strike="noStrike" cap="none" spc="0">
              <a:solidFill>
                <a:schemeClr val="dk1"/>
              </a:solidFill>
              <a:latin typeface="Work Sans"/>
              <a:cs typeface="Work Sans"/>
            </a:endParaRPr>
          </a:p>
          <a:p>
            <a:pPr marL="349965" indent="-349965" algn="l">
              <a:lnSpc>
                <a:spcPct val="100000"/>
              </a:lnSpc>
              <a:spcBef>
                <a:spcPts val="0"/>
              </a:spcBef>
              <a:spcAft>
                <a:spcPts val="791"/>
              </a:spcAft>
              <a:buFont typeface="Arial"/>
              <a:buChar char="•"/>
              <a:defRPr/>
            </a:pPr>
            <a:r>
              <a:rPr lang="en-US" sz="2400" b="0" i="0" u="none" strike="noStrike" cap="none" spc="0">
                <a:solidFill>
                  <a:schemeClr val="dk1"/>
                </a:solidFill>
                <a:latin typeface="Work Sans"/>
                <a:ea typeface="Work Sans"/>
                <a:cs typeface="Work Sans"/>
              </a:rPr>
              <a:t>Describe some specialized email forensics tools</a:t>
            </a:r>
            <a:endParaRPr sz="2400" b="0" i="0" u="none" strike="noStrike" cap="none" spc="0">
              <a:solidFill>
                <a:schemeClr val="dk1"/>
              </a:solidFill>
              <a:latin typeface="Work Sans"/>
              <a:cs typeface="Work Sans"/>
            </a:endParaRPr>
          </a:p>
          <a:p>
            <a:pPr marL="349965" indent="-349965" algn="l">
              <a:lnSpc>
                <a:spcPct val="100000"/>
              </a:lnSpc>
              <a:spcBef>
                <a:spcPts val="0"/>
              </a:spcBef>
              <a:spcAft>
                <a:spcPts val="791"/>
              </a:spcAft>
              <a:buFont typeface="Arial"/>
              <a:buChar char="•"/>
              <a:defRPr/>
            </a:pPr>
            <a:r>
              <a:rPr lang="en-US" sz="2400" b="0" i="0" u="none" strike="noStrike" cap="none" spc="0">
                <a:solidFill>
                  <a:schemeClr val="dk1"/>
                </a:solidFill>
                <a:latin typeface="Work Sans"/>
                <a:ea typeface="Work Sans"/>
                <a:cs typeface="Work Sans"/>
              </a:rPr>
              <a:t>Explain how to apply digital forensics methods to </a:t>
            </a:r>
            <a:r>
              <a:rPr sz="2400" b="0" i="0" u="none" strike="noStrike" cap="none" spc="0">
                <a:solidFill>
                  <a:schemeClr val="dk1"/>
                </a:solidFill>
                <a:latin typeface="Work Sans"/>
                <a:ea typeface="Work Sans"/>
                <a:cs typeface="Work Sans"/>
              </a:rPr>
              <a:t>investigate </a:t>
            </a:r>
            <a:r>
              <a:rPr lang="en-US" sz="2400" b="0" i="0" u="none" strike="noStrike" cap="none" spc="0">
                <a:solidFill>
                  <a:schemeClr val="dk1"/>
                </a:solidFill>
                <a:latin typeface="Work Sans"/>
                <a:ea typeface="Work Sans"/>
                <a:cs typeface="Work Sans"/>
              </a:rPr>
              <a:t>social media communications and channel-based messaging tools</a:t>
            </a:r>
            <a:endParaRPr sz="2400" b="0" i="0" u="none" strike="noStrike" cap="none" spc="0">
              <a:solidFill>
                <a:schemeClr val="dk1"/>
              </a:solidFill>
              <a:latin typeface="Work Sans"/>
              <a:cs typeface="Work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94699291"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Tracing an Email Message</a:t>
            </a:r>
            <a:endParaRPr lang="en-US" sz="4000" b="0" u="none" strike="noStrike">
              <a:solidFill>
                <a:schemeClr val="dk1"/>
              </a:solidFill>
              <a:latin typeface="Calibri"/>
            </a:endParaRPr>
          </a:p>
        </p:txBody>
      </p:sp>
      <p:sp>
        <p:nvSpPr>
          <p:cNvPr id="1615470884"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Determining message origin is referred to as “tracing”</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Contact the administrator responsible for the sending server</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You can use a registry site to find the point of contact:</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www.arin.net</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www.internic.com</a:t>
            </a:r>
            <a:endParaRPr lang="en-US" sz="2400" b="0" u="none" strike="noStrike">
              <a:solidFill>
                <a:schemeClr val="dk1"/>
              </a:solidFill>
              <a:latin typeface="Work Sans"/>
            </a:endParaRPr>
          </a:p>
          <a:p>
            <a:pPr marL="1143000" lvl="2" indent="-228600" defTabSz="914400">
              <a:lnSpc>
                <a:spcPct val="100000"/>
              </a:lnSpc>
              <a:spcBef>
                <a:spcPts val="499"/>
              </a:spcBef>
              <a:spcAft>
                <a:spcPts val="799"/>
              </a:spcAft>
              <a:buClr>
                <a:srgbClr val="282F7C"/>
              </a:buClr>
              <a:buSzPct val="80000"/>
              <a:buFont typeface="Wingdings"/>
              <a:buChar char=""/>
              <a:defRPr/>
            </a:pPr>
            <a:r>
              <a:rPr lang="en-US" sz="2400" b="0" u="none" strike="noStrike">
                <a:solidFill>
                  <a:schemeClr val="dk1"/>
                </a:solidFill>
                <a:latin typeface="Work Sans"/>
                <a:ea typeface="Arial"/>
              </a:rPr>
              <a:t>www.google.com</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Verify your findings by checking network email logs against email addresses</a:t>
            </a:r>
            <a:endParaRPr lang="en-US" sz="2400" b="0" u="none" strike="noStrike">
              <a:solidFill>
                <a:schemeClr val="dk1"/>
              </a:solidFill>
              <a:latin typeface="Work Sans"/>
            </a:endParaRP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Large organisations may hide administrator details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59966334"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Tracing an Email Message</a:t>
            </a:r>
            <a:endParaRPr lang="en-US" sz="4000" b="0" u="none" strike="noStrike">
              <a:solidFill>
                <a:schemeClr val="dk1"/>
              </a:solidFill>
              <a:latin typeface="Calibri"/>
            </a:endParaRPr>
          </a:p>
        </p:txBody>
      </p:sp>
      <p:sp>
        <p:nvSpPr>
          <p:cNvPr id="921772935"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rPr>
              <a:t>Consider </a:t>
            </a:r>
            <a:r>
              <a:rPr sz="2400" b="0" i="0" u="none" strike="noStrike" cap="none" spc="0">
                <a:solidFill>
                  <a:srgbClr val="000000"/>
                </a:solidFill>
                <a:latin typeface="Nimbus Mono PS"/>
                <a:ea typeface="Nimbus Mono PS"/>
                <a:cs typeface="Nimbus Mono PS"/>
              </a:rPr>
              <a:t>DM</a:t>
            </a:r>
            <a:r>
              <a:rPr lang="en-US" sz="2400" b="0" i="0" u="none" strike="noStrike" cap="none" spc="0">
                <a:solidFill>
                  <a:srgbClr val="000000"/>
                </a:solidFill>
                <a:latin typeface="Nimbus Mono PS"/>
                <a:ea typeface="Nimbus Mono PS"/>
                <a:cs typeface="Nimbus Mono PS"/>
              </a:rPr>
              <a:t>3PR14MB1033.namprd14.prod.outlook.com</a:t>
            </a:r>
            <a:endParaRPr sz="2400" b="0" i="0" u="none" strike="noStrike" cap="none" spc="0">
              <a:solidFill>
                <a:schemeClr val="dk1"/>
              </a:solidFill>
              <a:latin typeface="Work Sans"/>
              <a:ea typeface="Work Sans"/>
              <a:cs typeface="Work Sans"/>
            </a:endParaRPr>
          </a:p>
          <a:p>
            <a:pPr marL="228600" indent="-228600" defTabSz="914400">
              <a:lnSpc>
                <a:spcPct val="100000"/>
              </a:lnSpc>
              <a:spcBef>
                <a:spcPts val="1000"/>
              </a:spcBef>
              <a:spcAft>
                <a:spcPts val="798"/>
              </a:spcAft>
              <a:buClr>
                <a:srgbClr val="282F7C"/>
              </a:buClr>
              <a:buFont typeface="Arial"/>
              <a:buChar char="•"/>
              <a:defRPr/>
            </a:pPr>
            <a:r>
              <a:rPr sz="2400" b="0" i="0" u="none" strike="noStrike" cap="none" spc="0">
                <a:solidFill>
                  <a:schemeClr val="dk1"/>
                </a:solidFill>
                <a:latin typeface="Work Sans"/>
                <a:ea typeface="Work Sans"/>
                <a:cs typeface="Work Sans"/>
              </a:rPr>
              <a:t>This is a hostname, so use </a:t>
            </a:r>
            <a:r>
              <a:rPr sz="2400" b="1" i="0" u="none" strike="noStrike" cap="none" spc="0">
                <a:solidFill>
                  <a:schemeClr val="dk1"/>
                </a:solidFill>
                <a:latin typeface="Work Sans"/>
                <a:ea typeface="Work Sans"/>
                <a:cs typeface="Work Sans"/>
              </a:rPr>
              <a:t>outlook.com</a:t>
            </a:r>
            <a:endParaRPr sz="2400" b="0" i="0" u="none" strike="noStrike" cap="none" spc="0">
              <a:solidFill>
                <a:schemeClr val="dk1"/>
              </a:solidFill>
              <a:latin typeface="Work Sans"/>
              <a:ea typeface="Work Sans"/>
              <a:cs typeface="Work Sans"/>
            </a:endParaRPr>
          </a:p>
          <a:p>
            <a:pPr marL="228600" indent="-228600" defTabSz="914400">
              <a:lnSpc>
                <a:spcPct val="100000"/>
              </a:lnSpc>
              <a:spcBef>
                <a:spcPts val="1000"/>
              </a:spcBef>
              <a:spcAft>
                <a:spcPts val="798"/>
              </a:spcAft>
              <a:buClr>
                <a:srgbClr val="282F7C"/>
              </a:buClr>
              <a:buFont typeface="Arial"/>
              <a:buChar char="•"/>
              <a:defRPr/>
            </a:pPr>
            <a:r>
              <a:rPr sz="2400" b="1" i="0" u="none" strike="noStrike" cap="none" spc="0">
                <a:solidFill>
                  <a:schemeClr val="dk1"/>
                </a:solidFill>
                <a:latin typeface="Work Sans"/>
                <a:ea typeface="Work Sans"/>
                <a:cs typeface="Work Sans"/>
              </a:rPr>
              <a:t>host –t MX outlook.com</a:t>
            </a:r>
            <a:r>
              <a:rPr sz="2400" b="0" i="0" u="none" strike="noStrike" cap="none" spc="0">
                <a:solidFill>
                  <a:schemeClr val="dk1"/>
                </a:solidFill>
                <a:latin typeface="Work Sans"/>
                <a:ea typeface="Work Sans"/>
                <a:cs typeface="Work Sans"/>
              </a:rPr>
              <a:t> will reveal mailserver hostname</a:t>
            </a:r>
          </a:p>
          <a:p>
            <a:pPr marL="228600" indent="-228600" defTabSz="914400">
              <a:lnSpc>
                <a:spcPct val="100000"/>
              </a:lnSpc>
              <a:spcBef>
                <a:spcPts val="1000"/>
              </a:spcBef>
              <a:spcAft>
                <a:spcPts val="798"/>
              </a:spcAft>
              <a:buClr>
                <a:srgbClr val="282F7C"/>
              </a:buClr>
              <a:buFont typeface="Arial"/>
              <a:buChar char="•"/>
              <a:defRPr/>
            </a:pPr>
            <a:r>
              <a:rPr sz="2400" b="1" i="0" u="none" strike="noStrike" cap="none" spc="0">
                <a:solidFill>
                  <a:schemeClr val="dk1"/>
                </a:solidFill>
                <a:latin typeface="Work Sans"/>
                <a:ea typeface="Work Sans"/>
                <a:cs typeface="Work Sans"/>
              </a:rPr>
              <a:t>dig TXT _dmarc.outlook.com</a:t>
            </a:r>
            <a:r>
              <a:rPr sz="2400" b="0" i="0" u="none" strike="noStrike" cap="none" spc="0">
                <a:solidFill>
                  <a:schemeClr val="dk1"/>
                </a:solidFill>
                <a:latin typeface="Work Sans"/>
                <a:ea typeface="Work Sans"/>
                <a:cs typeface="Work Sans"/>
              </a:rPr>
              <a:t> will tell us about the Domain-based Authentication Reporting &amp; Conformance information</a:t>
            </a:r>
            <a:endParaRPr lang="en-US" sz="2400" b="0" i="0" u="none" strike="noStrike" cap="none" spc="0">
              <a:solidFill>
                <a:schemeClr val="dk1"/>
              </a:solidFill>
              <a:latin typeface="Work Sans"/>
              <a:ea typeface="Work Sans"/>
              <a:cs typeface="Work Sans"/>
            </a:endParaRPr>
          </a:p>
          <a:p>
            <a:pPr marL="628649" lvl="1" indent="-228600" defTabSz="914400">
              <a:lnSpc>
                <a:spcPct val="100000"/>
              </a:lnSpc>
              <a:spcBef>
                <a:spcPts val="1000"/>
              </a:spcBef>
              <a:spcAft>
                <a:spcPts val="798"/>
              </a:spcAft>
              <a:buClr>
                <a:srgbClr val="282F7C"/>
              </a:buClr>
              <a:buFont typeface="Arial"/>
              <a:buChar char="•"/>
              <a:defRPr/>
            </a:pPr>
            <a:r>
              <a:rPr sz="2400" b="0" i="0" u="none" strike="noStrike" cap="none" spc="0">
                <a:solidFill>
                  <a:schemeClr val="dk1"/>
                </a:solidFill>
                <a:latin typeface="Work Sans"/>
                <a:ea typeface="Work Sans"/>
                <a:cs typeface="Work Sans"/>
              </a:rPr>
              <a:t>_dmarc.outlook.com.	300	IN	TXT	"v=DMARC1; p=none; sp=quarantine; pct=100; rua=mailto:rua@dmarc.microsoft; ruf=mailto:ruf@dmarc.microsoft; fo=1"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98029072"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Using Network Email Logs (1 of 2)</a:t>
            </a:r>
            <a:endParaRPr lang="en-US" sz="4000" b="0" u="none" strike="noStrike">
              <a:solidFill>
                <a:schemeClr val="dk1"/>
              </a:solidFill>
              <a:latin typeface="Calibri"/>
            </a:endParaRPr>
          </a:p>
        </p:txBody>
      </p:sp>
      <p:sp>
        <p:nvSpPr>
          <p:cNvPr id="560435545"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Router logs record all incoming and outgoing traffic</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Use these logs to determine the path a transmitted email has taken</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Firewalls filter email traffic</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Firewalls logs track Internet traffic destined for other networks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Use these logs to verify whether the email passed through the firewall</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You can use text editors or specialized tools to view logs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1170872"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Using Network Email Logs (2 of 2)</a:t>
            </a:r>
            <a:endParaRPr lang="en-US" sz="4000" b="0" u="none" strike="noStrike">
              <a:solidFill>
                <a:schemeClr val="dk1"/>
              </a:solidFill>
              <a:latin typeface="Calibri"/>
            </a:endParaRPr>
          </a:p>
        </p:txBody>
      </p:sp>
      <p:pic>
        <p:nvPicPr>
          <p:cNvPr id="741668413" name="Picture 741668412"/>
          <p:cNvPicPr>
            <a:picLocks noChangeAspect="1"/>
          </p:cNvPicPr>
          <p:nvPr/>
        </p:nvPicPr>
        <p:blipFill>
          <a:blip r:embed="rId3"/>
          <a:stretch/>
        </p:blipFill>
        <p:spPr bwMode="auto">
          <a:xfrm>
            <a:off x="775429" y="1424462"/>
            <a:ext cx="10540985" cy="3635692"/>
          </a:xfrm>
          <a:prstGeom prst="rect">
            <a:avLst/>
          </a:prstGeom>
        </p:spPr>
      </p:pic>
      <p:sp>
        <p:nvSpPr>
          <p:cNvPr id="1312596941" name="TextBox 4"/>
          <p:cNvSpPr/>
          <p:nvPr/>
        </p:nvSpPr>
        <p:spPr bwMode="auto">
          <a:xfrm>
            <a:off x="775429" y="5328046"/>
            <a:ext cx="7689638"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r>
              <a:rPr sz="2400" b="0" u="none" strike="noStrike">
                <a:solidFill>
                  <a:schemeClr val="dk1"/>
                </a:solidFill>
                <a:latin typeface="Work Sans"/>
                <a:ea typeface="Arial"/>
              </a:rPr>
              <a:t>Example of Fortigate email logs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6942639"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Understanding Email Servers and Server Logs (1 of 2)</a:t>
            </a:r>
            <a:endParaRPr lang="en-US" sz="4000" b="0" u="none" strike="noStrike">
              <a:solidFill>
                <a:schemeClr val="dk1"/>
              </a:solidFill>
              <a:latin typeface="Calibri"/>
            </a:endParaRPr>
          </a:p>
        </p:txBody>
      </p:sp>
      <p:sp>
        <p:nvSpPr>
          <p:cNvPr id="1735218937"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An email server contains software that uses email protocols for its services and maintains logs you can examine and use in your investigation</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Some email servers use databases that store users’ emails, and others use a flat file system</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Some servers are set up to log email transactions by default; others have to be configured to do so</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Administrators usually set email servers to continuous logging mode</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04133086"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Understanding Email Servers and Server Logs (2 of 2)</a:t>
            </a:r>
            <a:endParaRPr lang="en-US" sz="4000" b="0" u="none" strike="noStrike">
              <a:solidFill>
                <a:schemeClr val="dk1"/>
              </a:solidFill>
              <a:latin typeface="Calibri"/>
            </a:endParaRPr>
          </a:p>
        </p:txBody>
      </p:sp>
      <p:sp>
        <p:nvSpPr>
          <p:cNvPr id="1078297463"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Email logs generally identify the following: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Email messages an account received</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Sending IP address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Date and time the server received the email and when the client computer accessed the email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Email contents and system-specific information</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After identifying the source of the email, contact the suspect’s network email administrator as soon as possible</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Copies of client’s emails might also be recorded even if deleted</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18654269"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UNIX/Linux Email Server Logs (1 of 2)</a:t>
            </a:r>
            <a:endParaRPr lang="en-US" sz="4000" b="0" u="none" strike="noStrike">
              <a:solidFill>
                <a:schemeClr val="dk1"/>
              </a:solidFill>
              <a:latin typeface="Calibri"/>
            </a:endParaRPr>
          </a:p>
        </p:txBody>
      </p:sp>
      <p:sp>
        <p:nvSpPr>
          <p:cNvPr id="1426266036"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Common UNIX email servers: Postfix and Sendmail </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Both handle SMTP email routing and delivery</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Both use </a:t>
            </a:r>
            <a:r>
              <a:rPr lang="en-US" sz="2400" b="0" i="0" u="none" strike="noStrike" cap="none" spc="0">
                <a:solidFill>
                  <a:schemeClr val="dk1"/>
                </a:solidFill>
                <a:latin typeface="Courier New"/>
                <a:ea typeface="Arial"/>
                <a:cs typeface="Courier New"/>
              </a:rPr>
              <a:t>/etc/syslog.conf </a:t>
            </a:r>
            <a:r>
              <a:rPr sz="2400" b="0" u="none" strike="noStrike">
                <a:solidFill>
                  <a:schemeClr val="dk1"/>
                </a:solidFill>
                <a:latin typeface="Work Sans"/>
                <a:ea typeface="Arial"/>
              </a:rPr>
              <a:t>for configuration to control what and where events are logged</a:t>
            </a: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 configuration file for Sendmail is </a:t>
            </a:r>
            <a:r>
              <a:rPr lang="en-US" sz="2400" b="0" u="none" strike="noStrike">
                <a:solidFill>
                  <a:schemeClr val="dk1"/>
                </a:solidFill>
                <a:latin typeface="Courier New"/>
                <a:ea typeface="Arial"/>
              </a:rPr>
              <a:t>/etc/sendmail.cf</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Postfix has two configuration files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Courier New"/>
                <a:ea typeface="Arial"/>
              </a:rPr>
              <a:t>master. cf and main.cf </a:t>
            </a:r>
            <a:r>
              <a:rPr lang="en-US" sz="2400" b="0" u="none" strike="noStrike">
                <a:solidFill>
                  <a:schemeClr val="dk1"/>
                </a:solidFill>
                <a:latin typeface="Work Sans"/>
                <a:ea typeface="Arial"/>
              </a:rPr>
              <a:t>(found in </a:t>
            </a:r>
            <a:r>
              <a:rPr lang="en-US" sz="2400" b="0" u="none" strike="noStrike">
                <a:solidFill>
                  <a:schemeClr val="dk1"/>
                </a:solidFill>
                <a:latin typeface="Courier New"/>
                <a:ea typeface="Arial"/>
              </a:rPr>
              <a:t>/etc/postfix</a:t>
            </a:r>
            <a:r>
              <a:rPr lang="en-US" sz="2400" b="0" u="none" strike="noStrike">
                <a:solidFill>
                  <a:schemeClr val="dk1"/>
                </a:solidFill>
                <a:latin typeface="Work Sans"/>
                <a:ea typeface="Arial"/>
              </a:rPr>
              <a:t>)</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0930112"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UNIX/Linux Email Server Logs (2 of 2)</a:t>
            </a:r>
            <a:endParaRPr lang="en-US" sz="4000" b="0" u="none" strike="noStrike">
              <a:solidFill>
                <a:schemeClr val="dk1"/>
              </a:solidFill>
              <a:latin typeface="Calibri"/>
            </a:endParaRPr>
          </a:p>
        </p:txBody>
      </p:sp>
      <p:sp>
        <p:nvSpPr>
          <p:cNvPr id="1618095935"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Courier New"/>
                <a:ea typeface="Arial"/>
              </a:rPr>
              <a:t>/var/log/maillog </a:t>
            </a:r>
            <a:r>
              <a:rPr lang="en-US" sz="2400" b="0" u="none" strike="noStrike">
                <a:solidFill>
                  <a:schemeClr val="dk1"/>
                </a:solidFill>
                <a:latin typeface="Work Sans"/>
                <a:ea typeface="Arial"/>
              </a:rPr>
              <a:t>records </a:t>
            </a:r>
            <a:r>
              <a:rPr lang="en-US" sz="2400" b="1" u="none" strike="noStrike">
                <a:solidFill>
                  <a:schemeClr val="dk1"/>
                </a:solidFill>
                <a:latin typeface="Work Sans"/>
                <a:ea typeface="Arial"/>
              </a:rPr>
              <a:t>SMTP</a:t>
            </a:r>
            <a:r>
              <a:rPr lang="en-US" sz="2400" b="0" u="none" strike="noStrike">
                <a:solidFill>
                  <a:schemeClr val="dk1"/>
                </a:solidFill>
                <a:latin typeface="Work Sans"/>
                <a:ea typeface="Arial"/>
              </a:rPr>
              <a:t>, </a:t>
            </a:r>
            <a:r>
              <a:rPr lang="en-US" sz="2400" b="1" u="none" strike="noStrike">
                <a:solidFill>
                  <a:schemeClr val="dk1"/>
                </a:solidFill>
                <a:latin typeface="Work Sans"/>
                <a:ea typeface="Arial"/>
              </a:rPr>
              <a:t>POP3, and IMAP4</a:t>
            </a:r>
            <a:r>
              <a:rPr lang="en-US" sz="2400" b="0" u="none" strike="noStrike">
                <a:solidFill>
                  <a:schemeClr val="dk1"/>
                </a:solidFill>
                <a:latin typeface="Work Sans"/>
                <a:ea typeface="Arial"/>
              </a:rPr>
              <a:t> communications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Contains an IP address and time stamp that you can compare with the header of the email the victim received</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Default location for storing log files is </a:t>
            </a:r>
            <a:r>
              <a:rPr lang="en-US" sz="2400" b="0" u="none" strike="noStrike">
                <a:solidFill>
                  <a:schemeClr val="dk1"/>
                </a:solidFill>
                <a:latin typeface="Courier New"/>
                <a:ea typeface="Arial"/>
              </a:rPr>
              <a:t>/var/log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An administrator can change the log location</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Use the </a:t>
            </a:r>
            <a:r>
              <a:rPr lang="en-US" sz="2400" b="0" u="none" strike="noStrike">
                <a:solidFill>
                  <a:schemeClr val="dk1"/>
                </a:solidFill>
                <a:latin typeface="Courier New"/>
                <a:ea typeface="Arial"/>
              </a:rPr>
              <a:t>find</a:t>
            </a:r>
            <a:r>
              <a:rPr lang="en-US" sz="2400" b="0" u="none" strike="noStrike">
                <a:solidFill>
                  <a:schemeClr val="dk1"/>
                </a:solidFill>
                <a:latin typeface="Work Sans"/>
                <a:ea typeface="Arial"/>
              </a:rPr>
              <a:t> or </a:t>
            </a:r>
            <a:r>
              <a:rPr lang="en-US" sz="2400" b="0" u="none" strike="noStrike">
                <a:solidFill>
                  <a:schemeClr val="dk1"/>
                </a:solidFill>
                <a:latin typeface="Courier New"/>
                <a:ea typeface="Arial"/>
              </a:rPr>
              <a:t>locate</a:t>
            </a:r>
            <a:r>
              <a:rPr lang="en-US" sz="2400" b="0" u="none" strike="noStrike">
                <a:solidFill>
                  <a:schemeClr val="dk1"/>
                </a:solidFill>
                <a:latin typeface="Work Sans"/>
                <a:ea typeface="Arial"/>
              </a:rPr>
              <a:t> command to find them</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Check UNIX man pages for more information</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9956962"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Microsoft Email Server Logs (1 of 3)</a:t>
            </a:r>
            <a:endParaRPr lang="en-US" sz="4000" b="0" u="none" strike="noStrike">
              <a:solidFill>
                <a:schemeClr val="dk1"/>
              </a:solidFill>
              <a:latin typeface="Calibri"/>
            </a:endParaRPr>
          </a:p>
        </p:txBody>
      </p:sp>
      <p:sp>
        <p:nvSpPr>
          <p:cNvPr id="1118100731"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Microsoft Exchange Server (generally called Exchange)</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It uses an Exchange database and is based on the Microsoft Extensible Storage Engine (ESE)</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In older versions of Exchange, useful files in an investigation were .edb database files and checkpoint files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To retrieve Exchange logs, use the following PowerShell script:</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Courier New"/>
                <a:ea typeface="Arial"/>
              </a:rPr>
              <a:t>GetTransactionLogStats.psl -Gather</a:t>
            </a:r>
            <a:endParaRPr lang="en-US" sz="2400" b="0" u="none" strike="noStrike">
              <a:solidFill>
                <a:schemeClr val="dk1"/>
              </a:solidFill>
              <a:latin typeface="Work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8323180"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Microsoft Email Server Logs (2 of 3)</a:t>
            </a:r>
            <a:endParaRPr lang="en-US" sz="4000" b="0" u="none" strike="noStrike">
              <a:solidFill>
                <a:schemeClr val="dk1"/>
              </a:solidFill>
              <a:latin typeface="Calibri"/>
            </a:endParaRPr>
          </a:p>
        </p:txBody>
      </p:sp>
      <p:sp>
        <p:nvSpPr>
          <p:cNvPr id="547886828"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Exchange servers can also maintain a log called tracking.log that tracks messages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If the Message Tracking feature has been enabled and the email administrator selects verbose (detailed) logging, you can see the timestamp, IP address of the sending computer, and the email’s contents or body</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Another log used for troubleshooting and investigating the Exchange environment is the troubleshooting log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Use Windows Event Viewer to view this log</a:t>
            </a:r>
            <a:endParaRPr lang="en-US" sz="2400" b="0" u="none" strike="noStrike">
              <a:solidFill>
                <a:schemeClr val="dk1"/>
              </a:solidFill>
              <a:latin typeface="Work Sans"/>
            </a:endParaRPr>
          </a:p>
          <a:p>
            <a:pPr marL="457200" indent="0" defTabSz="914400">
              <a:lnSpc>
                <a:spcPct val="100000"/>
              </a:lnSpc>
              <a:spcBef>
                <a:spcPts val="499"/>
              </a:spcBef>
              <a:spcAft>
                <a:spcPts val="799"/>
              </a:spcAft>
              <a:buNone/>
              <a:tabLst>
                <a:tab pos="0" algn="l"/>
              </a:tabLst>
              <a:defRPr/>
            </a:pPr>
            <a:endParaRPr lang="en-US" sz="2400" b="0" u="none" strike="noStrike">
              <a:solidFill>
                <a:schemeClr val="dk1"/>
              </a:solidFill>
              <a:latin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6046948"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Exploring the Role of Email in Investigations</a:t>
            </a:r>
            <a:endParaRPr lang="en-US" sz="4000" b="0" u="none" strike="noStrike">
              <a:solidFill>
                <a:schemeClr val="dk1"/>
              </a:solidFill>
              <a:latin typeface="Calibri"/>
            </a:endParaRPr>
          </a:p>
        </p:txBody>
      </p:sp>
      <p:sp>
        <p:nvSpPr>
          <p:cNvPr id="119188580" name="PlaceHolder 2"/>
          <p:cNvSpPr>
            <a:spLocks noGrp="1"/>
          </p:cNvSpPr>
          <p:nvPr>
            <p:ph/>
          </p:nvPr>
        </p:nvSpPr>
        <p:spPr bwMode="auto">
          <a:xfrm>
            <a:off x="477000" y="172728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lang="en-US" sz="2400" b="0" u="none" strike="noStrike">
                <a:solidFill>
                  <a:schemeClr val="dk1"/>
                </a:solidFill>
                <a:latin typeface="Work Sans"/>
                <a:ea typeface="Arial"/>
              </a:rPr>
              <a:t>Investigators need to know how to examine and interpret the unique content of email messages</a:t>
            </a:r>
            <a:endParaRPr lang="en-US" sz="2400" b="0" u="none" strike="noStrike">
              <a:solidFill>
                <a:schemeClr val="dk1"/>
              </a:solidFill>
              <a:latin typeface="Work Sans"/>
            </a:endParaRPr>
          </a:p>
          <a:p>
            <a:pPr marL="228600" indent="-228600" defTabSz="914400">
              <a:lnSpc>
                <a:spcPct val="100000"/>
              </a:lnSpc>
              <a:spcBef>
                <a:spcPts val="1000"/>
              </a:spcBef>
              <a:spcAft>
                <a:spcPts val="798"/>
              </a:spcAft>
              <a:buClr>
                <a:srgbClr val="282F7C"/>
              </a:buClr>
              <a:buFont typeface="Arial"/>
              <a:buChar char="•"/>
              <a:defRPr/>
            </a:pPr>
            <a:r>
              <a:rPr lang="en-US" sz="2400" b="1" u="none" strike="noStrike">
                <a:solidFill>
                  <a:schemeClr val="dk1"/>
                </a:solidFill>
                <a:latin typeface="Work Sans"/>
                <a:ea typeface="Arial"/>
              </a:rPr>
              <a:t>Phishing </a:t>
            </a:r>
            <a:r>
              <a:rPr lang="en-US" sz="2400" b="0" u="none" strike="noStrike">
                <a:solidFill>
                  <a:schemeClr val="dk1"/>
                </a:solidFill>
                <a:latin typeface="Work Sans"/>
                <a:ea typeface="Arial"/>
              </a:rPr>
              <a:t>emails contain links to text on a webpage</a:t>
            </a:r>
            <a:endParaRPr lang="en-US" sz="2400" b="0" u="none" strike="noStrike">
              <a:solidFill>
                <a:schemeClr val="dk1"/>
              </a:solidFill>
              <a:latin typeface="Work Sans"/>
            </a:endParaRPr>
          </a:p>
          <a:p>
            <a:pPr marL="685800" lvl="1" indent="-228600" defTabSz="914400">
              <a:lnSpc>
                <a:spcPct val="100000"/>
              </a:lnSpc>
              <a:spcBef>
                <a:spcPts val="498"/>
              </a:spcBef>
              <a:spcAft>
                <a:spcPts val="798"/>
              </a:spcAft>
              <a:buClr>
                <a:srgbClr val="282F7C"/>
              </a:buClr>
              <a:buFont typeface="Arial"/>
              <a:buChar char="−"/>
              <a:defRPr/>
            </a:pPr>
            <a:r>
              <a:rPr lang="en-US" sz="2200" b="0" u="none" strike="noStrike">
                <a:solidFill>
                  <a:schemeClr val="dk1"/>
                </a:solidFill>
                <a:latin typeface="Work Sans"/>
                <a:ea typeface="Arial"/>
              </a:rPr>
              <a:t>The goal is to get personal information from the recipient</a:t>
            </a:r>
            <a:endParaRPr lang="en-US" sz="2200" b="0" u="none" strike="noStrike">
              <a:solidFill>
                <a:schemeClr val="dk1"/>
              </a:solidFill>
              <a:latin typeface="Work Sans"/>
            </a:endParaRPr>
          </a:p>
          <a:p>
            <a:pPr marL="228600" indent="-228600" defTabSz="914400">
              <a:lnSpc>
                <a:spcPct val="100000"/>
              </a:lnSpc>
              <a:spcBef>
                <a:spcPts val="1000"/>
              </a:spcBef>
              <a:spcAft>
                <a:spcPts val="798"/>
              </a:spcAft>
              <a:buClr>
                <a:srgbClr val="282F7C"/>
              </a:buClr>
              <a:buFont typeface="Arial"/>
              <a:buChar char="•"/>
              <a:defRPr/>
            </a:pPr>
            <a:r>
              <a:rPr lang="en-US" sz="2400" b="1" u="none" strike="noStrike">
                <a:solidFill>
                  <a:schemeClr val="dk1"/>
                </a:solidFill>
                <a:latin typeface="Work Sans"/>
                <a:ea typeface="Arial"/>
              </a:rPr>
              <a:t>Pharming</a:t>
            </a:r>
            <a:r>
              <a:rPr lang="en-US" sz="2400" b="0" u="none" strike="noStrike">
                <a:solidFill>
                  <a:schemeClr val="dk1"/>
                </a:solidFill>
                <a:latin typeface="Work Sans"/>
                <a:ea typeface="Arial"/>
              </a:rPr>
              <a:t> takes readers to a fake website</a:t>
            </a:r>
            <a:endParaRPr lang="en-US" sz="2400" b="0" u="none" strike="noStrike">
              <a:solidFill>
                <a:schemeClr val="dk1"/>
              </a:solidFill>
              <a:latin typeface="Work Sans"/>
            </a:endParaRPr>
          </a:p>
          <a:p>
            <a:pPr marL="228600" indent="-228600" defTabSz="914400">
              <a:lnSpc>
                <a:spcPct val="100000"/>
              </a:lnSpc>
              <a:spcBef>
                <a:spcPts val="1000"/>
              </a:spcBef>
              <a:spcAft>
                <a:spcPts val="798"/>
              </a:spcAft>
              <a:buClr>
                <a:srgbClr val="282F7C"/>
              </a:buClr>
              <a:buFont typeface="Arial"/>
              <a:buChar char="•"/>
              <a:defRPr/>
            </a:pPr>
            <a:r>
              <a:rPr lang="en-US" sz="2400" b="1" u="none" strike="noStrike">
                <a:solidFill>
                  <a:schemeClr val="dk1"/>
                </a:solidFill>
                <a:latin typeface="Work Sans"/>
                <a:ea typeface="Arial"/>
              </a:rPr>
              <a:t>Spoofing</a:t>
            </a:r>
            <a:r>
              <a:rPr lang="en-US" sz="2400" b="0" u="none" strike="noStrike">
                <a:solidFill>
                  <a:schemeClr val="dk1"/>
                </a:solidFill>
                <a:latin typeface="Work Sans"/>
                <a:ea typeface="Arial"/>
              </a:rPr>
              <a:t> occurs by changing header info to disguise the sender</a:t>
            </a:r>
            <a:endParaRPr lang="en-US" sz="2400" b="0" u="none" strike="noStrike">
              <a:solidFill>
                <a:schemeClr val="dk1"/>
              </a:solidFill>
              <a:latin typeface="Work Sans"/>
            </a:endParaRPr>
          </a:p>
          <a:p>
            <a:pPr marL="228600" indent="-228600" defTabSz="914400">
              <a:lnSpc>
                <a:spcPct val="100000"/>
              </a:lnSpc>
              <a:spcBef>
                <a:spcPts val="1000"/>
              </a:spcBef>
              <a:spcAft>
                <a:spcPts val="798"/>
              </a:spcAft>
              <a:buClr>
                <a:srgbClr val="282F7C"/>
              </a:buClr>
              <a:buFont typeface="Arial"/>
              <a:buChar char="•"/>
              <a:defRPr/>
            </a:pPr>
            <a:r>
              <a:rPr lang="en-US" sz="2400" b="0" u="none" strike="noStrike">
                <a:solidFill>
                  <a:schemeClr val="dk1"/>
                </a:solidFill>
                <a:latin typeface="Work Sans"/>
                <a:ea typeface="Arial"/>
              </a:rPr>
              <a:t>Investigators can use the </a:t>
            </a:r>
            <a:r>
              <a:rPr lang="en-US" sz="2400" b="1" u="none" strike="noStrike">
                <a:solidFill>
                  <a:schemeClr val="dk1"/>
                </a:solidFill>
                <a:latin typeface="Work Sans"/>
                <a:ea typeface="Arial"/>
              </a:rPr>
              <a:t>Enhanced/Extended Simple Mail Transfer Protocol (ESMTP)</a:t>
            </a:r>
            <a:r>
              <a:rPr lang="en-US" sz="2400" b="0" u="none" strike="noStrike">
                <a:solidFill>
                  <a:schemeClr val="dk1"/>
                </a:solidFill>
                <a:latin typeface="Work Sans"/>
                <a:ea typeface="Arial"/>
              </a:rPr>
              <a:t> number in the message’s header to check for legitimacy of email</a:t>
            </a:r>
            <a:r>
              <a:rPr sz="2400" b="0" u="none" strike="noStrike">
                <a:solidFill>
                  <a:schemeClr val="dk1"/>
                </a:solidFill>
                <a:latin typeface="Work Sans"/>
              </a:rPr>
              <a:t> (next slide)</a:t>
            </a:r>
            <a:endParaRPr lang="en-US" sz="2400" b="0" u="none" strike="noStrike">
              <a:solidFill>
                <a:schemeClr val="dk1"/>
              </a:solidFill>
              <a:latin typeface="Work Sans"/>
            </a:endParaRPr>
          </a:p>
          <a:p>
            <a:pPr indent="0" defTabSz="914400">
              <a:lnSpc>
                <a:spcPct val="100000"/>
              </a:lnSpc>
              <a:spcBef>
                <a:spcPts val="1000"/>
              </a:spcBef>
              <a:spcAft>
                <a:spcPts val="798"/>
              </a:spcAft>
              <a:buNone/>
              <a:defRPr/>
            </a:pPr>
            <a:endParaRPr lang="en-US" sz="2400" b="0" u="none" strike="noStrike">
              <a:solidFill>
                <a:schemeClr val="dk1"/>
              </a:solidFill>
              <a:latin typeface="Work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4876741" name="PlaceHolder 1"/>
          <p:cNvSpPr>
            <a:spLocks noGrp="1"/>
          </p:cNvSpPr>
          <p:nvPr>
            <p:ph type="title"/>
          </p:nvPr>
        </p:nvSpPr>
        <p:spPr bwMode="auto">
          <a:xfrm>
            <a:off x="135468" y="473399"/>
            <a:ext cx="11876484"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Examining Microsoft Email Server Logs (3 of 3)</a:t>
            </a:r>
            <a:endParaRPr lang="en-US" sz="4000" b="0" u="none" strike="noStrike">
              <a:solidFill>
                <a:schemeClr val="dk1"/>
              </a:solidFill>
              <a:latin typeface="Calibri"/>
            </a:endParaRPr>
          </a:p>
        </p:txBody>
      </p:sp>
      <p:sp>
        <p:nvSpPr>
          <p:cNvPr id="685337209" name="TextBox 4"/>
          <p:cNvSpPr/>
          <p:nvPr/>
        </p:nvSpPr>
        <p:spPr bwMode="auto">
          <a:xfrm>
            <a:off x="8499609" y="2247784"/>
            <a:ext cx="2501274" cy="155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defRPr/>
            </a:pPr>
            <a:endParaRPr lang="en-US" sz="2400" b="0" u="none" strike="noStrike">
              <a:solidFill>
                <a:srgbClr val="000000"/>
              </a:solidFill>
              <a:latin typeface="Arial"/>
            </a:endParaRPr>
          </a:p>
          <a:p>
            <a:pPr>
              <a:lnSpc>
                <a:spcPct val="100000"/>
              </a:lnSpc>
              <a:defRPr/>
            </a:pPr>
            <a:r>
              <a:rPr lang="en-US" sz="2400" b="0" u="none" strike="noStrike">
                <a:solidFill>
                  <a:schemeClr val="dk1"/>
                </a:solidFill>
                <a:latin typeface="Work Sans"/>
                <a:ea typeface="Arial"/>
              </a:rPr>
              <a:t>Viewing a log in Event Viewer</a:t>
            </a:r>
            <a:endParaRPr lang="en-US" sz="2400" b="0" u="none" strike="noStrike">
              <a:solidFill>
                <a:srgbClr val="000000"/>
              </a:solidFill>
              <a:latin typeface="Arial"/>
            </a:endParaRPr>
          </a:p>
          <a:p>
            <a:pPr>
              <a:lnSpc>
                <a:spcPct val="100000"/>
              </a:lnSpc>
              <a:defRPr/>
            </a:pPr>
            <a:endParaRPr lang="en-US" sz="2400" b="0" u="none" strike="noStrike">
              <a:solidFill>
                <a:srgbClr val="000000"/>
              </a:solidFill>
              <a:latin typeface="Arial"/>
            </a:endParaRPr>
          </a:p>
        </p:txBody>
      </p:sp>
      <p:pic>
        <p:nvPicPr>
          <p:cNvPr id="615965858" name="Picture 615965857"/>
          <p:cNvPicPr>
            <a:picLocks noChangeAspect="1"/>
          </p:cNvPicPr>
          <p:nvPr/>
        </p:nvPicPr>
        <p:blipFill>
          <a:blip r:embed="rId3"/>
          <a:stretch/>
        </p:blipFill>
        <p:spPr bwMode="auto">
          <a:xfrm>
            <a:off x="535781" y="1392903"/>
            <a:ext cx="7844765" cy="493615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75907823"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Using Specialized Email Forensics Tools (1 of 3)</a:t>
            </a:r>
            <a:endParaRPr lang="en-US" sz="4000" b="0" u="none" strike="noStrike">
              <a:solidFill>
                <a:schemeClr val="dk1"/>
              </a:solidFill>
              <a:latin typeface="Calibri"/>
            </a:endParaRPr>
          </a:p>
        </p:txBody>
      </p:sp>
      <p:sp>
        <p:nvSpPr>
          <p:cNvPr id="1933000708"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Some useful email recovery tools include the following: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300" b="0" u="none" strike="noStrike">
                <a:solidFill>
                  <a:schemeClr val="dk1"/>
                </a:solidFill>
                <a:latin typeface="Work Sans"/>
                <a:ea typeface="Arial"/>
              </a:rPr>
              <a:t>DataNumen for Outlook and Outlook Express</a:t>
            </a:r>
            <a:endParaRPr lang="en-US" sz="23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300" b="0" u="none" strike="noStrike">
                <a:solidFill>
                  <a:schemeClr val="dk1"/>
                </a:solidFill>
                <a:latin typeface="Work Sans"/>
                <a:ea typeface="Arial"/>
              </a:rPr>
              <a:t>FINALeMAIL for Outlook Express and Eudora</a:t>
            </a:r>
            <a:endParaRPr lang="en-US" sz="23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300" b="0" u="none" strike="noStrike">
                <a:solidFill>
                  <a:schemeClr val="dk1"/>
                </a:solidFill>
                <a:latin typeface="Work Sans"/>
                <a:ea typeface="Arial"/>
              </a:rPr>
              <a:t>Sawmill-Novell GroupWise for log analysis</a:t>
            </a:r>
            <a:endParaRPr lang="en-US" sz="23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300" b="0" u="none" strike="noStrike">
                <a:solidFill>
                  <a:schemeClr val="dk1"/>
                </a:solidFill>
                <a:latin typeface="Work Sans"/>
                <a:ea typeface="Arial"/>
              </a:rPr>
              <a:t>MailXaminer for multiple email formats and large data sets</a:t>
            </a:r>
            <a:endParaRPr lang="en-US" sz="23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300" b="0" u="none" strike="noStrike">
                <a:solidFill>
                  <a:schemeClr val="dk1"/>
                </a:solidFill>
                <a:latin typeface="Work Sans"/>
                <a:ea typeface="Arial"/>
              </a:rPr>
              <a:t>Fookes Aid4Mail and MailBag Assistant</a:t>
            </a:r>
            <a:endParaRPr lang="en-US" sz="23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300" b="0" u="none" strike="noStrike">
                <a:solidFill>
                  <a:schemeClr val="dk1"/>
                </a:solidFill>
                <a:latin typeface="Work Sans"/>
                <a:ea typeface="Arial"/>
              </a:rPr>
              <a:t>Paraben Email Examiner</a:t>
            </a:r>
            <a:endParaRPr lang="en-US" sz="23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300" b="0" u="none" strike="noStrike">
                <a:solidFill>
                  <a:schemeClr val="dk1"/>
                </a:solidFill>
                <a:latin typeface="Work Sans"/>
                <a:ea typeface="Arial"/>
              </a:rPr>
              <a:t>Exterro FTK for Outlook and Outlook Express</a:t>
            </a:r>
            <a:endParaRPr lang="en-US" sz="23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47143418"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Using Specialized Email Forensics Tools (2 of 3)</a:t>
            </a:r>
            <a:endParaRPr lang="en-US" sz="4000" b="0" u="none" strike="noStrike">
              <a:solidFill>
                <a:schemeClr val="dk1"/>
              </a:solidFill>
              <a:latin typeface="Calibri"/>
            </a:endParaRPr>
          </a:p>
        </p:txBody>
      </p:sp>
      <p:sp>
        <p:nvSpPr>
          <p:cNvPr id="296222571"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Forensics tools enable you to find the following: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Email database files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Personal email files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Offline storage files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Log files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An advantage of using data recovery tools: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You don’t need to know how email servers and clients work to extract data from them</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1977204"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Using Specialized Email Forensics Tools (3 of 3)</a:t>
            </a:r>
            <a:endParaRPr lang="en-US" sz="4000" b="0" u="none" strike="noStrike">
              <a:solidFill>
                <a:schemeClr val="dk1"/>
              </a:solidFill>
              <a:latin typeface="Calibri"/>
            </a:endParaRPr>
          </a:p>
        </p:txBody>
      </p:sp>
      <p:sp>
        <p:nvSpPr>
          <p:cNvPr id="2105465816"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After you compare email logs with messages, you should verify the following information:</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Email account, message ID, IP address, and date and time stamp to determine whether there’s enough evidence for a warrant</a:t>
            </a:r>
          </a:p>
          <a:p>
            <a:pPr marL="685800" lvl="1" indent="-228600" defTabSz="914400">
              <a:lnSpc>
                <a:spcPct val="100000"/>
              </a:lnSpc>
              <a:spcBef>
                <a:spcPts val="498"/>
              </a:spcBef>
              <a:spcAft>
                <a:spcPts val="798"/>
              </a:spcAft>
              <a:buClr>
                <a:srgbClr val="282F7C"/>
              </a:buClr>
              <a:buFont typeface="Arial"/>
              <a:buChar char="−"/>
              <a:defRPr/>
            </a:pPr>
            <a:r>
              <a:rPr sz="2400" b="0" u="none" strike="noStrike">
                <a:solidFill>
                  <a:schemeClr val="dk1"/>
                </a:solidFill>
                <a:latin typeface="Work Sans"/>
                <a:ea typeface="Arial"/>
              </a:rPr>
              <a:t>Evidence that probable cause crime was committed, evidence links suspect to the crime, justification for seizing suspect’s computer equipment</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sz="2400" b="0" u="none" strike="noStrike">
                <a:solidFill>
                  <a:schemeClr val="dk1"/>
                </a:solidFill>
                <a:latin typeface="Work Sans"/>
                <a:ea typeface="Arial"/>
              </a:rPr>
              <a:t>Document the methods and tools used to make copies of emails so it can be repeated by others</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Some tools provide useful time saving funcions like bulk restoration of deleted emails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95487079"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Using a Hex Editor to Carve Email Messages</a:t>
            </a:r>
            <a:endParaRPr lang="en-US" sz="4000" b="0" u="none" strike="noStrike">
              <a:solidFill>
                <a:schemeClr val="dk1"/>
              </a:solidFill>
              <a:latin typeface="Calibri"/>
            </a:endParaRPr>
          </a:p>
        </p:txBody>
      </p:sp>
      <p:sp>
        <p:nvSpPr>
          <p:cNvPr id="1952664079"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Few vendors have products for analyzing email in systems </a:t>
            </a:r>
            <a:r>
              <a:rPr lang="en-US" sz="2400" b="1" u="none" strike="noStrike">
                <a:solidFill>
                  <a:schemeClr val="dk1"/>
                </a:solidFill>
                <a:latin typeface="Work Sans"/>
                <a:ea typeface="Arial"/>
              </a:rPr>
              <a:t>other than Microsoft</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Common formats are:</a:t>
            </a:r>
          </a:p>
          <a:p>
            <a:pPr marL="628649" lvl="1" indent="-228600" defTabSz="914400">
              <a:lnSpc>
                <a:spcPct val="100000"/>
              </a:lnSpc>
              <a:spcBef>
                <a:spcPts val="1000"/>
              </a:spcBef>
              <a:spcAft>
                <a:spcPts val="798"/>
              </a:spcAft>
              <a:buClr>
                <a:srgbClr val="282F7C"/>
              </a:buClr>
              <a:buFont typeface="Arial"/>
              <a:buChar char="•"/>
              <a:defRPr/>
            </a:pPr>
            <a:r>
              <a:rPr lang="fr-FR" sz="2400" b="1" i="0" u="none" strike="noStrike" cap="none" spc="0">
                <a:solidFill>
                  <a:schemeClr val="dk1"/>
                </a:solidFill>
                <a:latin typeface="Work Sans"/>
                <a:ea typeface="Arial"/>
                <a:cs typeface="Work Sans"/>
              </a:rPr>
              <a:t>Multipurpose Internet Mail Extensions (MIME)</a:t>
            </a:r>
            <a:r>
              <a:rPr lang="fr-FR" sz="2400" b="0" i="0" u="none" strike="noStrike" cap="none" spc="0">
                <a:solidFill>
                  <a:schemeClr val="dk1"/>
                </a:solidFill>
                <a:latin typeface="Work Sans"/>
                <a:ea typeface="Arial"/>
                <a:cs typeface="Work Sans"/>
              </a:rPr>
              <a:t> format</a:t>
            </a:r>
            <a:endParaRPr sz="2400" b="0" u="none" strike="noStrike">
              <a:solidFill>
                <a:schemeClr val="dk1"/>
              </a:solidFill>
              <a:latin typeface="Work Sans"/>
            </a:endParaRPr>
          </a:p>
          <a:p>
            <a:pPr marL="1028700" lvl="2" indent="-228600" defTabSz="914400">
              <a:lnSpc>
                <a:spcPct val="100000"/>
              </a:lnSpc>
              <a:spcBef>
                <a:spcPts val="1000"/>
              </a:spcBef>
              <a:spcAft>
                <a:spcPts val="798"/>
              </a:spcAft>
              <a:buClr>
                <a:srgbClr val="282F7C"/>
              </a:buClr>
              <a:buFont typeface="Arial"/>
              <a:buChar char="•"/>
              <a:defRPr/>
            </a:pPr>
            <a:r>
              <a:rPr lang="en-US" sz="2400" b="0" i="0" u="none" strike="noStrike" cap="none" spc="0">
                <a:solidFill>
                  <a:schemeClr val="dk1"/>
                </a:solidFill>
                <a:latin typeface="Work Sans"/>
                <a:ea typeface="Arial"/>
                <a:cs typeface="Work Sans"/>
              </a:rPr>
              <a:t>Used by vendor-unique email file systems, such as Microsoft .pst or .ost</a:t>
            </a:r>
            <a:endParaRPr lang="en-US" sz="2400" b="0" i="0" u="none" strike="noStrike" cap="none" spc="0">
              <a:solidFill>
                <a:schemeClr val="dk1"/>
              </a:solidFill>
              <a:latin typeface="Times New Roman"/>
              <a:cs typeface="Times New Roman"/>
            </a:endParaRPr>
          </a:p>
          <a:p>
            <a:pPr marL="1028700" lvl="2" indent="-228600" defTabSz="914400">
              <a:lnSpc>
                <a:spcPct val="100000"/>
              </a:lnSpc>
              <a:spcBef>
                <a:spcPts val="1000"/>
              </a:spcBef>
              <a:spcAft>
                <a:spcPts val="798"/>
              </a:spcAft>
              <a:buClr>
                <a:srgbClr val="282F7C"/>
              </a:buClr>
              <a:buFont typeface="Arial"/>
              <a:buChar char="•"/>
              <a:defRPr/>
            </a:pPr>
            <a:r>
              <a:rPr lang="en-US" sz="2400" b="1" u="none" strike="noStrike">
                <a:solidFill>
                  <a:schemeClr val="dk1"/>
                </a:solidFill>
                <a:latin typeface="Work Sans"/>
                <a:ea typeface="Arial"/>
              </a:rPr>
              <a:t>mbox</a:t>
            </a:r>
            <a:r>
              <a:rPr lang="en-US" sz="2400" b="0" u="none" strike="noStrike">
                <a:solidFill>
                  <a:schemeClr val="dk1"/>
                </a:solidFill>
                <a:latin typeface="Work Sans"/>
                <a:ea typeface="Arial"/>
              </a:rPr>
              <a:t> format stores emails in flat plaintext files</a:t>
            </a:r>
            <a:endParaRPr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r>
              <a:rPr lang="en-US" sz="2400" b="0" i="0" u="none" strike="noStrike" cap="none" spc="0">
                <a:solidFill>
                  <a:schemeClr val="dk1"/>
                </a:solidFill>
                <a:latin typeface="Work Sans"/>
                <a:ea typeface="Arial"/>
                <a:cs typeface="Work Sans"/>
              </a:rPr>
              <a:t>In these cases you might use a hex editor to carve emails out of existing files</a:t>
            </a:r>
            <a:endParaRPr sz="2400" b="0" u="none" strike="noStrike">
              <a:solidFill>
                <a:schemeClr val="dk1"/>
              </a:solidFill>
              <a:latin typeface="Work Sans"/>
              <a:ea typeface="Arial"/>
            </a:endParaRPr>
          </a:p>
          <a:p>
            <a:pPr marL="228600" indent="-228600" defTabSz="914400">
              <a:lnSpc>
                <a:spcPct val="100000"/>
              </a:lnSpc>
              <a:spcBef>
                <a:spcPts val="1001"/>
              </a:spcBef>
              <a:spcAft>
                <a:spcPts val="799"/>
              </a:spcAft>
              <a:buClr>
                <a:srgbClr val="282F7C"/>
              </a:buClr>
              <a:buFont typeface="Arial"/>
              <a:buChar char="•"/>
              <a:defRPr/>
            </a:pP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9843584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Recovering Outlook Files </a:t>
            </a:r>
            <a:endParaRPr lang="en-US" sz="4000" b="0" u="none" strike="noStrike">
              <a:solidFill>
                <a:schemeClr val="dk1"/>
              </a:solidFill>
              <a:latin typeface="Calibri"/>
            </a:endParaRPr>
          </a:p>
        </p:txBody>
      </p:sp>
      <p:sp>
        <p:nvSpPr>
          <p:cNvPr id="2065058691"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 forensics examiner recovering email messages from Outlook may need to reconstruct </a:t>
            </a:r>
            <a:r>
              <a:rPr lang="en-US" sz="2400" b="0" u="none" strike="noStrike">
                <a:solidFill>
                  <a:schemeClr val="dk1"/>
                </a:solidFill>
                <a:latin typeface="Courier New"/>
                <a:ea typeface="Arial"/>
              </a:rPr>
              <a:t>.pst </a:t>
            </a:r>
            <a:r>
              <a:rPr lang="en-US" sz="2400" b="0" u="none" strike="noStrike">
                <a:solidFill>
                  <a:schemeClr val="dk1"/>
                </a:solidFill>
                <a:latin typeface="Work Sans"/>
                <a:ea typeface="Arial"/>
              </a:rPr>
              <a:t>files and messages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With many advanced forensics tools, deleted </a:t>
            </a:r>
            <a:r>
              <a:rPr lang="en-US" sz="2400" b="0" u="none" strike="noStrike">
                <a:solidFill>
                  <a:schemeClr val="dk1"/>
                </a:solidFill>
                <a:latin typeface="Courier New"/>
                <a:ea typeface="Arial"/>
              </a:rPr>
              <a:t>.pst </a:t>
            </a:r>
            <a:r>
              <a:rPr lang="en-US" sz="2400" b="0" u="none" strike="noStrike">
                <a:solidFill>
                  <a:schemeClr val="dk1"/>
                </a:solidFill>
                <a:latin typeface="Work Sans"/>
                <a:ea typeface="Arial"/>
              </a:rPr>
              <a:t>files can be partially or completely recovered</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You might need to repair the files first though before you can do this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 </a:t>
            </a:r>
            <a:r>
              <a:rPr lang="en-US" sz="2400" b="0" u="none" strike="noStrike">
                <a:solidFill>
                  <a:schemeClr val="dk1"/>
                </a:solidFill>
                <a:latin typeface="Courier New"/>
                <a:ea typeface="Arial"/>
              </a:rPr>
              <a:t>scanpst.exe</a:t>
            </a:r>
            <a:r>
              <a:rPr lang="en-US" sz="2400" b="0" u="none" strike="noStrike">
                <a:solidFill>
                  <a:schemeClr val="dk1"/>
                </a:solidFill>
                <a:latin typeface="Work Sans"/>
                <a:ea typeface="Arial"/>
              </a:rPr>
              <a:t> recovery tool comes with Microsoft Office</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It can repair </a:t>
            </a:r>
            <a:r>
              <a:rPr lang="en-US" sz="2400" b="0" u="none" strike="noStrike">
                <a:solidFill>
                  <a:schemeClr val="dk1"/>
                </a:solidFill>
                <a:latin typeface="Courier New"/>
                <a:ea typeface="Arial"/>
              </a:rPr>
              <a:t>.ost </a:t>
            </a:r>
            <a:r>
              <a:rPr lang="en-US" sz="2400" b="0" u="none" strike="noStrike">
                <a:solidFill>
                  <a:schemeClr val="dk1"/>
                </a:solidFill>
                <a:latin typeface="Work Sans"/>
                <a:ea typeface="Arial"/>
              </a:rPr>
              <a:t>files as well as </a:t>
            </a:r>
            <a:r>
              <a:rPr lang="en-US" sz="2400" b="0" u="none" strike="noStrike">
                <a:solidFill>
                  <a:schemeClr val="dk1"/>
                </a:solidFill>
                <a:latin typeface="Courier New"/>
                <a:ea typeface="Arial"/>
              </a:rPr>
              <a:t>.pst </a:t>
            </a:r>
            <a:r>
              <a:rPr lang="en-US" sz="2400" b="0" u="none" strike="noStrike">
                <a:solidFill>
                  <a:schemeClr val="dk1"/>
                </a:solidFill>
                <a:latin typeface="Work Sans"/>
                <a:ea typeface="Arial"/>
              </a:rPr>
              <a:t>files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427249" name="PlaceHolder 1"/>
          <p:cNvSpPr>
            <a:spLocks noGrp="1"/>
          </p:cNvSpPr>
          <p:nvPr>
            <p:ph type="title"/>
          </p:nvPr>
        </p:nvSpPr>
        <p:spPr bwMode="auto">
          <a:xfrm>
            <a:off x="477000" y="473399"/>
            <a:ext cx="7858898" cy="1217160"/>
          </a:xfrm>
          <a:prstGeom prst="rect">
            <a:avLst/>
          </a:prstGeom>
          <a:noFill/>
          <a:ln w="0">
            <a:noFill/>
          </a:ln>
        </p:spPr>
        <p:txBody>
          <a:bodyPr lIns="91440" tIns="45720" rIns="91440" bIns="45720" anchor="t">
            <a:noAutofit/>
          </a:bodyPr>
          <a:lstStyle/>
          <a:p>
            <a:pPr indent="0" algn="l" defTabSz="914400">
              <a:lnSpc>
                <a:spcPct val="90000"/>
              </a:lnSpc>
              <a:buNone/>
              <a:defRPr/>
            </a:pPr>
            <a:r>
              <a:rPr sz="4000" b="1" u="none" strike="noStrike">
                <a:solidFill>
                  <a:schemeClr val="dk1"/>
                </a:solidFill>
                <a:latin typeface="Work Sans "/>
                <a:ea typeface="Arial"/>
              </a:rPr>
              <a:t>Case Study: Enron</a:t>
            </a:r>
            <a:endParaRPr lang="en-US" sz="4000" b="0" u="none" strike="noStrike">
              <a:solidFill>
                <a:schemeClr val="dk1"/>
              </a:solidFill>
              <a:latin typeface="Calibri"/>
            </a:endParaRPr>
          </a:p>
        </p:txBody>
      </p:sp>
      <p:sp>
        <p:nvSpPr>
          <p:cNvPr id="681376676" name="PlaceHolder 2"/>
          <p:cNvSpPr>
            <a:spLocks noGrp="1"/>
          </p:cNvSpPr>
          <p:nvPr>
            <p:ph/>
          </p:nvPr>
        </p:nvSpPr>
        <p:spPr bwMode="auto">
          <a:xfrm>
            <a:off x="477000" y="1825559"/>
            <a:ext cx="6936163"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sz="2400" b="0" u="none" strike="noStrike">
                <a:solidFill>
                  <a:schemeClr val="dk1"/>
                </a:solidFill>
                <a:latin typeface="Work Sans"/>
                <a:ea typeface="Arial"/>
              </a:rPr>
              <a:t>Enron was energy company became subject of one of the largest accounting frauds in US history</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Bankruptcy of $63.4 billion</a:t>
            </a:r>
            <a:endParaRPr lang="en-US"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Fradulant accounting practices to inflate revenues and hide debt</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Executives held responsible but many others implicated including the big four firm Arthur Andersen (founded 1913) </a:t>
            </a:r>
            <a:endParaRPr lang="en-US" sz="2400" b="0" u="none" strike="noStrike">
              <a:solidFill>
                <a:schemeClr val="dk1"/>
              </a:solidFill>
              <a:latin typeface="Work Sans"/>
            </a:endParaRPr>
          </a:p>
        </p:txBody>
      </p:sp>
      <p:pic>
        <p:nvPicPr>
          <p:cNvPr id="372773261" name="Picture 372773261"/>
          <p:cNvPicPr>
            <a:picLocks noChangeAspect="1"/>
          </p:cNvPicPr>
          <p:nvPr/>
        </p:nvPicPr>
        <p:blipFill>
          <a:blip r:embed="rId3"/>
          <a:stretch/>
        </p:blipFill>
        <p:spPr bwMode="auto">
          <a:xfrm>
            <a:off x="8038053" y="473400"/>
            <a:ext cx="3780134" cy="2547810"/>
          </a:xfrm>
          <a:prstGeom prst="rect">
            <a:avLst/>
          </a:prstGeom>
        </p:spPr>
      </p:pic>
      <p:pic>
        <p:nvPicPr>
          <p:cNvPr id="561298403" name="Picture 561298402"/>
          <p:cNvPicPr>
            <a:picLocks noChangeAspect="1"/>
          </p:cNvPicPr>
          <p:nvPr/>
        </p:nvPicPr>
        <p:blipFill>
          <a:blip r:embed="rId4"/>
          <a:stretch/>
        </p:blipFill>
        <p:spPr bwMode="auto">
          <a:xfrm>
            <a:off x="7978710" y="3218081"/>
            <a:ext cx="3884065" cy="257133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31457330" name="PlaceHolder 1"/>
          <p:cNvSpPr>
            <a:spLocks noGrp="1"/>
          </p:cNvSpPr>
          <p:nvPr>
            <p:ph type="title"/>
          </p:nvPr>
        </p:nvSpPr>
        <p:spPr bwMode="auto">
          <a:xfrm>
            <a:off x="477000" y="473399"/>
            <a:ext cx="7858898" cy="1217160"/>
          </a:xfrm>
          <a:prstGeom prst="rect">
            <a:avLst/>
          </a:prstGeom>
          <a:noFill/>
          <a:ln w="0">
            <a:noFill/>
          </a:ln>
        </p:spPr>
        <p:txBody>
          <a:bodyPr lIns="91440" tIns="45720" rIns="91440" bIns="45720" anchor="t">
            <a:noAutofit/>
          </a:bodyPr>
          <a:lstStyle/>
          <a:p>
            <a:pPr indent="0" algn="l" defTabSz="914400">
              <a:lnSpc>
                <a:spcPct val="90000"/>
              </a:lnSpc>
              <a:buNone/>
              <a:defRPr/>
            </a:pPr>
            <a:r>
              <a:rPr sz="4000" b="1" u="none" strike="noStrike">
                <a:solidFill>
                  <a:schemeClr val="dk1"/>
                </a:solidFill>
                <a:latin typeface="Work Sans "/>
                <a:ea typeface="Arial"/>
              </a:rPr>
              <a:t>Case Study: Enron</a:t>
            </a:r>
            <a:endParaRPr lang="en-US" sz="4000" b="0" u="none" strike="noStrike">
              <a:solidFill>
                <a:schemeClr val="dk1"/>
              </a:solidFill>
              <a:latin typeface="Calibri"/>
            </a:endParaRPr>
          </a:p>
        </p:txBody>
      </p:sp>
      <p:sp>
        <p:nvSpPr>
          <p:cNvPr id="1876031221" name="PlaceHolder 2"/>
          <p:cNvSpPr>
            <a:spLocks noGrp="1"/>
          </p:cNvSpPr>
          <p:nvPr>
            <p:ph/>
          </p:nvPr>
        </p:nvSpPr>
        <p:spPr bwMode="auto">
          <a:xfrm>
            <a:off x="477000" y="1825559"/>
            <a:ext cx="6936163"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Two tonnes of paper documents were shredded, 30,000 e-mails and computer files deleted as part of a coordinated coverup</a:t>
            </a:r>
          </a:p>
          <a:p>
            <a:pPr marL="628649" lvl="1" indent="-228600" defTabSz="914400">
              <a:lnSpc>
                <a:spcPct val="100000"/>
              </a:lnSpc>
              <a:spcBef>
                <a:spcPts val="1000"/>
              </a:spcBef>
              <a:spcAft>
                <a:spcPts val="798"/>
              </a:spcAft>
              <a:buClr>
                <a:srgbClr val="282F7C"/>
              </a:buClr>
              <a:buFont typeface="Arial"/>
              <a:buChar char="•"/>
              <a:defRPr/>
            </a:pPr>
            <a:r>
              <a:rPr lang="en-US" sz="2400" b="0" i="0" u="none" strike="noStrike" cap="none" spc="0">
                <a:solidFill>
                  <a:schemeClr val="dk1"/>
                </a:solidFill>
                <a:latin typeface="Work Sans"/>
                <a:ea typeface="Arial"/>
                <a:cs typeface="Work Sans"/>
              </a:rPr>
              <a:t>Some shredded files reconstructed</a:t>
            </a:r>
            <a:endParaRPr sz="2400" b="0" u="none" strike="noStrike">
              <a:solidFill>
                <a:schemeClr val="dk1"/>
              </a:solidFill>
              <a:latin typeface="Work Sans"/>
              <a:ea typeface="Arial"/>
            </a:endParaRP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Deleted emails and files recovered from backup</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Claimed it was part of document rentention policy</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Company collapsed around mid-2002</a:t>
            </a:r>
            <a:endParaRPr lang="en-US"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ndParaRPr>
          </a:p>
        </p:txBody>
      </p:sp>
      <p:pic>
        <p:nvPicPr>
          <p:cNvPr id="781569883" name="Picture 781569882"/>
          <p:cNvPicPr>
            <a:picLocks noChangeAspect="1"/>
          </p:cNvPicPr>
          <p:nvPr/>
        </p:nvPicPr>
        <p:blipFill>
          <a:blip r:embed="rId3"/>
          <a:stretch/>
        </p:blipFill>
        <p:spPr bwMode="auto">
          <a:xfrm>
            <a:off x="7527469" y="137984"/>
            <a:ext cx="4335306" cy="2436741"/>
          </a:xfrm>
          <a:prstGeom prst="rect">
            <a:avLst/>
          </a:prstGeom>
        </p:spPr>
      </p:pic>
      <p:pic>
        <p:nvPicPr>
          <p:cNvPr id="602255512" name="Picture 602255511"/>
          <p:cNvPicPr>
            <a:picLocks noChangeAspect="1"/>
          </p:cNvPicPr>
          <p:nvPr/>
        </p:nvPicPr>
        <p:blipFill>
          <a:blip r:embed="rId4"/>
          <a:stretch/>
        </p:blipFill>
        <p:spPr bwMode="auto">
          <a:xfrm>
            <a:off x="7575351" y="2723554"/>
            <a:ext cx="4287424" cy="35747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848413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Email Case Studies</a:t>
            </a:r>
            <a:endParaRPr lang="en-US" sz="4000" b="0" u="none" strike="noStrike">
              <a:solidFill>
                <a:schemeClr val="dk1"/>
              </a:solidFill>
              <a:latin typeface="Calibri"/>
            </a:endParaRPr>
          </a:p>
        </p:txBody>
      </p:sp>
      <p:sp>
        <p:nvSpPr>
          <p:cNvPr id="1907566646"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lang="en-US" sz="2400" b="0" u="none" strike="noStrike">
                <a:solidFill>
                  <a:schemeClr val="dk1"/>
                </a:solidFill>
                <a:latin typeface="Work Sans"/>
                <a:ea typeface="Arial"/>
              </a:rPr>
              <a:t>In the Enron Case, more than 10,000 emails contained the following personal information:</a:t>
            </a:r>
            <a:endParaRPr lang="en-US" sz="2400" b="0" u="none" strike="noStrike">
              <a:solidFill>
                <a:schemeClr val="dk1"/>
              </a:solidFill>
              <a:latin typeface="Work Sans"/>
            </a:endParaRPr>
          </a:p>
          <a:p>
            <a:pPr marL="685800" lvl="1" indent="-228600" defTabSz="914400">
              <a:lnSpc>
                <a:spcPct val="100000"/>
              </a:lnSpc>
              <a:spcBef>
                <a:spcPts val="498"/>
              </a:spcBef>
              <a:spcAft>
                <a:spcPts val="798"/>
              </a:spcAft>
              <a:buClr>
                <a:srgbClr val="282F7C"/>
              </a:buClr>
              <a:buFont typeface="Arial"/>
              <a:buChar char="−"/>
              <a:defRPr/>
            </a:pPr>
            <a:r>
              <a:rPr lang="en-US" sz="2400" b="0" u="none" strike="noStrike">
                <a:solidFill>
                  <a:schemeClr val="dk1"/>
                </a:solidFill>
                <a:latin typeface="Work Sans"/>
                <a:ea typeface="Arial"/>
              </a:rPr>
              <a:t>60 containing credit card numbers</a:t>
            </a:r>
            <a:endParaRPr lang="en-US" sz="2400" b="0" u="none" strike="noStrike">
              <a:solidFill>
                <a:schemeClr val="dk1"/>
              </a:solidFill>
              <a:latin typeface="Work Sans"/>
            </a:endParaRPr>
          </a:p>
          <a:p>
            <a:pPr marL="685800" lvl="1" indent="-228600" defTabSz="914400">
              <a:lnSpc>
                <a:spcPct val="100000"/>
              </a:lnSpc>
              <a:spcBef>
                <a:spcPts val="498"/>
              </a:spcBef>
              <a:spcAft>
                <a:spcPts val="798"/>
              </a:spcAft>
              <a:buClr>
                <a:srgbClr val="282F7C"/>
              </a:buClr>
              <a:buFont typeface="Arial"/>
              <a:buChar char="−"/>
              <a:defRPr/>
            </a:pPr>
            <a:r>
              <a:rPr lang="en-US" sz="2400" b="0" u="none" strike="noStrike">
                <a:solidFill>
                  <a:schemeClr val="dk1"/>
                </a:solidFill>
                <a:latin typeface="Work Sans"/>
                <a:ea typeface="Arial"/>
              </a:rPr>
              <a:t>572 containing thousands of Social Security or other identity numbers</a:t>
            </a:r>
            <a:endParaRPr lang="en-US" sz="2400" b="0" u="none" strike="noStrike">
              <a:solidFill>
                <a:schemeClr val="dk1"/>
              </a:solidFill>
              <a:latin typeface="Work Sans"/>
            </a:endParaRPr>
          </a:p>
          <a:p>
            <a:pPr marL="685800" lvl="1" indent="-228600" defTabSz="914400">
              <a:lnSpc>
                <a:spcPct val="100000"/>
              </a:lnSpc>
              <a:spcBef>
                <a:spcPts val="498"/>
              </a:spcBef>
              <a:spcAft>
                <a:spcPts val="798"/>
              </a:spcAft>
              <a:buClr>
                <a:srgbClr val="282F7C"/>
              </a:buClr>
              <a:buFont typeface="Arial"/>
              <a:buChar char="−"/>
              <a:defRPr/>
            </a:pPr>
            <a:r>
              <a:rPr lang="en-US" sz="2400" b="0" u="none" strike="noStrike">
                <a:solidFill>
                  <a:schemeClr val="dk1"/>
                </a:solidFill>
                <a:latin typeface="Work Sans"/>
                <a:ea typeface="Arial"/>
              </a:rPr>
              <a:t>292 containing birth dates</a:t>
            </a:r>
            <a:endParaRPr lang="en-US" sz="2400" b="0" u="none" strike="noStrike">
              <a:solidFill>
                <a:schemeClr val="dk1"/>
              </a:solidFill>
              <a:latin typeface="Work Sans"/>
            </a:endParaRPr>
          </a:p>
          <a:p>
            <a:pPr marL="685800" lvl="1" indent="-228600" defTabSz="914400">
              <a:lnSpc>
                <a:spcPct val="100000"/>
              </a:lnSpc>
              <a:spcBef>
                <a:spcPts val="498"/>
              </a:spcBef>
              <a:spcAft>
                <a:spcPts val="798"/>
              </a:spcAft>
              <a:buClr>
                <a:srgbClr val="282F7C"/>
              </a:buClr>
              <a:buFont typeface="Arial"/>
              <a:buChar char="−"/>
              <a:defRPr/>
            </a:pPr>
            <a:r>
              <a:rPr lang="en-US" sz="2400" b="0" u="none" strike="noStrike">
                <a:solidFill>
                  <a:schemeClr val="dk1"/>
                </a:solidFill>
                <a:latin typeface="Work Sans"/>
                <a:ea typeface="Arial"/>
              </a:rPr>
              <a:t>532 containing information of a highly personal nature</a:t>
            </a:r>
            <a:endParaRPr lang="en-US" sz="2400" b="0" u="none" strike="noStrike">
              <a:solidFill>
                <a:schemeClr val="dk1"/>
              </a:solidFill>
              <a:latin typeface="Work Sans"/>
            </a:endParaRPr>
          </a:p>
          <a:p>
            <a:pPr marL="1143000" lvl="2" indent="-228600" defTabSz="914400">
              <a:lnSpc>
                <a:spcPct val="100000"/>
              </a:lnSpc>
              <a:spcBef>
                <a:spcPts val="498"/>
              </a:spcBef>
              <a:spcAft>
                <a:spcPts val="798"/>
              </a:spcAft>
              <a:buClr>
                <a:srgbClr val="282F7C"/>
              </a:buClr>
              <a:buSzPct val="80000"/>
              <a:buFont typeface="Wingdings"/>
              <a:buChar char=""/>
              <a:defRPr/>
            </a:pPr>
            <a:r>
              <a:rPr lang="en-US" sz="2400" b="0" u="none" strike="noStrike">
                <a:solidFill>
                  <a:schemeClr val="dk1"/>
                </a:solidFill>
                <a:latin typeface="Work Sans"/>
                <a:ea typeface="Arial"/>
              </a:rPr>
              <a:t>Such as medical or legal matters</a:t>
            </a:r>
            <a:endParaRPr lang="en-US" sz="2400" b="0" u="none" strike="noStrike">
              <a:solidFill>
                <a:schemeClr val="dk1"/>
              </a:solidFill>
              <a:latin typeface="Work Sans"/>
            </a:endParaRPr>
          </a:p>
          <a:p>
            <a:pPr indent="0" defTabSz="914400">
              <a:lnSpc>
                <a:spcPct val="100000"/>
              </a:lnSpc>
              <a:spcBef>
                <a:spcPts val="1000"/>
              </a:spcBef>
              <a:spcAft>
                <a:spcPts val="798"/>
              </a:spcAft>
              <a:buNone/>
              <a:defRPr/>
            </a:pPr>
            <a:endParaRPr lang="en-US" sz="2400" b="0" u="none" strike="noStrike">
              <a:solidFill>
                <a:schemeClr val="dk1"/>
              </a:solidFill>
              <a:latin typeface="Work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3495163" name="PlaceHolder 1"/>
          <p:cNvSpPr>
            <a:spLocks noGrp="1"/>
          </p:cNvSpPr>
          <p:nvPr>
            <p:ph type="title"/>
          </p:nvPr>
        </p:nvSpPr>
        <p:spPr bwMode="auto">
          <a:xfrm>
            <a:off x="477000" y="18504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Applying Digital Forensics Methods to Social Media Communications and Channel-Based Messaging Tools (1 of 2)</a:t>
            </a:r>
            <a:endParaRPr lang="en-US" sz="4000" b="0" u="none" strike="noStrike">
              <a:solidFill>
                <a:schemeClr val="dk1"/>
              </a:solidFill>
              <a:latin typeface="Calibri"/>
            </a:endParaRPr>
          </a:p>
        </p:txBody>
      </p:sp>
      <p:sp>
        <p:nvSpPr>
          <p:cNvPr id="1214217042"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 social media platform is an online service that provides a virtual environment where people can create and share text, pictures, and videos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 types of information that can be found on social media includes: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Evidence of cyberbullying and witness tampering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A company’s position on an issue</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Whether intellectual property rights have been violated</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Who posted information and when</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4198004"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Example - Spoofing</a:t>
            </a:r>
            <a:endParaRPr lang="en-US" sz="4000" b="0" u="none" strike="noStrike">
              <a:solidFill>
                <a:schemeClr val="dk1"/>
              </a:solidFill>
              <a:latin typeface="Calibri"/>
            </a:endParaRPr>
          </a:p>
        </p:txBody>
      </p:sp>
      <p:sp>
        <p:nvSpPr>
          <p:cNvPr id="462312117" name="PlaceHolder 2"/>
          <p:cNvSpPr>
            <a:spLocks noGrp="1"/>
          </p:cNvSpPr>
          <p:nvPr>
            <p:ph/>
          </p:nvPr>
        </p:nvSpPr>
        <p:spPr bwMode="auto">
          <a:xfrm>
            <a:off x="477000" y="1727280"/>
            <a:ext cx="6712921"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Munshani calimed received email CEO of Signal Lake Venture Fund instructing him to buy of $25 million purchase options</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Signal Lake Venture Fund denied this and said their email servers had no record of email</a:t>
            </a:r>
          </a:p>
          <a:p>
            <a:pPr marL="228599" lvl="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Munshani used text editor to alter previous email from the CEO</a:t>
            </a:r>
          </a:p>
          <a:p>
            <a:pPr marL="228599" lvl="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Enhanced/Extended Simple Mail Transfer Protocol (ESTMP) number added by email server was identifical for both emails</a:t>
            </a:r>
            <a:endParaRPr lang="en-US" sz="2400" b="0" u="none" strike="noStrike">
              <a:solidFill>
                <a:schemeClr val="dk1"/>
              </a:solidFill>
              <a:latin typeface="Work Sans"/>
              <a:ea typeface="Arial"/>
            </a:endParaRPr>
          </a:p>
          <a:p>
            <a:pPr defTabSz="914400">
              <a:lnSpc>
                <a:spcPct val="100000"/>
              </a:lnSpc>
              <a:spcBef>
                <a:spcPts val="1000"/>
              </a:spcBef>
              <a:spcAft>
                <a:spcPts val="798"/>
              </a:spcAft>
              <a:defRPr/>
            </a:pPr>
            <a:endParaRPr lang="en-US"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a typeface="Arial"/>
            </a:endParaRPr>
          </a:p>
        </p:txBody>
      </p:sp>
      <p:pic>
        <p:nvPicPr>
          <p:cNvPr id="1220452841" name="Picture 1220452840"/>
          <p:cNvPicPr>
            <a:picLocks noChangeAspect="1"/>
          </p:cNvPicPr>
          <p:nvPr/>
        </p:nvPicPr>
        <p:blipFill>
          <a:blip r:embed="rId3"/>
          <a:stretch/>
        </p:blipFill>
        <p:spPr bwMode="auto">
          <a:xfrm>
            <a:off x="7538680" y="1276224"/>
            <a:ext cx="4255055" cy="525307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67428221" name="PlaceHolder 1"/>
          <p:cNvSpPr>
            <a:spLocks noGrp="1"/>
          </p:cNvSpPr>
          <p:nvPr>
            <p:ph type="title"/>
          </p:nvPr>
        </p:nvSpPr>
        <p:spPr bwMode="auto">
          <a:xfrm>
            <a:off x="477000" y="18504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Applying Digital Forensics Methods to Social Media Communications and Channel-Based Messaging Tools (2 of 2)</a:t>
            </a:r>
            <a:endParaRPr lang="en-US" sz="4000" b="0" u="none" strike="noStrike">
              <a:solidFill>
                <a:schemeClr val="dk1"/>
              </a:solidFill>
              <a:latin typeface="Calibri"/>
            </a:endParaRPr>
          </a:p>
        </p:txBody>
      </p:sp>
      <p:sp>
        <p:nvSpPr>
          <p:cNvPr id="925852115" name="PlaceHolder 2"/>
          <p:cNvSpPr>
            <a:spLocks noGrp="1"/>
          </p:cNvSpPr>
          <p:nvPr>
            <p:ph/>
          </p:nvPr>
        </p:nvSpPr>
        <p:spPr bwMode="auto">
          <a:xfrm>
            <a:off x="477000" y="1825559"/>
            <a:ext cx="7099875"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Social media can often substantiate a party’s claims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sz="2400" b="0" u="none" strike="noStrike">
                <a:solidFill>
                  <a:schemeClr val="dk1"/>
                </a:solidFill>
                <a:latin typeface="Work Sans"/>
                <a:ea typeface="Arial"/>
              </a:rPr>
              <a:t>Widely used by law enforcement groups in the US (88%) to find evidence of crimes and suspects</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Authenticating the media post can be done by the company</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Authenticating that the post is really by the person who it claims to be is complicated especially given fake news</a:t>
            </a:r>
          </a:p>
          <a:p>
            <a:pPr defTabSz="914400">
              <a:lnSpc>
                <a:spcPct val="100000"/>
              </a:lnSpc>
              <a:spcBef>
                <a:spcPts val="1000"/>
              </a:spcBef>
              <a:spcAft>
                <a:spcPts val="798"/>
              </a:spcAft>
              <a:defRPr/>
            </a:pPr>
            <a:endParaRPr lang="en-US" sz="2400" b="0" u="none" strike="noStrike">
              <a:solidFill>
                <a:schemeClr val="dk1"/>
              </a:solidFill>
              <a:latin typeface="Work Sans"/>
            </a:endParaRPr>
          </a:p>
        </p:txBody>
      </p:sp>
      <p:pic>
        <p:nvPicPr>
          <p:cNvPr id="777000873" name="Picture 777000872"/>
          <p:cNvPicPr>
            <a:picLocks noChangeAspect="1"/>
          </p:cNvPicPr>
          <p:nvPr/>
        </p:nvPicPr>
        <p:blipFill>
          <a:blip r:embed="rId3"/>
          <a:stretch/>
        </p:blipFill>
        <p:spPr bwMode="auto">
          <a:xfrm>
            <a:off x="7665838" y="2053828"/>
            <a:ext cx="3889771" cy="360164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94589315" name="PlaceHolder 1"/>
          <p:cNvSpPr>
            <a:spLocks noGrp="1"/>
          </p:cNvSpPr>
          <p:nvPr>
            <p:ph type="title"/>
          </p:nvPr>
        </p:nvSpPr>
        <p:spPr bwMode="auto">
          <a:xfrm>
            <a:off x="477000" y="185039"/>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Example – Facebook (US)</a:t>
            </a:r>
            <a:endParaRPr lang="en-US" sz="4000" b="0" u="none" strike="noStrike">
              <a:solidFill>
                <a:schemeClr val="dk1"/>
              </a:solidFill>
              <a:latin typeface="Calibri"/>
            </a:endParaRPr>
          </a:p>
        </p:txBody>
      </p:sp>
      <p:sp>
        <p:nvSpPr>
          <p:cNvPr id="222849383" name="PlaceHolder 2"/>
          <p:cNvSpPr>
            <a:spLocks noGrp="1"/>
          </p:cNvSpPr>
          <p:nvPr>
            <p:ph/>
          </p:nvPr>
        </p:nvSpPr>
        <p:spPr bwMode="auto">
          <a:xfrm>
            <a:off x="477000" y="1253520"/>
            <a:ext cx="6311085" cy="4350960"/>
          </a:xfrm>
          <a:prstGeom prst="rect">
            <a:avLst/>
          </a:prstGeom>
          <a:noFill/>
          <a:ln w="0">
            <a:noFill/>
          </a:ln>
        </p:spPr>
        <p:txBody>
          <a:bodyPr lIns="91440" tIns="45720" rIns="91440" bIns="45720" anchor="t">
            <a:noAutofit/>
          </a:bodyPr>
          <a:lstStyle/>
          <a:p>
            <a:pPr marL="228599" lvl="0" indent="-228600" defTabSz="914400">
              <a:lnSpc>
                <a:spcPct val="100000"/>
              </a:lnSpc>
              <a:spcBef>
                <a:spcPts val="1000"/>
              </a:spcBef>
              <a:spcAft>
                <a:spcPts val="798"/>
              </a:spcAft>
              <a:buClr>
                <a:srgbClr val="282F7C"/>
              </a:buClr>
              <a:buFont typeface="Arial"/>
              <a:buChar char="•"/>
              <a:defRPr/>
            </a:pPr>
            <a:r>
              <a:rPr sz="2200" b="0" u="none" strike="noStrike">
                <a:solidFill>
                  <a:schemeClr val="dk1"/>
                </a:solidFill>
                <a:latin typeface="Work Sans"/>
                <a:ea typeface="Arial"/>
              </a:rPr>
              <a:t>Neoprint data – contact info, status update history, mini-feed, wall posts, notes, shares, friendslist, groups, events, videos.</a:t>
            </a:r>
          </a:p>
          <a:p>
            <a:pPr marL="228599" lvl="0" indent="-228600" defTabSz="914400">
              <a:lnSpc>
                <a:spcPct val="100000"/>
              </a:lnSpc>
              <a:spcBef>
                <a:spcPts val="1000"/>
              </a:spcBef>
              <a:spcAft>
                <a:spcPts val="798"/>
              </a:spcAft>
              <a:buClr>
                <a:srgbClr val="282F7C"/>
              </a:buClr>
              <a:buFont typeface="Arial"/>
              <a:buChar char="•"/>
              <a:defRPr/>
            </a:pPr>
            <a:r>
              <a:rPr sz="2200" b="0" u="none" strike="noStrike">
                <a:solidFill>
                  <a:schemeClr val="dk1"/>
                </a:solidFill>
                <a:latin typeface="Work Sans"/>
                <a:ea typeface="Arial"/>
              </a:rPr>
              <a:t>Photoprint data – all photos uploaded by user or where they are tagged that have not been deleted</a:t>
            </a:r>
          </a:p>
          <a:p>
            <a:pPr marL="228599" lvl="0" indent="-228600" defTabSz="914400">
              <a:lnSpc>
                <a:spcPct val="100000"/>
              </a:lnSpc>
              <a:spcBef>
                <a:spcPts val="1000"/>
              </a:spcBef>
              <a:spcAft>
                <a:spcPts val="798"/>
              </a:spcAft>
              <a:buClr>
                <a:srgbClr val="282F7C"/>
              </a:buClr>
              <a:buFont typeface="Arial"/>
              <a:buChar char="•"/>
              <a:defRPr/>
            </a:pPr>
            <a:r>
              <a:rPr sz="2200" b="0" u="none" strike="noStrike">
                <a:solidFill>
                  <a:schemeClr val="dk1"/>
                </a:solidFill>
                <a:latin typeface="Work Sans"/>
                <a:ea typeface="Arial"/>
              </a:rPr>
              <a:t>Basic subscriber – user ID number, email address, date and time account creation, IP address, recent logines and mobile phone number</a:t>
            </a:r>
            <a:endParaRPr lang="en-US" sz="2200" b="0" u="none" strike="noStrike">
              <a:solidFill>
                <a:schemeClr val="dk1"/>
              </a:solidFill>
              <a:latin typeface="Work Sans"/>
              <a:ea typeface="Arial"/>
            </a:endParaRPr>
          </a:p>
          <a:p>
            <a:pPr marL="228599" lvl="0" indent="-228600" defTabSz="914400">
              <a:lnSpc>
                <a:spcPct val="100000"/>
              </a:lnSpc>
              <a:spcBef>
                <a:spcPts val="1000"/>
              </a:spcBef>
              <a:spcAft>
                <a:spcPts val="798"/>
              </a:spcAft>
              <a:buClr>
                <a:srgbClr val="282F7C"/>
              </a:buClr>
              <a:buFont typeface="Arial"/>
              <a:buChar char="•"/>
              <a:defRPr/>
            </a:pPr>
            <a:r>
              <a:rPr sz="2200" b="0" u="none" strike="noStrike">
                <a:solidFill>
                  <a:schemeClr val="dk1"/>
                </a:solidFill>
                <a:latin typeface="Work Sans"/>
                <a:ea typeface="Arial"/>
              </a:rPr>
              <a:t>Phone data – GPS, Facebook can ping the app on your phone</a:t>
            </a:r>
            <a:endParaRPr lang="en-US" sz="2200" b="0" u="none" strike="noStrike">
              <a:solidFill>
                <a:schemeClr val="dk1"/>
              </a:solidFill>
              <a:latin typeface="Work Sans"/>
              <a:ea typeface="Arial"/>
            </a:endParaRPr>
          </a:p>
          <a:p>
            <a:pPr marL="228599" lvl="0" indent="-228600" defTabSz="914400">
              <a:lnSpc>
                <a:spcPct val="100000"/>
              </a:lnSpc>
              <a:spcBef>
                <a:spcPts val="1000"/>
              </a:spcBef>
              <a:spcAft>
                <a:spcPts val="798"/>
              </a:spcAft>
              <a:buClr>
                <a:srgbClr val="282F7C"/>
              </a:buClr>
              <a:buFont typeface="Arial"/>
              <a:buChar char="•"/>
              <a:defRPr/>
            </a:pPr>
            <a:endParaRPr lang="en-US" sz="2200" b="0" u="none" strike="noStrike">
              <a:solidFill>
                <a:schemeClr val="dk1"/>
              </a:solidFill>
              <a:latin typeface="Work Sans"/>
              <a:ea typeface="Arial"/>
            </a:endParaRPr>
          </a:p>
          <a:p>
            <a:pPr marL="628649" lvl="1" indent="-228600" defTabSz="914400">
              <a:lnSpc>
                <a:spcPct val="100000"/>
              </a:lnSpc>
              <a:spcBef>
                <a:spcPts val="1000"/>
              </a:spcBef>
              <a:spcAft>
                <a:spcPts val="798"/>
              </a:spcAft>
              <a:buClr>
                <a:srgbClr val="282F7C"/>
              </a:buClr>
              <a:buFont typeface="Arial"/>
              <a:buChar char="•"/>
              <a:defRPr/>
            </a:pPr>
            <a:endParaRPr lang="en-US" sz="2200" b="0" u="none" strike="noStrike">
              <a:solidFill>
                <a:schemeClr val="dk1"/>
              </a:solidFill>
              <a:latin typeface="Work Sans"/>
            </a:endParaRPr>
          </a:p>
        </p:txBody>
      </p:sp>
      <p:pic>
        <p:nvPicPr>
          <p:cNvPr id="1138141951" name="Picture 1138141950"/>
          <p:cNvPicPr>
            <a:picLocks noChangeAspect="1"/>
          </p:cNvPicPr>
          <p:nvPr/>
        </p:nvPicPr>
        <p:blipFill>
          <a:blip r:embed="rId3"/>
          <a:stretch/>
        </p:blipFill>
        <p:spPr bwMode="auto">
          <a:xfrm>
            <a:off x="7041093" y="714375"/>
            <a:ext cx="4497252" cy="1988074"/>
          </a:xfrm>
          <a:prstGeom prst="rect">
            <a:avLst/>
          </a:prstGeom>
        </p:spPr>
      </p:pic>
      <p:pic>
        <p:nvPicPr>
          <p:cNvPr id="1196186482" name="Picture 1196186481"/>
          <p:cNvPicPr>
            <a:picLocks noChangeAspect="1"/>
          </p:cNvPicPr>
          <p:nvPr/>
        </p:nvPicPr>
        <p:blipFill>
          <a:blip r:embed="rId4"/>
          <a:stretch/>
        </p:blipFill>
        <p:spPr bwMode="auto">
          <a:xfrm>
            <a:off x="7517343" y="2820968"/>
            <a:ext cx="3705820" cy="347641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19700493" name="PlaceHolder 1"/>
          <p:cNvSpPr>
            <a:spLocks noGrp="1"/>
          </p:cNvSpPr>
          <p:nvPr>
            <p:ph type="title"/>
          </p:nvPr>
        </p:nvSpPr>
        <p:spPr bwMode="auto">
          <a:xfrm>
            <a:off x="477000" y="185039"/>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Example – Facebook (NZ)</a:t>
            </a:r>
            <a:endParaRPr lang="en-US" sz="4000" b="0" u="none" strike="noStrike">
              <a:solidFill>
                <a:schemeClr val="dk1"/>
              </a:solidFill>
              <a:latin typeface="Calibri"/>
            </a:endParaRPr>
          </a:p>
        </p:txBody>
      </p:sp>
      <p:sp>
        <p:nvSpPr>
          <p:cNvPr id="752363181" name="PlaceHolder 2"/>
          <p:cNvSpPr>
            <a:spLocks noGrp="1"/>
          </p:cNvSpPr>
          <p:nvPr>
            <p:ph/>
          </p:nvPr>
        </p:nvSpPr>
        <p:spPr bwMode="auto">
          <a:xfrm>
            <a:off x="477000" y="1007004"/>
            <a:ext cx="10284796" cy="4350960"/>
          </a:xfrm>
          <a:prstGeom prst="rect">
            <a:avLst/>
          </a:prstGeom>
          <a:noFill/>
          <a:ln w="0">
            <a:noFill/>
          </a:ln>
        </p:spPr>
        <p:txBody>
          <a:bodyPr lIns="91440" tIns="45720" rIns="91440" bIns="45720" anchor="t">
            <a:noAutofit/>
          </a:bodyPr>
          <a:lstStyle/>
          <a:p>
            <a:pPr marL="228599" lvl="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Process: (1) search warrant through Search &amp; Surveillance, (2) Mutual Legal Assistance relied upon, (3) Wait several months to years.</a:t>
            </a:r>
          </a:p>
          <a:p>
            <a:pPr marL="228599" lvl="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Can request same data categories but there are some requirements: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“reasonable grounds”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Offence must be punishable by imprisonment</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Approval from NZ courts AND foreign jurisdiction</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Subject to US privacy laws first</a:t>
            </a:r>
            <a:endParaRPr lang="en-US" sz="2400" b="0" u="none" strike="noStrike">
              <a:solidFill>
                <a:schemeClr val="dk1"/>
              </a:solidFill>
              <a:latin typeface="Work Sans"/>
              <a:ea typeface="Arial"/>
            </a:endParaRPr>
          </a:p>
          <a:p>
            <a:pPr marL="228599" lvl="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a typeface="Arial"/>
            </a:endParaRPr>
          </a:p>
          <a:p>
            <a:pPr marL="628649" lvl="1"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1911349"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Social Media Forensics on Mobile Devices</a:t>
            </a:r>
            <a:endParaRPr lang="en-US" sz="4000" b="0" u="none" strike="noStrike">
              <a:solidFill>
                <a:schemeClr val="dk1"/>
              </a:solidFill>
              <a:latin typeface="Calibri"/>
            </a:endParaRPr>
          </a:p>
        </p:txBody>
      </p:sp>
      <p:sp>
        <p:nvSpPr>
          <p:cNvPr id="927771429"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 majority of social media clients use mobile devices to access channels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Evidence artifacts vary depending on the social media channel and the device</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Forensics analysis shows that iPhone and Android devices yielded the most information, and much of the data was stored in SQLite databases</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Encryption is a barrier with modern smarphones requiring correct passcode/PIN</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Biometrics additional complication of extra layer of security</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Autodeletion of messages means time pressure on collection</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Arms race between smartphone manufacters and companies such as Cellibrite</a:t>
            </a:r>
            <a:endParaRPr lang="en-US"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67459440"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What can police officers ask for</a:t>
            </a:r>
            <a:endParaRPr lang="en-US" sz="4000" b="0" u="none" strike="noStrike">
              <a:solidFill>
                <a:schemeClr val="dk1"/>
              </a:solidFill>
              <a:latin typeface="Calibri"/>
            </a:endParaRPr>
          </a:p>
        </p:txBody>
      </p:sp>
      <p:sp>
        <p:nvSpPr>
          <p:cNvPr id="1885287683"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Police in New Zealand</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Court (Dotcom v Attorney-General 2014) suggest passwords might be protected by privilege</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Can ask nicely and apply to court on case-by-case basis and document refusals for court consideration</a:t>
            </a:r>
          </a:p>
          <a:p>
            <a:pPr marL="228599" lvl="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Other jurisdictions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UK can compel passwords (up to 5 years prison)</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Australia compel with penalties for refusal</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US divided on this matter and Canada similar to NZ</a:t>
            </a: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a typeface="Arial"/>
            </a:endParaRP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ndParaRPr>
          </a:p>
          <a:p>
            <a:pPr indent="0" defTabSz="914400">
              <a:lnSpc>
                <a:spcPct val="100000"/>
              </a:lnSpc>
              <a:spcBef>
                <a:spcPts val="1000"/>
              </a:spcBef>
              <a:spcAft>
                <a:spcPts val="798"/>
              </a:spcAft>
              <a:buNone/>
              <a:defRPr/>
            </a:pPr>
            <a:endParaRPr lang="en-US" sz="2400" b="0" u="none" strike="noStrike">
              <a:solidFill>
                <a:schemeClr val="dk1"/>
              </a:solidFill>
              <a:latin typeface="Work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4796078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What can customs officers ask for</a:t>
            </a:r>
            <a:endParaRPr lang="en-US" sz="4000" b="0" u="none" strike="noStrike">
              <a:solidFill>
                <a:schemeClr val="dk1"/>
              </a:solidFill>
              <a:latin typeface="Calibri"/>
            </a:endParaRPr>
          </a:p>
        </p:txBody>
      </p:sp>
      <p:sp>
        <p:nvSpPr>
          <p:cNvPr id="154026416"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Customs and Excise Act 2018 – section 228</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Customes can require travellers to provide passwords/access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Applies to phones, laptops, tablet and storage devices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No warrant required and lower “reasonable suspicion” threshold</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Fine up to $5,000 for refusing access</a:t>
            </a:r>
          </a:p>
          <a:p>
            <a:pPr marL="628649" lvl="1"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Potential arrest for obstruction</a:t>
            </a:r>
          </a:p>
          <a:p>
            <a:pPr indent="0" defTabSz="914400">
              <a:lnSpc>
                <a:spcPct val="100000"/>
              </a:lnSpc>
              <a:spcBef>
                <a:spcPts val="1000"/>
              </a:spcBef>
              <a:spcAft>
                <a:spcPts val="798"/>
              </a:spcAft>
              <a:buNone/>
              <a:defRPr/>
            </a:pPr>
            <a:endParaRPr lang="en-US" sz="2400" b="0" u="none" strike="noStrike">
              <a:solidFill>
                <a:schemeClr val="dk1"/>
              </a:solidFill>
              <a:latin typeface="Work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38945693"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Forensics Tools for Social Media Investigations</a:t>
            </a:r>
            <a:endParaRPr lang="en-US" sz="4000" b="0" u="none" strike="noStrike">
              <a:solidFill>
                <a:schemeClr val="dk1"/>
              </a:solidFill>
              <a:latin typeface="Calibri"/>
            </a:endParaRPr>
          </a:p>
        </p:txBody>
      </p:sp>
      <p:sp>
        <p:nvSpPr>
          <p:cNvPr id="1951756672"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Software for social media forensics continues to be developed</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Not many tools are available now</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There are questions about how the information these tools gather can be used in court or in arbitration</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Using social media forensics software might also require getting the permission of the people whose information is being examined</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You need a warrant or subpoena to ask a social media site to produce its records</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5091324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Investigating Channel-Based Messaging Tools</a:t>
            </a:r>
            <a:endParaRPr lang="en-US" sz="4000" b="0" u="none" strike="noStrike">
              <a:solidFill>
                <a:schemeClr val="dk1"/>
              </a:solidFill>
              <a:latin typeface="Calibri"/>
            </a:endParaRPr>
          </a:p>
        </p:txBody>
      </p:sp>
      <p:sp>
        <p:nvSpPr>
          <p:cNvPr id="1429655256"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Slack is a communications tool that allows groups and companies to set up private and public discussion channels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Another popular social chat platform is Discord</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There was a recent case involving a young National Guardsmen who used Discord to distribute classified documents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Tools such as Magnet Axiom can be used by corporate investigators to perform investigations on some of these platforms</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More tools will certainly become available over time</a:t>
            </a:r>
            <a:endParaRPr lang="en-US" sz="2400" b="0" u="none" strike="noStrike">
              <a:solidFill>
                <a:schemeClr val="dk1"/>
              </a:solidFill>
              <a:latin typeface="Work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61453865"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Summary</a:t>
            </a:r>
            <a:endParaRPr lang="en-US" sz="4000" b="0" u="none" strike="noStrike">
              <a:solidFill>
                <a:schemeClr val="dk1"/>
              </a:solidFill>
              <a:latin typeface="Calibri"/>
            </a:endParaRPr>
          </a:p>
        </p:txBody>
      </p:sp>
      <p:sp>
        <p:nvSpPr>
          <p:cNvPr id="1963614789"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defRPr/>
            </a:pPr>
            <a:r>
              <a:rPr lang="en-US" sz="2400" b="0" u="none" strike="noStrike">
                <a:solidFill>
                  <a:schemeClr val="dk1"/>
                </a:solidFill>
                <a:latin typeface="Work Sans"/>
                <a:ea typeface="Arial"/>
              </a:rPr>
              <a:t>Now that the lesson has ended, you should be able to:</a:t>
            </a:r>
            <a:endParaRPr lang="en-US" sz="2400" b="0" u="none" strike="noStrike">
              <a:solidFill>
                <a:schemeClr val="dk1"/>
              </a:solidFill>
              <a:latin typeface="Work Sans"/>
            </a:endParaRPr>
          </a:p>
          <a:p>
            <a:pPr marL="228600" indent="-228600" defTabSz="914400">
              <a:lnSpc>
                <a:spcPct val="100000"/>
              </a:lnSpc>
              <a:spcBef>
                <a:spcPts val="1001"/>
              </a:spcBef>
              <a:spcAft>
                <a:spcPts val="601"/>
              </a:spcAft>
              <a:buClr>
                <a:srgbClr val="282F7C"/>
              </a:buClr>
              <a:buFont typeface="Arial"/>
              <a:buChar char="•"/>
              <a:tabLst>
                <a:tab pos="0" algn="l"/>
              </a:tabLst>
              <a:defRPr/>
            </a:pPr>
            <a:r>
              <a:rPr lang="en-US" sz="2400" b="0" u="none" strike="noStrike">
                <a:solidFill>
                  <a:schemeClr val="dk1"/>
                </a:solidFill>
                <a:latin typeface="Work Sans"/>
                <a:ea typeface="Arial"/>
              </a:rPr>
              <a:t>Explain the role of email and social media in investigations</a:t>
            </a:r>
            <a:endParaRPr lang="en-US" sz="2400" b="0" u="none" strike="noStrike">
              <a:solidFill>
                <a:schemeClr val="dk1"/>
              </a:solidFill>
              <a:latin typeface="Work Sans"/>
            </a:endParaRPr>
          </a:p>
          <a:p>
            <a:pPr marL="228600" indent="-228600" defTabSz="914400">
              <a:lnSpc>
                <a:spcPct val="100000"/>
              </a:lnSpc>
              <a:spcBef>
                <a:spcPts val="1001"/>
              </a:spcBef>
              <a:spcAft>
                <a:spcPts val="601"/>
              </a:spcAft>
              <a:buClr>
                <a:srgbClr val="282F7C"/>
              </a:buClr>
              <a:buFont typeface="Arial"/>
              <a:buChar char="•"/>
              <a:tabLst>
                <a:tab pos="0" algn="l"/>
              </a:tabLst>
              <a:defRPr/>
            </a:pPr>
            <a:r>
              <a:rPr lang="en-US" sz="2400" b="0" u="none" strike="noStrike">
                <a:solidFill>
                  <a:schemeClr val="dk1"/>
                </a:solidFill>
                <a:latin typeface="Work Sans"/>
                <a:ea typeface="Arial"/>
              </a:rPr>
              <a:t>Describe client and server roles in email</a:t>
            </a:r>
            <a:endParaRPr lang="en-US" sz="2400" b="0" u="none" strike="noStrike">
              <a:solidFill>
                <a:schemeClr val="dk1"/>
              </a:solidFill>
              <a:latin typeface="Work Sans"/>
            </a:endParaRPr>
          </a:p>
          <a:p>
            <a:pPr marL="228600" indent="-228600" defTabSz="914400">
              <a:lnSpc>
                <a:spcPct val="100000"/>
              </a:lnSpc>
              <a:spcBef>
                <a:spcPts val="1001"/>
              </a:spcBef>
              <a:spcAft>
                <a:spcPts val="601"/>
              </a:spcAft>
              <a:buClr>
                <a:srgbClr val="282F7C"/>
              </a:buClr>
              <a:buFont typeface="Arial"/>
              <a:buChar char="•"/>
              <a:tabLst>
                <a:tab pos="0" algn="l"/>
              </a:tabLst>
              <a:defRPr/>
            </a:pPr>
            <a:r>
              <a:rPr lang="en-US" sz="2400" b="0" u="none" strike="noStrike">
                <a:solidFill>
                  <a:schemeClr val="dk1"/>
                </a:solidFill>
                <a:latin typeface="Work Sans"/>
                <a:ea typeface="Arial"/>
              </a:rPr>
              <a:t>Describe tasks in investigating email crimes and violations</a:t>
            </a:r>
            <a:endParaRPr lang="en-US" sz="2400" b="0" u="none" strike="noStrike">
              <a:solidFill>
                <a:schemeClr val="dk1"/>
              </a:solidFill>
              <a:latin typeface="Work Sans"/>
            </a:endParaRPr>
          </a:p>
          <a:p>
            <a:pPr marL="228600" indent="-228600" defTabSz="914400">
              <a:lnSpc>
                <a:spcPct val="100000"/>
              </a:lnSpc>
              <a:spcBef>
                <a:spcPts val="1001"/>
              </a:spcBef>
              <a:spcAft>
                <a:spcPts val="601"/>
              </a:spcAft>
              <a:buClr>
                <a:srgbClr val="282F7C"/>
              </a:buClr>
              <a:buFont typeface="Arial"/>
              <a:buChar char="•"/>
              <a:tabLst>
                <a:tab pos="0" algn="l"/>
              </a:tabLst>
              <a:defRPr/>
            </a:pPr>
            <a:r>
              <a:rPr lang="en-US" sz="2400" b="0" u="none" strike="noStrike">
                <a:solidFill>
                  <a:schemeClr val="dk1"/>
                </a:solidFill>
                <a:latin typeface="Work Sans"/>
                <a:ea typeface="Arial"/>
              </a:rPr>
              <a:t>Explain the use of email server logs</a:t>
            </a:r>
            <a:endParaRPr lang="en-US" sz="2400" b="0" u="none" strike="noStrike">
              <a:solidFill>
                <a:schemeClr val="dk1"/>
              </a:solidFill>
              <a:latin typeface="Work Sans"/>
            </a:endParaRPr>
          </a:p>
          <a:p>
            <a:pPr marL="228600" indent="-228600" defTabSz="914400">
              <a:lnSpc>
                <a:spcPct val="100000"/>
              </a:lnSpc>
              <a:spcBef>
                <a:spcPts val="1001"/>
              </a:spcBef>
              <a:spcAft>
                <a:spcPts val="601"/>
              </a:spcAft>
              <a:buClr>
                <a:srgbClr val="282F7C"/>
              </a:buClr>
              <a:buFont typeface="Arial"/>
              <a:buChar char="•"/>
              <a:tabLst>
                <a:tab pos="0" algn="l"/>
              </a:tabLst>
              <a:defRPr/>
            </a:pPr>
            <a:r>
              <a:rPr lang="en-US" sz="2400" b="0" u="none" strike="noStrike">
                <a:solidFill>
                  <a:schemeClr val="dk1"/>
                </a:solidFill>
                <a:latin typeface="Work Sans"/>
                <a:ea typeface="Arial"/>
              </a:rPr>
              <a:t>Describe some specialized email forensics tools</a:t>
            </a:r>
            <a:endParaRPr lang="en-US" sz="2400" b="0" u="none" strike="noStrike">
              <a:solidFill>
                <a:schemeClr val="dk1"/>
              </a:solidFill>
              <a:latin typeface="Work Sans"/>
            </a:endParaRPr>
          </a:p>
          <a:p>
            <a:pPr marL="228600" indent="-228600" defTabSz="914400">
              <a:lnSpc>
                <a:spcPct val="100000"/>
              </a:lnSpc>
              <a:spcBef>
                <a:spcPts val="1001"/>
              </a:spcBef>
              <a:spcAft>
                <a:spcPts val="601"/>
              </a:spcAft>
              <a:buClr>
                <a:srgbClr val="282F7C"/>
              </a:buClr>
              <a:buFont typeface="Arial"/>
              <a:buChar char="•"/>
              <a:tabLst>
                <a:tab pos="0" algn="l"/>
              </a:tabLst>
              <a:defRPr/>
            </a:pPr>
            <a:r>
              <a:rPr lang="en-US" sz="2400" b="0" u="none" strike="noStrike">
                <a:solidFill>
                  <a:schemeClr val="dk1"/>
                </a:solidFill>
                <a:latin typeface="Work Sans"/>
                <a:ea typeface="Arial"/>
              </a:rPr>
              <a:t>Explain how to apply digital forensics methods to investigating social media communications and channel-based messaging tools</a:t>
            </a:r>
            <a:endParaRPr lang="en-US" sz="2400" b="0" u="none" strike="noStrike">
              <a:solidFill>
                <a:schemeClr val="dk1"/>
              </a:solidFill>
              <a:latin typeface="Work Sans"/>
            </a:endParaRPr>
          </a:p>
          <a:p>
            <a:pPr indent="0" defTabSz="914400">
              <a:lnSpc>
                <a:spcPct val="100000"/>
              </a:lnSpc>
              <a:spcBef>
                <a:spcPts val="1001"/>
              </a:spcBef>
              <a:spcAft>
                <a:spcPts val="601"/>
              </a:spcAft>
              <a:buNone/>
              <a:tabLst>
                <a:tab pos="0" algn="l"/>
              </a:tabLst>
              <a:defRPr/>
            </a:pPr>
            <a:endParaRPr lang="en-US" sz="2400" b="0" u="none" strike="noStrike">
              <a:solidFill>
                <a:schemeClr val="dk1"/>
              </a:solidFill>
              <a:latin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11117475"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Example – Fake “leaked” email</a:t>
            </a:r>
            <a:endParaRPr lang="en-US" sz="4000" b="0" u="none" strike="noStrike">
              <a:solidFill>
                <a:schemeClr val="dk1"/>
              </a:solidFill>
              <a:latin typeface="Calibri"/>
            </a:endParaRPr>
          </a:p>
        </p:txBody>
      </p:sp>
      <p:sp>
        <p:nvSpPr>
          <p:cNvPr id="636910655" name="PlaceHolder 2"/>
          <p:cNvSpPr>
            <a:spLocks noGrp="1"/>
          </p:cNvSpPr>
          <p:nvPr>
            <p:ph/>
          </p:nvPr>
        </p:nvSpPr>
        <p:spPr bwMode="auto">
          <a:xfrm>
            <a:off x="477000" y="1727280"/>
            <a:ext cx="6712921"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Lawyer accused of send fake email to media to make ex-boss look bad.</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Computer, cellphone data and ipad searched for keywords related to email.</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Found had forwarded email to hotmail but no other evidence.</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Guilt implied by analysis of email contents and similarity to her previous writing.</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Cost of the digital forensics investigation $50k.</a:t>
            </a:r>
            <a:endParaRPr lang="en-US" sz="2400" b="0" u="none" strike="noStrike">
              <a:solidFill>
                <a:schemeClr val="dk1"/>
              </a:solidFill>
              <a:latin typeface="Work Sans"/>
              <a:ea typeface="Arial"/>
            </a:endParaRPr>
          </a:p>
        </p:txBody>
      </p:sp>
      <p:pic>
        <p:nvPicPr>
          <p:cNvPr id="39072681" name="Picture 39072680"/>
          <p:cNvPicPr>
            <a:picLocks noChangeAspect="1"/>
          </p:cNvPicPr>
          <p:nvPr/>
        </p:nvPicPr>
        <p:blipFill>
          <a:blip r:embed="rId3"/>
          <a:stretch/>
        </p:blipFill>
        <p:spPr bwMode="auto">
          <a:xfrm>
            <a:off x="7383398" y="1334697"/>
            <a:ext cx="4605599" cy="44428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561884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Exploring the Client and Server Roles in Email (1 of 2)</a:t>
            </a:r>
            <a:endParaRPr lang="en-US" sz="4000" b="0" u="none" strike="noStrike">
              <a:solidFill>
                <a:schemeClr val="dk1"/>
              </a:solidFill>
              <a:latin typeface="Calibri"/>
            </a:endParaRPr>
          </a:p>
        </p:txBody>
      </p:sp>
      <p:sp>
        <p:nvSpPr>
          <p:cNvPr id="1766867806" name="PlaceHolder 2"/>
          <p:cNvSpPr>
            <a:spLocks noGrp="1"/>
          </p:cNvSpPr>
          <p:nvPr>
            <p:ph/>
          </p:nvPr>
        </p:nvSpPr>
        <p:spPr bwMode="auto">
          <a:xfrm>
            <a:off x="477000" y="1825559"/>
            <a:ext cx="665339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lang="en-US" sz="2400" b="0" u="none" strike="noStrike">
                <a:solidFill>
                  <a:schemeClr val="dk1"/>
                </a:solidFill>
                <a:latin typeface="Work Sans"/>
                <a:ea typeface="Arial"/>
              </a:rPr>
              <a:t>Messages distributed from a central server to many connected client computers is a configuration called </a:t>
            </a:r>
            <a:r>
              <a:rPr lang="en-US" sz="2400" b="1" u="none" strike="noStrike">
                <a:solidFill>
                  <a:schemeClr val="dk1"/>
                </a:solidFill>
                <a:latin typeface="Work Sans"/>
                <a:ea typeface="Arial"/>
              </a:rPr>
              <a:t>client/server architecture</a:t>
            </a:r>
            <a:endParaRPr lang="en-US" sz="2400" b="0" u="none" strike="noStrike">
              <a:solidFill>
                <a:schemeClr val="dk1"/>
              </a:solidFill>
              <a:latin typeface="Work Sans"/>
            </a:endParaRP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Protocols – POP, IMAP, SMTP, Exchange and HTTP/S(webmail)</a:t>
            </a:r>
            <a:endParaRPr lang="en-US" sz="2400" b="0" u="none" strike="noStrike">
              <a:solidFill>
                <a:schemeClr val="dk1"/>
              </a:solidFill>
              <a:latin typeface="Work Sans"/>
            </a:endParaRPr>
          </a:p>
          <a:p>
            <a:pPr marL="228600" indent="-228600" defTabSz="914400">
              <a:lnSpc>
                <a:spcPct val="100000"/>
              </a:lnSpc>
              <a:spcBef>
                <a:spcPts val="1000"/>
              </a:spcBef>
              <a:spcAft>
                <a:spcPts val="798"/>
              </a:spcAft>
              <a:buClr>
                <a:srgbClr val="282F7C"/>
              </a:buClr>
              <a:buFont typeface="Arial"/>
              <a:buChar char="•"/>
              <a:defRPr/>
            </a:pPr>
            <a:r>
              <a:rPr lang="en-US" sz="2400" b="0" u="none" strike="noStrike">
                <a:solidFill>
                  <a:schemeClr val="dk1"/>
                </a:solidFill>
                <a:latin typeface="Work Sans"/>
                <a:ea typeface="Arial"/>
              </a:rPr>
              <a:t>Many companies are migrating their email services to the cloud</a:t>
            </a:r>
            <a:r>
              <a:rPr sz="2400" b="0" u="none" strike="noStrike">
                <a:solidFill>
                  <a:schemeClr val="dk1"/>
                </a:solidFill>
                <a:latin typeface="Work Sans"/>
                <a:ea typeface="Arial"/>
              </a:rPr>
              <a:t>, for example we use Microsoft Office Outlook provided as part of Microsoft 365</a:t>
            </a:r>
          </a:p>
          <a:p>
            <a:pPr marL="228600" indent="-228600" defTabSz="914400">
              <a:lnSpc>
                <a:spcPct val="100000"/>
              </a:lnSpc>
              <a:spcBef>
                <a:spcPts val="1000"/>
              </a:spcBef>
              <a:spcAft>
                <a:spcPts val="798"/>
              </a:spcAft>
              <a:buClr>
                <a:srgbClr val="282F7C"/>
              </a:buClr>
              <a:buFont typeface="Arial"/>
              <a:buChar char="•"/>
              <a:defRPr/>
            </a:pPr>
            <a:endParaRPr lang="en-US" sz="2400" b="0" u="none" strike="noStrike">
              <a:solidFill>
                <a:schemeClr val="dk1"/>
              </a:solidFill>
              <a:latin typeface="Work Sans"/>
            </a:endParaRPr>
          </a:p>
        </p:txBody>
      </p:sp>
      <p:pic>
        <p:nvPicPr>
          <p:cNvPr id="1832676729" name="Picture 1832676728"/>
          <p:cNvPicPr>
            <a:picLocks noChangeAspect="1"/>
          </p:cNvPicPr>
          <p:nvPr/>
        </p:nvPicPr>
        <p:blipFill>
          <a:blip r:embed="rId3"/>
          <a:stretch/>
        </p:blipFill>
        <p:spPr bwMode="auto">
          <a:xfrm>
            <a:off x="7009804" y="2152649"/>
            <a:ext cx="5105399" cy="25526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9927040"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Exploring the Client and Server Roles in Email (</a:t>
            </a:r>
            <a:r>
              <a:rPr sz="4000" b="1" u="none" strike="noStrike">
                <a:solidFill>
                  <a:schemeClr val="dk1"/>
                </a:solidFill>
                <a:latin typeface="Work Sans "/>
                <a:ea typeface="Arial"/>
              </a:rPr>
              <a:t>2</a:t>
            </a:r>
            <a:r>
              <a:rPr lang="en-US" sz="4000" b="1" u="none" strike="noStrike">
                <a:solidFill>
                  <a:schemeClr val="dk1"/>
                </a:solidFill>
                <a:latin typeface="Work Sans "/>
                <a:ea typeface="Arial"/>
              </a:rPr>
              <a:t> of 2)</a:t>
            </a:r>
            <a:endParaRPr lang="en-US" sz="4000" b="0" u="none" strike="noStrike">
              <a:solidFill>
                <a:schemeClr val="dk1"/>
              </a:solidFill>
              <a:latin typeface="Calibri"/>
            </a:endParaRPr>
          </a:p>
        </p:txBody>
      </p:sp>
      <p:sp>
        <p:nvSpPr>
          <p:cNvPr id="1603372559"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sz="2400" b="0" u="none" strike="noStrike">
                <a:solidFill>
                  <a:schemeClr val="dk1"/>
                </a:solidFill>
                <a:latin typeface="Work Sans"/>
                <a:ea typeface="Arial"/>
              </a:rPr>
              <a:t>Email services differ in how client accounts are assigned, used and managed and how users access their emails</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An intranet email system is specific to a company and typically uses a naming convention</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200" b="0" u="none" strike="noStrike">
                <a:solidFill>
                  <a:schemeClr val="dk1"/>
                </a:solidFill>
                <a:latin typeface="Work Sans"/>
                <a:ea typeface="Arial"/>
              </a:rPr>
              <a:t>Corporate: jsmith@somecompany.com</a:t>
            </a:r>
            <a:endParaRPr lang="en-US" sz="22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200" b="0" u="none" strike="noStrike">
                <a:solidFill>
                  <a:schemeClr val="dk1"/>
                </a:solidFill>
                <a:latin typeface="Work Sans"/>
                <a:ea typeface="Arial"/>
              </a:rPr>
              <a:t>Public: itty_bitty@gmail.com</a:t>
            </a:r>
            <a:endParaRPr lang="en-US" sz="22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Tracing corporate emails is easier because accounts use standard names the administrator establishes</a:t>
            </a:r>
            <a:r>
              <a:rPr sz="2400" b="0" u="none" strike="noStrike">
                <a:solidFill>
                  <a:schemeClr val="dk1"/>
                </a:solidFill>
                <a:latin typeface="Work Sans"/>
                <a:ea typeface="Arial"/>
              </a:rPr>
              <a:t> and users</a:t>
            </a:r>
          </a:p>
          <a:p>
            <a:pPr marL="228600" indent="-228600" defTabSz="914400">
              <a:lnSpc>
                <a:spcPct val="100000"/>
              </a:lnSpc>
              <a:spcBef>
                <a:spcPts val="1000"/>
              </a:spcBef>
              <a:spcAft>
                <a:spcPts val="798"/>
              </a:spcAft>
              <a:buClr>
                <a:srgbClr val="282F7C"/>
              </a:buClr>
              <a:buFont typeface="Arial"/>
              <a:buChar char="•"/>
              <a:defRPr/>
            </a:pPr>
            <a:r>
              <a:rPr sz="2400" b="0" u="none" strike="noStrike">
                <a:solidFill>
                  <a:schemeClr val="dk1"/>
                </a:solidFill>
                <a:latin typeface="Work Sans"/>
                <a:ea typeface="Arial"/>
              </a:rPr>
              <a:t>Private emails are harder because the user can manage their own usernames and control access to their mailboxes</a:t>
            </a:r>
            <a:endParaRPr lang="en-US" sz="2400" b="0" u="none" strike="noStrike">
              <a:solidFill>
                <a:schemeClr val="dk1"/>
              </a:solidFill>
              <a:latin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0467387"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lang="en-US" sz="4000" b="1" u="none" strike="noStrike">
                <a:solidFill>
                  <a:schemeClr val="dk1"/>
                </a:solidFill>
                <a:latin typeface="Work Sans "/>
                <a:ea typeface="Arial"/>
              </a:rPr>
              <a:t>Investigating Email Crimes and Violations</a:t>
            </a:r>
            <a:endParaRPr lang="en-US" sz="4000" b="0" u="none" strike="noStrike">
              <a:solidFill>
                <a:schemeClr val="dk1"/>
              </a:solidFill>
              <a:latin typeface="Calibri"/>
            </a:endParaRPr>
          </a:p>
        </p:txBody>
      </p:sp>
      <p:sp>
        <p:nvSpPr>
          <p:cNvPr id="1825133824"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Goals when investigating email crimes should include the following:</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Find out who is behind the crime</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Collect the evidence</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lang="en-US" sz="2400" b="0" u="none" strike="noStrike">
                <a:solidFill>
                  <a:schemeClr val="dk1"/>
                </a:solidFill>
                <a:latin typeface="Work Sans"/>
                <a:ea typeface="Arial"/>
              </a:rPr>
              <a:t>Present your findings to build a case</a:t>
            </a:r>
            <a:endParaRPr lang="en-US" sz="2400" b="0" u="none" strike="noStrike">
              <a:solidFill>
                <a:schemeClr val="dk1"/>
              </a:solidFill>
              <a:latin typeface="Work Sans"/>
            </a:endParaRPr>
          </a:p>
          <a:p>
            <a:pPr marL="228600" indent="-228600" defTabSz="914400">
              <a:lnSpc>
                <a:spcPct val="100000"/>
              </a:lnSpc>
              <a:spcBef>
                <a:spcPts val="1001"/>
              </a:spcBef>
              <a:spcAft>
                <a:spcPts val="799"/>
              </a:spcAft>
              <a:buClr>
                <a:srgbClr val="282F7C"/>
              </a:buClr>
              <a:buFont typeface="Arial"/>
              <a:buChar char="•"/>
              <a:defRPr/>
            </a:pPr>
            <a:r>
              <a:rPr lang="en-US" sz="2400" b="0" u="none" strike="noStrike">
                <a:solidFill>
                  <a:schemeClr val="dk1"/>
                </a:solidFill>
                <a:latin typeface="Work Sans"/>
                <a:ea typeface="Arial"/>
              </a:rPr>
              <a:t>Know the applicable laws relating to email</a:t>
            </a:r>
            <a:endParaRPr lang="en-US" sz="2400" b="0" u="none" strike="noStrike">
              <a:solidFill>
                <a:schemeClr val="dk1"/>
              </a:solidFill>
              <a:latin typeface="Work Sans"/>
            </a:endParaRPr>
          </a:p>
          <a:p>
            <a:pPr marL="685800" lvl="1" indent="-228600" defTabSz="914400">
              <a:lnSpc>
                <a:spcPct val="100000"/>
              </a:lnSpc>
              <a:spcBef>
                <a:spcPts val="499"/>
              </a:spcBef>
              <a:spcAft>
                <a:spcPts val="799"/>
              </a:spcAft>
              <a:buClr>
                <a:srgbClr val="282F7C"/>
              </a:buClr>
              <a:buFont typeface="Arial"/>
              <a:buChar char="−"/>
              <a:defRPr/>
            </a:pPr>
            <a:r>
              <a:rPr sz="2400" b="1" u="none" strike="noStrike">
                <a:solidFill>
                  <a:schemeClr val="dk1"/>
                </a:solidFill>
                <a:latin typeface="Work Sans"/>
                <a:ea typeface="Arial"/>
              </a:rPr>
              <a:t>Privacy Act (2020)</a:t>
            </a:r>
            <a:r>
              <a:rPr sz="2400" b="0" u="none" strike="noStrike">
                <a:solidFill>
                  <a:schemeClr val="dk1"/>
                </a:solidFill>
                <a:latin typeface="Work Sans"/>
                <a:ea typeface="Arial"/>
              </a:rPr>
              <a:t>, </a:t>
            </a:r>
            <a:r>
              <a:rPr sz="2400" b="1" u="none" strike="noStrike">
                <a:solidFill>
                  <a:schemeClr val="dk1"/>
                </a:solidFill>
                <a:latin typeface="Work Sans"/>
                <a:ea typeface="Arial"/>
              </a:rPr>
              <a:t>Unsolicited Electronic Messages Act 2007 (UEMA)</a:t>
            </a:r>
            <a:r>
              <a:rPr sz="2400" b="0" u="none" strike="noStrike">
                <a:solidFill>
                  <a:schemeClr val="dk1"/>
                </a:solidFill>
                <a:latin typeface="Work Sans"/>
                <a:ea typeface="Arial"/>
              </a:rPr>
              <a:t>, </a:t>
            </a:r>
            <a:r>
              <a:rPr sz="2400" b="1" u="none" strike="noStrike">
                <a:solidFill>
                  <a:schemeClr val="dk1"/>
                </a:solidFill>
                <a:latin typeface="Work Sans"/>
                <a:ea typeface="Arial"/>
              </a:rPr>
              <a:t>Crimes Act 1961 (s249, 250, 252)</a:t>
            </a:r>
            <a:r>
              <a:rPr sz="2400" b="0" u="none" strike="noStrike">
                <a:solidFill>
                  <a:schemeClr val="dk1"/>
                </a:solidFill>
                <a:latin typeface="Work Sans"/>
                <a:ea typeface="Arial"/>
              </a:rPr>
              <a:t>, </a:t>
            </a:r>
            <a:r>
              <a:rPr sz="2400" b="1" u="none" strike="noStrike">
                <a:solidFill>
                  <a:schemeClr val="dk1"/>
                </a:solidFill>
                <a:latin typeface="Work Sans"/>
                <a:ea typeface="Arial"/>
              </a:rPr>
              <a:t>Search and Surveillance Act 2012</a:t>
            </a:r>
            <a:r>
              <a:rPr sz="2400" b="0" u="none" strike="noStrike">
                <a:solidFill>
                  <a:schemeClr val="dk1"/>
                </a:solidFill>
                <a:latin typeface="Work Sans"/>
                <a:ea typeface="Arial"/>
              </a:rPr>
              <a:t>, </a:t>
            </a:r>
            <a:r>
              <a:rPr sz="2400" b="1" u="none" strike="noStrike">
                <a:solidFill>
                  <a:schemeClr val="dk1"/>
                </a:solidFill>
                <a:latin typeface="Work Sans"/>
                <a:ea typeface="Arial"/>
              </a:rPr>
              <a:t>Harmful Digital Communications Act 2015 </a:t>
            </a:r>
            <a:r>
              <a:rPr sz="2400" b="0" u="none" strike="noStrike">
                <a:solidFill>
                  <a:schemeClr val="dk1"/>
                </a:solidFill>
                <a:latin typeface="Work Sans"/>
                <a:ea typeface="Arial"/>
              </a:rPr>
              <a:t>and </a:t>
            </a:r>
            <a:r>
              <a:rPr sz="2400" b="1" u="none" strike="noStrike">
                <a:solidFill>
                  <a:schemeClr val="dk1"/>
                </a:solidFill>
                <a:latin typeface="Work Sans"/>
                <a:ea typeface="Arial"/>
              </a:rPr>
              <a:t>Evidence Act 2006 (s135-138)</a:t>
            </a:r>
            <a:endParaRPr lang="en-US" sz="2400" b="0" u="none" strike="noStrike">
              <a:solidFill>
                <a:schemeClr val="dk1"/>
              </a:solidFill>
              <a:latin typeface="Work Sans"/>
            </a:endParaRPr>
          </a:p>
          <a:p>
            <a:pPr indent="0" defTabSz="914400">
              <a:lnSpc>
                <a:spcPct val="100000"/>
              </a:lnSpc>
              <a:spcBef>
                <a:spcPts val="1001"/>
              </a:spcBef>
              <a:spcAft>
                <a:spcPts val="799"/>
              </a:spcAft>
              <a:buNone/>
              <a:defRPr/>
            </a:pPr>
            <a:endParaRPr lang="en-US" sz="2400" b="0" u="none" strike="noStrike">
              <a:solidFill>
                <a:schemeClr val="dk1"/>
              </a:solidFill>
              <a:latin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2290494" name="PlaceHolder 1"/>
          <p:cNvSpPr>
            <a:spLocks noGrp="1"/>
          </p:cNvSpPr>
          <p:nvPr>
            <p:ph type="title"/>
          </p:nvPr>
        </p:nvSpPr>
        <p:spPr bwMode="auto">
          <a:xfrm>
            <a:off x="477000" y="473400"/>
            <a:ext cx="11241720" cy="1217160"/>
          </a:xfrm>
          <a:prstGeom prst="rect">
            <a:avLst/>
          </a:prstGeom>
          <a:noFill/>
          <a:ln w="0">
            <a:noFill/>
          </a:ln>
        </p:spPr>
        <p:txBody>
          <a:bodyPr lIns="91440" tIns="45720" rIns="91440" bIns="45720" anchor="t">
            <a:noAutofit/>
          </a:bodyPr>
          <a:lstStyle/>
          <a:p>
            <a:pPr indent="0" algn="ctr" defTabSz="914400">
              <a:lnSpc>
                <a:spcPct val="90000"/>
              </a:lnSpc>
              <a:buNone/>
              <a:defRPr/>
            </a:pPr>
            <a:r>
              <a:rPr sz="4000" b="1" u="none" strike="noStrike">
                <a:solidFill>
                  <a:schemeClr val="dk1"/>
                </a:solidFill>
                <a:latin typeface="Work Sans "/>
                <a:ea typeface="Arial"/>
              </a:rPr>
              <a:t>Key Legal Points</a:t>
            </a:r>
            <a:endParaRPr lang="en-US" sz="4000" b="0" u="none" strike="noStrike">
              <a:solidFill>
                <a:schemeClr val="dk1"/>
              </a:solidFill>
              <a:latin typeface="Calibri"/>
            </a:endParaRPr>
          </a:p>
        </p:txBody>
      </p:sp>
      <p:sp>
        <p:nvSpPr>
          <p:cNvPr id="1565487627" name="PlaceHolder 2"/>
          <p:cNvSpPr>
            <a:spLocks noGrp="1"/>
          </p:cNvSpPr>
          <p:nvPr>
            <p:ph/>
          </p:nvPr>
        </p:nvSpPr>
        <p:spPr bwMode="auto">
          <a:xfrm>
            <a:off x="477000" y="1825560"/>
            <a:ext cx="11241720" cy="4350960"/>
          </a:xfrm>
          <a:prstGeom prst="rect">
            <a:avLst/>
          </a:prstGeom>
          <a:noFill/>
          <a:ln w="0">
            <a:noFill/>
          </a:ln>
        </p:spPr>
        <p:txBody>
          <a:bodyPr lIns="91440" tIns="45720" rIns="91440" bIns="45720" anchor="t">
            <a:noAutofit/>
          </a:bodyPr>
          <a:lstStyle/>
          <a:p>
            <a:pPr marL="228600" indent="-228600" defTabSz="914400">
              <a:lnSpc>
                <a:spcPct val="100000"/>
              </a:lnSpc>
              <a:spcBef>
                <a:spcPts val="1000"/>
              </a:spcBef>
              <a:spcAft>
                <a:spcPts val="798"/>
              </a:spcAft>
              <a:buClr>
                <a:srgbClr val="282F7C"/>
              </a:buClr>
              <a:buFont typeface="Arial"/>
              <a:buChar char="•"/>
              <a:defRPr/>
            </a:pPr>
            <a:r>
              <a:rPr sz="2400" b="0" i="0" u="none" strike="noStrike" cap="none" spc="0">
                <a:solidFill>
                  <a:schemeClr val="dk1"/>
                </a:solidFill>
                <a:latin typeface="Work Sans"/>
                <a:ea typeface="Work Sans"/>
                <a:cs typeface="Work Sans"/>
              </a:rPr>
              <a:t>Must comply with Privacy Act Principles</a:t>
            </a:r>
          </a:p>
          <a:p>
            <a:pPr marL="228600" indent="-228600" defTabSz="914400">
              <a:lnSpc>
                <a:spcPct val="100000"/>
              </a:lnSpc>
              <a:spcBef>
                <a:spcPts val="1000"/>
              </a:spcBef>
              <a:spcAft>
                <a:spcPts val="798"/>
              </a:spcAft>
              <a:buClr>
                <a:srgbClr val="282F7C"/>
              </a:buClr>
              <a:buFont typeface="Arial"/>
              <a:buChar char="•"/>
              <a:defRPr/>
            </a:pPr>
            <a:r>
              <a:rPr sz="2400" b="0" i="0" u="none" strike="noStrike" cap="none" spc="0">
                <a:solidFill>
                  <a:schemeClr val="dk1"/>
                </a:solidFill>
                <a:latin typeface="Work Sans"/>
                <a:ea typeface="Work Sans"/>
                <a:cs typeface="Work Sans"/>
              </a:rPr>
              <a:t>Law enforcement needs appropriate warrants</a:t>
            </a:r>
          </a:p>
          <a:p>
            <a:pPr marL="228600" indent="-228600" defTabSz="914400">
              <a:lnSpc>
                <a:spcPct val="100000"/>
              </a:lnSpc>
              <a:spcBef>
                <a:spcPts val="1000"/>
              </a:spcBef>
              <a:spcAft>
                <a:spcPts val="798"/>
              </a:spcAft>
              <a:buClr>
                <a:srgbClr val="282F7C"/>
              </a:buClr>
              <a:buFont typeface="Arial"/>
              <a:buChar char="•"/>
              <a:defRPr/>
            </a:pPr>
            <a:r>
              <a:rPr sz="2400" b="0" i="0" u="none" strike="noStrike" cap="none" spc="0">
                <a:solidFill>
                  <a:schemeClr val="dk1"/>
                </a:solidFill>
                <a:latin typeface="Work Sans"/>
                <a:ea typeface="Work Sans"/>
                <a:cs typeface="Work Sans"/>
              </a:rPr>
              <a:t>Companies should have clear email policies</a:t>
            </a:r>
          </a:p>
          <a:p>
            <a:pPr marL="228600" indent="-228600" defTabSz="914400">
              <a:lnSpc>
                <a:spcPct val="100000"/>
              </a:lnSpc>
              <a:spcBef>
                <a:spcPts val="1000"/>
              </a:spcBef>
              <a:spcAft>
                <a:spcPts val="798"/>
              </a:spcAft>
              <a:buClr>
                <a:srgbClr val="282F7C"/>
              </a:buClr>
              <a:buFont typeface="Arial"/>
              <a:buChar char="•"/>
              <a:defRPr/>
            </a:pPr>
            <a:r>
              <a:rPr sz="2400" b="0" i="0" u="none" strike="noStrike" cap="none" spc="0">
                <a:solidFill>
                  <a:schemeClr val="dk1"/>
                </a:solidFill>
                <a:latin typeface="Work Sans"/>
                <a:ea typeface="Work Sans"/>
                <a:cs typeface="Work Sans"/>
              </a:rPr>
              <a:t>Evidence must meet authentication requirements</a:t>
            </a:r>
          </a:p>
          <a:p>
            <a:pPr marL="228600" indent="-228600" defTabSz="914400">
              <a:lnSpc>
                <a:spcPct val="100000"/>
              </a:lnSpc>
              <a:spcBef>
                <a:spcPts val="1000"/>
              </a:spcBef>
              <a:spcAft>
                <a:spcPts val="798"/>
              </a:spcAft>
              <a:buClr>
                <a:srgbClr val="282F7C"/>
              </a:buClr>
              <a:buFont typeface="Arial"/>
              <a:buChar char="•"/>
              <a:defRPr/>
            </a:pPr>
            <a:r>
              <a:rPr sz="2400" b="0" i="0" u="none" strike="noStrike" cap="none" spc="0">
                <a:solidFill>
                  <a:schemeClr val="dk1"/>
                </a:solidFill>
                <a:latin typeface="Work Sans"/>
                <a:ea typeface="Work Sans"/>
                <a:cs typeface="Work Sans"/>
              </a:rPr>
              <a:t>International cooperation often needed for cross-border cases</a:t>
            </a:r>
            <a:endParaRPr lang="en-US" sz="2400" b="0" u="none" strike="noStrike">
              <a:solidFill>
                <a:schemeClr val="dk1"/>
              </a:solidFill>
              <a:latin typeface="Work Sans"/>
            </a:endParaRPr>
          </a:p>
        </p:txBody>
      </p:sp>
    </p:spTree>
  </p:cSld>
  <p:clrMapOvr>
    <a:masterClrMapping/>
  </p:clrMapOvr>
</p:sld>
</file>

<file path=ppt/theme/theme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10.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1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12.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1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3.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4.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5.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6.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7.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8.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ppt/theme/theme9.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Arial"/>
        <a:cs typeface="Arial"/>
      </a:majorFont>
      <a:minorFont>
        <a:latin typeface="Work Sans"/>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A11y_PPT_Template_Cengage_020221</Template>
  <TotalTime>0</TotalTime>
  <Words>8212</Words>
  <Application>Microsoft Office PowerPoint</Application>
  <PresentationFormat>Widescreen</PresentationFormat>
  <Paragraphs>571</Paragraphs>
  <Slides>48</Slides>
  <Notes>48</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48</vt:i4>
      </vt:variant>
    </vt:vector>
  </HeadingPairs>
  <TitlesOfParts>
    <vt:vector size="68" baseType="lpstr">
      <vt:lpstr>Arial</vt:lpstr>
      <vt:lpstr>Calibri</vt:lpstr>
      <vt:lpstr>Courier New</vt:lpstr>
      <vt:lpstr>Nimbus Mono PS</vt:lpstr>
      <vt:lpstr>Times New Roman</vt:lpstr>
      <vt:lpstr>Wingdings</vt:lpstr>
      <vt:lpstr>Work Sans</vt:lpstr>
      <vt:lpstr>Work Sans </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Optimized Template Master</vt:lpstr>
      <vt:lpstr>CYBR 472 Cybercrime investigation</vt:lpstr>
      <vt:lpstr>PowerPoint Presentation</vt:lpstr>
      <vt:lpstr>Exploring the Role of Email in Investigations</vt:lpstr>
      <vt:lpstr>Example - Spoofing</vt:lpstr>
      <vt:lpstr>Example – Fake “leaked” email</vt:lpstr>
      <vt:lpstr>Exploring the Client and Server Roles in Email (1 of 2)</vt:lpstr>
      <vt:lpstr>Exploring the Client and Server Roles in Email (2 of 2)</vt:lpstr>
      <vt:lpstr>Investigating Email Crimes and Violations</vt:lpstr>
      <vt:lpstr>Key Legal Points</vt:lpstr>
      <vt:lpstr>Role of Emails in Investigations</vt:lpstr>
      <vt:lpstr>Understanding Forensic Linguistics</vt:lpstr>
      <vt:lpstr>Examining Email Messages</vt:lpstr>
      <vt:lpstr>Reverse Email Lookup</vt:lpstr>
      <vt:lpstr>Copying an Email Message</vt:lpstr>
      <vt:lpstr>Viewing Email Headers (1 of 2)</vt:lpstr>
      <vt:lpstr>Viewing Email Headers (2 of 2)</vt:lpstr>
      <vt:lpstr>Examining Email Headers (1 of 2)</vt:lpstr>
      <vt:lpstr>Examining Email Headers (2 of 2)</vt:lpstr>
      <vt:lpstr>Examining Additional Email Files</vt:lpstr>
      <vt:lpstr>Tracing an Email Message</vt:lpstr>
      <vt:lpstr>Tracing an Email Message</vt:lpstr>
      <vt:lpstr>Using Network Email Logs (1 of 2)</vt:lpstr>
      <vt:lpstr>Using Network Email Logs (2 of 2)</vt:lpstr>
      <vt:lpstr>Understanding Email Servers and Server Logs (1 of 2)</vt:lpstr>
      <vt:lpstr>Understanding Email Servers and Server Logs (2 of 2)</vt:lpstr>
      <vt:lpstr>Examining UNIX/Linux Email Server Logs (1 of 2)</vt:lpstr>
      <vt:lpstr>Examining UNIX/Linux Email Server Logs (2 of 2)</vt:lpstr>
      <vt:lpstr>Examining Microsoft Email Server Logs (1 of 3)</vt:lpstr>
      <vt:lpstr>Examining Microsoft Email Server Logs (2 of 3)</vt:lpstr>
      <vt:lpstr>Examining Microsoft Email Server Logs (3 of 3)</vt:lpstr>
      <vt:lpstr>Using Specialized Email Forensics Tools (1 of 3)</vt:lpstr>
      <vt:lpstr>Using Specialized Email Forensics Tools (2 of 3)</vt:lpstr>
      <vt:lpstr>Using Specialized Email Forensics Tools (3 of 3)</vt:lpstr>
      <vt:lpstr>Using a Hex Editor to Carve Email Messages</vt:lpstr>
      <vt:lpstr>Recovering Outlook Files </vt:lpstr>
      <vt:lpstr>Case Study: Enron</vt:lpstr>
      <vt:lpstr>Case Study: Enron</vt:lpstr>
      <vt:lpstr>Email Case Studies</vt:lpstr>
      <vt:lpstr>Applying Digital Forensics Methods to Social Media Communications and Channel-Based Messaging Tools (1 of 2)</vt:lpstr>
      <vt:lpstr>Applying Digital Forensics Methods to Social Media Communications and Channel-Based Messaging Tools (2 of 2)</vt:lpstr>
      <vt:lpstr>Example – Facebook (US)</vt:lpstr>
      <vt:lpstr>Example – Facebook (NZ)</vt:lpstr>
      <vt:lpstr>Social Media Forensics on Mobile Devices</vt:lpstr>
      <vt:lpstr>What can police officers ask for</vt:lpstr>
      <vt:lpstr>What can customs officers ask for</vt:lpstr>
      <vt:lpstr>Forensics Tools for Social Media Investigations</vt:lpstr>
      <vt:lpstr>Investigating Channel-Based Messaging Tools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 Williams</dc:creator>
  <dc:description/>
  <cp:lastModifiedBy>Ian Welch</cp:lastModifiedBy>
  <cp:revision>619</cp:revision>
  <dcterms:created xsi:type="dcterms:W3CDTF">2021-12-10T16:21:02Z</dcterms:created>
  <dcterms:modified xsi:type="dcterms:W3CDTF">2025-05-05T00:13:37Z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DA3FD099-5DDC-49B7-BC70-6C2871AE2813</vt:lpwstr>
  </property>
  <property fmtid="{D5CDD505-2E9C-101B-9397-08002B2CF9AE}" pid="3" name="ArticulatePath">
    <vt:lpwstr>Presentation3</vt:lpwstr>
  </property>
  <property fmtid="{D5CDD505-2E9C-101B-9397-08002B2CF9AE}" pid="4" name="Audience">
    <vt:lpwstr>Content Developer</vt:lpwstr>
  </property>
  <property fmtid="{D5CDD505-2E9C-101B-9397-08002B2CF9AE}" pid="5" name="Category">
    <vt:lpwstr>Accessibility</vt:lpwstr>
  </property>
  <property fmtid="{D5CDD505-2E9C-101B-9397-08002B2CF9AE}" pid="6" name="ComplianceAssetId">
    <vt:lpwstr/>
  </property>
  <property fmtid="{D5CDD505-2E9C-101B-9397-08002B2CF9AE}" pid="7" name="ContentTypeId">
    <vt:lpwstr>0x01010025A683995A7B1D46BAE4BA042997DC16</vt:lpwstr>
  </property>
  <property fmtid="{D5CDD505-2E9C-101B-9397-08002B2CF9AE}" pid="8" name="Department">
    <vt:lpwstr>GPM Training</vt:lpwstr>
  </property>
  <property fmtid="{D5CDD505-2E9C-101B-9397-08002B2CF9AE}" pid="9" name="Document Type">
    <vt:lpwstr>Template</vt:lpwstr>
  </property>
  <property fmtid="{D5CDD505-2E9C-101B-9397-08002B2CF9AE}" pid="10" name="Notes">
    <vt:i4>3</vt:i4>
  </property>
  <property fmtid="{D5CDD505-2E9C-101B-9397-08002B2CF9AE}" pid="11" name="Order">
    <vt:r8>112600</vt:r8>
  </property>
  <property fmtid="{D5CDD505-2E9C-101B-9397-08002B2CF9AE}" pid="12" name="PresentationFormat">
    <vt:lpwstr>On-screen Show (4:3)</vt:lpwstr>
  </property>
  <property fmtid="{D5CDD505-2E9C-101B-9397-08002B2CF9AE}" pid="13" name="Slides">
    <vt:i4>42</vt:i4>
  </property>
  <property fmtid="{D5CDD505-2E9C-101B-9397-08002B2CF9AE}" pid="14" name="TemplateUrl">
    <vt:lpwstr/>
  </property>
  <property fmtid="{D5CDD505-2E9C-101B-9397-08002B2CF9AE}" pid="15" name="TriggerFlowInfo">
    <vt:lpwstr/>
  </property>
  <property fmtid="{D5CDD505-2E9C-101B-9397-08002B2CF9AE}" pid="16" name="_ExtendedDescription">
    <vt:lpwstr/>
  </property>
  <property fmtid="{D5CDD505-2E9C-101B-9397-08002B2CF9AE}" pid="17" name="xd_ProgID">
    <vt:lpwstr/>
  </property>
  <property fmtid="{D5CDD505-2E9C-101B-9397-08002B2CF9AE}" pid="18" name="xd_Signature">
    <vt:bool>false</vt:bool>
  </property>
</Properties>
</file>