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Lst>
  <p:notesMasterIdLst>
    <p:notesMasterId r:id="rId83"/>
  </p:notesMasterIdLst>
  <p:sldIdLst>
    <p:sldId id="256" r:id="rId14"/>
    <p:sldId id="257" r:id="rId15"/>
    <p:sldId id="311" r:id="rId16"/>
    <p:sldId id="258" r:id="rId17"/>
    <p:sldId id="259" r:id="rId18"/>
    <p:sldId id="260" r:id="rId19"/>
    <p:sldId id="312" r:id="rId20"/>
    <p:sldId id="261" r:id="rId21"/>
    <p:sldId id="262" r:id="rId22"/>
    <p:sldId id="313" r:id="rId23"/>
    <p:sldId id="316" r:id="rId24"/>
    <p:sldId id="321" r:id="rId25"/>
    <p:sldId id="315" r:id="rId26"/>
    <p:sldId id="317" r:id="rId27"/>
    <p:sldId id="318" r:id="rId28"/>
    <p:sldId id="319" r:id="rId29"/>
    <p:sldId id="322" r:id="rId30"/>
    <p:sldId id="314" r:id="rId31"/>
    <p:sldId id="325" r:id="rId32"/>
    <p:sldId id="331" r:id="rId33"/>
    <p:sldId id="326" r:id="rId34"/>
    <p:sldId id="333" r:id="rId35"/>
    <p:sldId id="267" r:id="rId36"/>
    <p:sldId id="268" r:id="rId37"/>
    <p:sldId id="332" r:id="rId38"/>
    <p:sldId id="270" r:id="rId39"/>
    <p:sldId id="334" r:id="rId40"/>
    <p:sldId id="266" r:id="rId41"/>
    <p:sldId id="320" r:id="rId42"/>
    <p:sldId id="272" r:id="rId43"/>
    <p:sldId id="273" r:id="rId44"/>
    <p:sldId id="274" r:id="rId45"/>
    <p:sldId id="275" r:id="rId46"/>
    <p:sldId id="335" r:id="rId47"/>
    <p:sldId id="276" r:id="rId48"/>
    <p:sldId id="277" r:id="rId49"/>
    <p:sldId id="279" r:id="rId50"/>
    <p:sldId id="280" r:id="rId51"/>
    <p:sldId id="281" r:id="rId52"/>
    <p:sldId id="282" r:id="rId53"/>
    <p:sldId id="283" r:id="rId54"/>
    <p:sldId id="284"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297" r:id="rId68"/>
    <p:sldId id="336" r:id="rId69"/>
    <p:sldId id="298" r:id="rId70"/>
    <p:sldId id="299" r:id="rId71"/>
    <p:sldId id="300" r:id="rId72"/>
    <p:sldId id="301" r:id="rId73"/>
    <p:sldId id="337" r:id="rId74"/>
    <p:sldId id="303" r:id="rId75"/>
    <p:sldId id="304" r:id="rId76"/>
    <p:sldId id="305" r:id="rId77"/>
    <p:sldId id="306" r:id="rId78"/>
    <p:sldId id="307" r:id="rId79"/>
    <p:sldId id="308" r:id="rId80"/>
    <p:sldId id="309" r:id="rId81"/>
    <p:sldId id="310"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A0DCD-33C1-54B9-D801-46C2D896CEBC}" v="1814" dt="2025-03-30T22:52:48.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presProps" Target="presProps.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notesMaster" Target="notesMasters/notesMaster1.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tableStyles" Target="tableStyles.xml"/><Relationship Id="rId61" Type="http://schemas.openxmlformats.org/officeDocument/2006/relationships/slide" Target="slides/slide48.xml"/><Relationship Id="rId82"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US" sz="4400" b="0" strike="noStrike" spc="-1">
                <a:solidFill>
                  <a:srgbClr val="000000"/>
                </a:solidFill>
                <a:latin typeface="Arial"/>
              </a:rPr>
              <a:t>Click to move the slide</a:t>
            </a:r>
          </a:p>
        </p:txBody>
      </p:sp>
      <p:sp>
        <p:nvSpPr>
          <p:cNvPr id="7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en-US" sz="2000" b="0" strike="noStrike" spc="-1">
                <a:solidFill>
                  <a:srgbClr val="000000"/>
                </a:solidFill>
                <a:latin typeface="Arial"/>
              </a:rPr>
              <a:t>Click to edit the notes format</a:t>
            </a:r>
          </a:p>
        </p:txBody>
      </p:sp>
      <p:sp>
        <p:nvSpPr>
          <p:cNvPr id="7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76"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77"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78"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F8ABED09-27F5-4943-B435-C0BF44388C3F}"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noRot="1" noChangeAspect="1"/>
          </p:cNvSpPr>
          <p:nvPr>
            <p:ph type="sldImg"/>
          </p:nvPr>
        </p:nvSpPr>
        <p:spPr>
          <a:xfrm>
            <a:off x="685800" y="630360"/>
            <a:ext cx="3777480" cy="2125080"/>
          </a:xfrm>
          <a:prstGeom prst="rect">
            <a:avLst/>
          </a:prstGeom>
          <a:ln w="0">
            <a:noFill/>
          </a:ln>
        </p:spPr>
      </p:sp>
      <p:sp>
        <p:nvSpPr>
          <p:cNvPr id="220"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US" sz="1200" b="0" strike="noStrike" spc="-1">
                <a:solidFill>
                  <a:srgbClr val="000000"/>
                </a:solidFill>
                <a:latin typeface="Times New Roman"/>
                <a:ea typeface="Times New Roman"/>
              </a:rPr>
              <a:t>Welcome to Week 5 of our Cybercrime Investigations course</a:t>
            </a:r>
            <a:endParaRPr lang="en-US" sz="1200" b="0" strike="noStrike" spc="-1">
              <a:solidFill>
                <a:srgbClr val="000000"/>
              </a:solidFill>
              <a:latin typeface="Arial"/>
            </a:endParaRPr>
          </a:p>
          <a:p>
            <a:pPr marL="216000" indent="0">
              <a:lnSpc>
                <a:spcPct val="100000"/>
              </a:lnSpc>
              <a:buNone/>
              <a:tabLst>
                <a:tab pos="0" algn="l"/>
              </a:tabLst>
            </a:pPr>
            <a:r>
              <a:rPr lang="en-US" sz="1200" b="0" strike="noStrike" spc="-1">
                <a:solidFill>
                  <a:srgbClr val="000000"/>
                </a:solidFill>
                <a:latin typeface="Times New Roman"/>
                <a:ea typeface="Times New Roman"/>
              </a:rPr>
              <a:t>Today we'll be covering Microsoft File Systems and the Windows Registry</a:t>
            </a:r>
            <a:endParaRPr lang="en-US" sz="1200" b="0" strike="noStrike" spc="-1">
              <a:solidFill>
                <a:srgbClr val="000000"/>
              </a:solidFill>
              <a:latin typeface="Arial"/>
            </a:endParaRPr>
          </a:p>
          <a:p>
            <a:pPr marL="216000" indent="0">
              <a:lnSpc>
                <a:spcPct val="100000"/>
              </a:lnSpc>
              <a:buNone/>
              <a:tabLst>
                <a:tab pos="0" algn="l"/>
              </a:tabLst>
            </a:pPr>
            <a:r>
              <a:rPr lang="en-US" sz="1200" b="0" strike="noStrike" spc="-1">
                <a:solidFill>
                  <a:srgbClr val="000000"/>
                </a:solidFill>
                <a:latin typeface="Times New Roman"/>
                <a:ea typeface="Times New Roman"/>
              </a:rPr>
              <a:t>These concepts are fundamental to digital forensic investigations involving Windows systems</a:t>
            </a:r>
            <a:endParaRPr lang="en-US" sz="1200" b="0" strike="noStrike" spc="-1">
              <a:solidFill>
                <a:srgbClr val="000000"/>
              </a:solidFill>
              <a:latin typeface="Arial"/>
            </a:endParaRPr>
          </a:p>
        </p:txBody>
      </p:sp>
      <p:sp>
        <p:nvSpPr>
          <p:cNvPr id="221" name="PlaceHolder 3"/>
          <p:cNvSpPr>
            <a:spLocks noGrp="1"/>
          </p:cNvSpPr>
          <p:nvPr>
            <p:ph type="sldNum" idx="4"/>
          </p:nvPr>
        </p:nvSpPr>
        <p:spPr>
          <a:xfrm>
            <a:off x="6063120" y="8685360"/>
            <a:ext cx="683640" cy="4579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000" b="0" strike="noStrike" spc="-1">
                <a:solidFill>
                  <a:schemeClr val="lt1">
                    <a:lumMod val="50000"/>
                  </a:schemeClr>
                </a:solidFill>
                <a:latin typeface="Arial"/>
              </a:defRPr>
            </a:lvl1pPr>
          </a:lstStyle>
          <a:p>
            <a:pPr indent="0" algn="r">
              <a:lnSpc>
                <a:spcPct val="100000"/>
              </a:lnSpc>
              <a:buNone/>
              <a:tabLst>
                <a:tab pos="0" algn="l"/>
              </a:tabLst>
            </a:pPr>
            <a:fld id="{C596288B-F22A-47D0-BEC0-7AAE913D9E28}" type="slidenum">
              <a:rPr lang="en-US" sz="1000" b="0" strike="noStrike" spc="-1">
                <a:solidFill>
                  <a:schemeClr val="lt1">
                    <a:lumMod val="50000"/>
                  </a:schemeClr>
                </a:solidFill>
                <a:latin typeface="Arial"/>
              </a:rPr>
              <a:t>1</a:t>
            </a:fld>
            <a:endParaRPr lang="en-US" sz="10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C8B76-5452-F60D-C6B2-79933A83F611}"/>
            </a:ext>
          </a:extLst>
        </p:cNvPr>
        <p:cNvGrpSpPr/>
        <p:nvPr/>
      </p:nvGrpSpPr>
      <p:grpSpPr>
        <a:xfrm>
          <a:off x="0" y="0"/>
          <a:ext cx="0" cy="0"/>
          <a:chOff x="0" y="0"/>
          <a:chExt cx="0" cy="0"/>
        </a:xfrm>
      </p:grpSpPr>
      <p:sp>
        <p:nvSpPr>
          <p:cNvPr id="240" name="PlaceHolder 1">
            <a:extLst>
              <a:ext uri="{FF2B5EF4-FFF2-40B4-BE49-F238E27FC236}">
                <a16:creationId xmlns:a16="http://schemas.microsoft.com/office/drawing/2014/main" id="{060BB6F9-837E-9319-1253-101389F108B4}"/>
              </a:ext>
            </a:extLst>
          </p:cNvPr>
          <p:cNvSpPr>
            <a:spLocks noGrp="1" noRot="1" noChangeAspect="1"/>
          </p:cNvSpPr>
          <p:nvPr>
            <p:ph type="sldImg"/>
          </p:nvPr>
        </p:nvSpPr>
        <p:spPr>
          <a:xfrm>
            <a:off x="687388" y="630238"/>
            <a:ext cx="3775075" cy="2124075"/>
          </a:xfrm>
          <a:prstGeom prst="rect">
            <a:avLst/>
          </a:prstGeom>
          <a:ln w="0">
            <a:noFill/>
          </a:ln>
        </p:spPr>
      </p:sp>
      <p:sp>
        <p:nvSpPr>
          <p:cNvPr id="241" name="PlaceHolder 2">
            <a:extLst>
              <a:ext uri="{FF2B5EF4-FFF2-40B4-BE49-F238E27FC236}">
                <a16:creationId xmlns:a16="http://schemas.microsoft.com/office/drawing/2014/main" id="{E7EA7071-B8B5-46DF-A6A5-17F0994FC82A}"/>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a:tabLst>
                <a:tab pos="0" algn="l"/>
              </a:tabLst>
            </a:pPr>
            <a:r>
              <a:rPr lang="en-US" spc="-1" dirty="0">
                <a:solidFill>
                  <a:srgbClr val="000000"/>
                </a:solidFill>
                <a:cs typeface="Arial"/>
              </a:rPr>
              <a:t>A disk controller is a specialized hardware component that manages the communication between a computer </a:t>
            </a:r>
            <a:r>
              <a:rPr lang="en-US" b="0" strike="noStrike" spc="-1" dirty="0">
                <a:solidFill>
                  <a:srgbClr val="000000"/>
                </a:solidFill>
                <a:cs typeface="Arial"/>
              </a:rPr>
              <a:t>and </a:t>
            </a:r>
            <a:r>
              <a:rPr lang="en-US" spc="-1" dirty="0">
                <a:solidFill>
                  <a:srgbClr val="000000"/>
                </a:solidFill>
                <a:cs typeface="Arial"/>
              </a:rPr>
              <a:t>its storage devices </a:t>
            </a:r>
            <a:r>
              <a:rPr lang="en-US" b="0" strike="noStrike" spc="-1" dirty="0">
                <a:solidFill>
                  <a:srgbClr val="000000"/>
                </a:solidFill>
                <a:cs typeface="Arial"/>
              </a:rPr>
              <a:t>(</a:t>
            </a:r>
            <a:r>
              <a:rPr lang="en-US" spc="-1" dirty="0">
                <a:solidFill>
                  <a:srgbClr val="000000"/>
                </a:solidFill>
                <a:cs typeface="Arial"/>
              </a:rPr>
              <a:t>such as hard drives</a:t>
            </a:r>
            <a:r>
              <a:rPr lang="en-US" b="0" strike="noStrike" spc="-1" dirty="0">
                <a:solidFill>
                  <a:srgbClr val="000000"/>
                </a:solidFill>
                <a:cs typeface="Arial"/>
              </a:rPr>
              <a:t>, </a:t>
            </a:r>
            <a:r>
              <a:rPr lang="en-US" spc="-1" dirty="0">
                <a:solidFill>
                  <a:srgbClr val="000000"/>
                </a:solidFill>
                <a:cs typeface="Arial"/>
              </a:rPr>
              <a:t>SSDs</a:t>
            </a:r>
            <a:r>
              <a:rPr lang="en-US" b="0" strike="noStrike" spc="-1" dirty="0">
                <a:solidFill>
                  <a:srgbClr val="000000"/>
                </a:solidFill>
                <a:cs typeface="Arial"/>
              </a:rPr>
              <a:t>, </a:t>
            </a:r>
            <a:r>
              <a:rPr lang="en-US" spc="-1" dirty="0">
                <a:solidFill>
                  <a:srgbClr val="000000"/>
                </a:solidFill>
                <a:cs typeface="Arial"/>
              </a:rPr>
              <a:t>or optical drives). It acts </a:t>
            </a:r>
            <a:r>
              <a:rPr lang="en-US" b="0" strike="noStrike" spc="-1" dirty="0">
                <a:solidFill>
                  <a:srgbClr val="000000"/>
                </a:solidFill>
                <a:cs typeface="Arial"/>
              </a:rPr>
              <a:t>as the </a:t>
            </a:r>
            <a:r>
              <a:rPr lang="en-US" spc="-1" dirty="0">
                <a:solidFill>
                  <a:srgbClr val="000000"/>
                </a:solidFill>
                <a:cs typeface="Arial"/>
              </a:rPr>
              <a:t>intermediary layer that translates commands from the computer's operating system into specific instructions that the storage device can understand and execute.</a:t>
            </a:r>
            <a:endParaRPr lang="en-US" dirty="0">
              <a:cs typeface="Arial"/>
            </a:endParaRPr>
          </a:p>
          <a:p>
            <a:pPr>
              <a:tabLst>
                <a:tab pos="0" algn="l"/>
              </a:tabLst>
            </a:pPr>
            <a:r>
              <a:rPr lang="en-US" spc="-1">
                <a:solidFill>
                  <a:srgbClr val="000000"/>
                </a:solidFill>
              </a:rPr>
              <a:t>Here's what a disk controller does:</a:t>
            </a:r>
            <a:endParaRPr lang="en-US"/>
          </a:p>
          <a:p>
            <a:pPr marL="285750" indent="-285750">
              <a:buFont typeface="Arial"/>
              <a:buChar char="•"/>
              <a:tabLst>
                <a:tab pos="0" algn="l"/>
              </a:tabLst>
            </a:pPr>
            <a:r>
              <a:rPr lang="en-US" b="1" spc="-1">
                <a:solidFill>
                  <a:srgbClr val="000000"/>
                </a:solidFill>
              </a:rPr>
              <a:t>Command processing</a:t>
            </a:r>
            <a:r>
              <a:rPr lang="en-US" spc="-1">
                <a:solidFill>
                  <a:srgbClr val="000000"/>
                </a:solidFill>
              </a:rPr>
              <a:t>: Receives read/write commands from the operating system and translates them into device-specific instructions</a:t>
            </a:r>
            <a:endParaRPr lang="en-US"/>
          </a:p>
          <a:p>
            <a:pPr marL="285750" indent="-285750">
              <a:buFont typeface="Arial"/>
              <a:buChar char="•"/>
              <a:tabLst>
                <a:tab pos="0" algn="l"/>
              </a:tabLst>
            </a:pPr>
            <a:r>
              <a:rPr lang="en-US" b="1" spc="-1" dirty="0">
                <a:solidFill>
                  <a:srgbClr val="000000"/>
                </a:solidFill>
                <a:cs typeface="Arial"/>
              </a:rPr>
              <a:t>Data transfer</a:t>
            </a:r>
            <a:r>
              <a:rPr lang="en-US" spc="-1" dirty="0">
                <a:solidFill>
                  <a:srgbClr val="000000"/>
                </a:solidFill>
                <a:cs typeface="Arial"/>
              </a:rPr>
              <a:t>: Manages the flow of data between the computer's memory and the storage device, often using DMA (Direct Memory Access) to improve efficiency</a:t>
            </a:r>
            <a:endParaRPr lang="en-US" dirty="0">
              <a:cs typeface="Arial"/>
            </a:endParaRPr>
          </a:p>
          <a:p>
            <a:pPr marL="285750" indent="-285750">
              <a:buFont typeface="Arial"/>
              <a:buChar char="•"/>
              <a:tabLst>
                <a:tab pos="0" algn="l"/>
              </a:tabLst>
            </a:pPr>
            <a:r>
              <a:rPr lang="en-US" b="1" spc="-1" dirty="0">
                <a:solidFill>
                  <a:srgbClr val="000000"/>
                </a:solidFill>
                <a:cs typeface="Arial"/>
              </a:rPr>
              <a:t>Address translation</a:t>
            </a:r>
            <a:r>
              <a:rPr lang="en-US" spc="-1" dirty="0">
                <a:solidFill>
                  <a:srgbClr val="000000"/>
                </a:solidFill>
                <a:cs typeface="Arial"/>
              </a:rPr>
              <a:t>: Converts logical addresses (LBA) used by the operating system into physical locations on the storage media</a:t>
            </a:r>
            <a:endParaRPr lang="en-US" dirty="0">
              <a:cs typeface="Arial"/>
            </a:endParaRPr>
          </a:p>
          <a:p>
            <a:pPr marL="285750" indent="-285750">
              <a:buFont typeface="Arial"/>
              <a:buChar char="•"/>
              <a:tabLst>
                <a:tab pos="0" algn="l"/>
              </a:tabLst>
            </a:pPr>
            <a:r>
              <a:rPr lang="en-US" b="1" spc="-1" dirty="0">
                <a:solidFill>
                  <a:srgbClr val="000000"/>
                </a:solidFill>
                <a:cs typeface="Arial"/>
              </a:rPr>
              <a:t>Error handling</a:t>
            </a:r>
            <a:r>
              <a:rPr lang="en-US" spc="-1" dirty="0">
                <a:solidFill>
                  <a:srgbClr val="000000"/>
                </a:solidFill>
                <a:cs typeface="Arial"/>
              </a:rPr>
              <a:t>: Detects and corrects errors using techniques like ECC (Error Correction Code)</a:t>
            </a:r>
            <a:endParaRPr lang="en-US" dirty="0">
              <a:cs typeface="Arial"/>
            </a:endParaRPr>
          </a:p>
          <a:p>
            <a:pPr marL="285750" indent="-285750">
              <a:buFont typeface="Arial"/>
              <a:buChar char="•"/>
              <a:tabLst>
                <a:tab pos="0" algn="l"/>
              </a:tabLst>
            </a:pPr>
            <a:r>
              <a:rPr lang="en-US" b="1" spc="-1" dirty="0">
                <a:solidFill>
                  <a:srgbClr val="000000"/>
                </a:solidFill>
                <a:cs typeface="Arial"/>
              </a:rPr>
              <a:t>Caching</a:t>
            </a:r>
            <a:r>
              <a:rPr lang="en-US" spc="-1" dirty="0">
                <a:solidFill>
                  <a:srgbClr val="000000"/>
                </a:solidFill>
                <a:cs typeface="Arial"/>
              </a:rPr>
              <a:t>: May implement buffer memory to improve performance by temporarily storing frequently accessed data</a:t>
            </a:r>
            <a:endParaRPr lang="en-US" dirty="0">
              <a:cs typeface="Arial"/>
            </a:endParaRPr>
          </a:p>
          <a:p>
            <a:pPr marL="285750" indent="-285750">
              <a:buFont typeface="Arial"/>
              <a:buChar char="•"/>
              <a:tabLst>
                <a:tab pos="0" algn="l"/>
              </a:tabLst>
            </a:pPr>
            <a:r>
              <a:rPr lang="en-US" b="1" spc="-1" dirty="0">
                <a:solidFill>
                  <a:srgbClr val="000000"/>
                </a:solidFill>
                <a:cs typeface="Arial"/>
              </a:rPr>
              <a:t>Protocol management</a:t>
            </a:r>
            <a:r>
              <a:rPr lang="en-US" spc="-1" dirty="0">
                <a:solidFill>
                  <a:srgbClr val="000000"/>
                </a:solidFill>
                <a:cs typeface="Arial"/>
              </a:rPr>
              <a:t>: Handles communication protocols like SATA, SAS, NVMe, or older standards like IDE/ATA</a:t>
            </a:r>
            <a:endParaRPr lang="en-US" dirty="0">
              <a:cs typeface="Arial"/>
            </a:endParaRPr>
          </a:p>
          <a:p>
            <a:pPr marL="285750" indent="-285750">
              <a:buFont typeface="Arial"/>
              <a:buChar char="•"/>
              <a:tabLst>
                <a:tab pos="0" algn="l"/>
              </a:tabLst>
            </a:pPr>
            <a:r>
              <a:rPr lang="en-US" b="1" spc="-1" dirty="0">
                <a:solidFill>
                  <a:srgbClr val="000000"/>
                </a:solidFill>
                <a:cs typeface="Arial"/>
              </a:rPr>
              <a:t>Power management</a:t>
            </a:r>
            <a:r>
              <a:rPr lang="en-US" spc="-1" dirty="0">
                <a:solidFill>
                  <a:srgbClr val="000000"/>
                </a:solidFill>
                <a:cs typeface="Arial"/>
              </a:rPr>
              <a:t>: Controls spin-up/spin-down operations and other power states of the storage device</a:t>
            </a:r>
            <a:endParaRPr lang="en-US" dirty="0">
              <a:cs typeface="Arial"/>
            </a:endParaRPr>
          </a:p>
          <a:p>
            <a:pPr>
              <a:tabLst>
                <a:tab pos="0" algn="l"/>
              </a:tabLst>
            </a:pPr>
            <a:r>
              <a:rPr lang="en-US" spc="-1" dirty="0">
                <a:solidFill>
                  <a:srgbClr val="000000"/>
                </a:solidFill>
                <a:cs typeface="Arial"/>
              </a:rPr>
              <a:t>Disk controllers can exist in several forms:</a:t>
            </a:r>
            <a:endParaRPr lang="en-US" dirty="0">
              <a:cs typeface="Arial"/>
            </a:endParaRPr>
          </a:p>
          <a:p>
            <a:pPr marL="285750" indent="-285750">
              <a:buFont typeface="Arial"/>
              <a:buChar char="•"/>
              <a:tabLst>
                <a:tab pos="0" algn="l"/>
              </a:tabLst>
            </a:pPr>
            <a:r>
              <a:rPr lang="en-US" spc="-1" dirty="0">
                <a:solidFill>
                  <a:srgbClr val="000000"/>
                </a:solidFill>
                <a:cs typeface="Arial"/>
              </a:rPr>
              <a:t>Integrated on the motherboard (most common in modern systems)</a:t>
            </a:r>
            <a:endParaRPr lang="en-US" dirty="0">
              <a:cs typeface="Arial"/>
            </a:endParaRPr>
          </a:p>
          <a:p>
            <a:pPr marL="285750" indent="-285750">
              <a:buFont typeface="Arial"/>
              <a:buChar char="•"/>
              <a:tabLst>
                <a:tab pos="0" algn="l"/>
              </a:tabLst>
            </a:pPr>
            <a:r>
              <a:rPr lang="en-US" spc="-1" dirty="0">
                <a:solidFill>
                  <a:srgbClr val="000000"/>
                </a:solidFill>
                <a:cs typeface="Arial"/>
              </a:rPr>
              <a:t>On expansion cards (like RAID controllers)</a:t>
            </a:r>
            <a:endParaRPr lang="en-US" dirty="0">
              <a:cs typeface="Arial"/>
            </a:endParaRPr>
          </a:p>
          <a:p>
            <a:pPr marL="285750" indent="-285750">
              <a:buFont typeface="Arial"/>
              <a:buChar char="•"/>
              <a:tabLst>
                <a:tab pos="0" algn="l"/>
              </a:tabLst>
            </a:pPr>
            <a:r>
              <a:rPr lang="en-US" spc="-1" dirty="0">
                <a:solidFill>
                  <a:srgbClr val="000000"/>
                </a:solidFill>
                <a:cs typeface="Arial"/>
              </a:rPr>
              <a:t>Built directly into the storage device itself (particularly in modern SSDs)</a:t>
            </a:r>
            <a:endParaRPr lang="en-US" dirty="0">
              <a:cs typeface="Arial"/>
            </a:endParaRPr>
          </a:p>
          <a:p>
            <a:pPr marL="285750" indent="-285750">
              <a:buFont typeface="Arial"/>
              <a:buChar char="•"/>
              <a:tabLst>
                <a:tab pos="0" algn="l"/>
              </a:tabLst>
            </a:pPr>
            <a:r>
              <a:rPr lang="en-US" spc="-1" dirty="0">
                <a:solidFill>
                  <a:srgbClr val="000000"/>
                </a:solidFill>
                <a:cs typeface="Arial"/>
              </a:rPr>
              <a:t>As part of a dedicated storage subsystem in enterprise environments</a:t>
            </a:r>
            <a:endParaRPr lang="en-US" dirty="0">
              <a:cs typeface="Arial"/>
            </a:endParaRPr>
          </a:p>
          <a:p>
            <a:pPr>
              <a:tabLst>
                <a:tab pos="0" algn="l"/>
              </a:tabLst>
            </a:pPr>
            <a:r>
              <a:rPr lang="en-US" spc="-1" dirty="0">
                <a:solidFill>
                  <a:srgbClr val="000000"/>
                </a:solidFill>
                <a:cs typeface="Arial"/>
              </a:rPr>
              <a:t>Modern disk controllers are sophisticated pieces of hardware that often contain their own processors, firmware, and memory to handle their operations independently from the main CPU.</a:t>
            </a:r>
            <a:endParaRPr lang="en-US" dirty="0">
              <a:cs typeface="Arial"/>
            </a:endParaRPr>
          </a:p>
          <a:p>
            <a:pPr indent="0">
              <a:lnSpc>
                <a:spcPct val="100000"/>
              </a:lnSpc>
              <a:buNone/>
              <a:tabLst>
                <a:tab pos="0" algn="l"/>
              </a:tabLst>
            </a:pPr>
            <a:endParaRPr lang="en-US" sz="1200" b="0" strike="noStrike" spc="-1" dirty="0">
              <a:solidFill>
                <a:srgbClr val="000000"/>
              </a:solidFill>
              <a:latin typeface="Arial"/>
              <a:cs typeface="Arial"/>
            </a:endParaRPr>
          </a:p>
          <a:p>
            <a:pPr marL="215900" indent="0">
              <a:lnSpc>
                <a:spcPct val="100000"/>
              </a:lnSpc>
              <a:spcBef>
                <a:spcPts val="1191"/>
              </a:spcBef>
              <a:spcAft>
                <a:spcPts val="992"/>
              </a:spcAft>
              <a:buNone/>
              <a:tabLst>
                <a:tab pos="0" algn="l"/>
              </a:tabLst>
            </a:pPr>
            <a:endParaRPr lang="en-US" sz="1200" b="0" strike="noStrike" spc="-1" dirty="0">
              <a:solidFill>
                <a:srgbClr val="000000"/>
              </a:solidFill>
              <a:latin typeface="Times New Roman"/>
              <a:cs typeface="Times New Roman"/>
            </a:endParaRPr>
          </a:p>
          <a:p>
            <a:pPr marL="216000">
              <a:spcBef>
                <a:spcPts val="1191"/>
              </a:spcBef>
              <a:spcAft>
                <a:spcPts val="992"/>
              </a:spcAft>
              <a:tabLst>
                <a:tab pos="0" algn="l"/>
              </a:tabLst>
            </a:pPr>
            <a:endParaRPr lang="en-US" spc="-1">
              <a:solidFill>
                <a:srgbClr val="000000"/>
              </a:solidFill>
              <a:latin typeface="Arial"/>
            </a:endParaRPr>
          </a:p>
        </p:txBody>
      </p:sp>
      <p:sp>
        <p:nvSpPr>
          <p:cNvPr id="242" name="PlaceHolder 3">
            <a:extLst>
              <a:ext uri="{FF2B5EF4-FFF2-40B4-BE49-F238E27FC236}">
                <a16:creationId xmlns:a16="http://schemas.microsoft.com/office/drawing/2014/main" id="{6A25D942-9A2A-54F7-CEE2-F5A25EDDA941}"/>
              </a:ext>
            </a:extLst>
          </p:cNvPr>
          <p:cNvSpPr>
            <a:spLocks noGrp="1"/>
          </p:cNvSpPr>
          <p:nvPr>
            <p:ph type="sldNum" idx="1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138286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CBD79-622E-9406-4B09-D973C1563CB3}"/>
            </a:ext>
          </a:extLst>
        </p:cNvPr>
        <p:cNvGrpSpPr/>
        <p:nvPr/>
      </p:nvGrpSpPr>
      <p:grpSpPr>
        <a:xfrm>
          <a:off x="0" y="0"/>
          <a:ext cx="0" cy="0"/>
          <a:chOff x="0" y="0"/>
          <a:chExt cx="0" cy="0"/>
        </a:xfrm>
      </p:grpSpPr>
      <p:sp>
        <p:nvSpPr>
          <p:cNvPr id="240" name="PlaceHolder 1">
            <a:extLst>
              <a:ext uri="{FF2B5EF4-FFF2-40B4-BE49-F238E27FC236}">
                <a16:creationId xmlns:a16="http://schemas.microsoft.com/office/drawing/2014/main" id="{E5EE8E8B-1C05-F74F-4CAA-4944F15FC5F7}"/>
              </a:ext>
            </a:extLst>
          </p:cNvPr>
          <p:cNvSpPr>
            <a:spLocks noGrp="1" noRot="1" noChangeAspect="1"/>
          </p:cNvSpPr>
          <p:nvPr>
            <p:ph type="sldImg"/>
          </p:nvPr>
        </p:nvSpPr>
        <p:spPr>
          <a:xfrm>
            <a:off x="685800" y="630360"/>
            <a:ext cx="3777840" cy="2124720"/>
          </a:xfrm>
          <a:prstGeom prst="rect">
            <a:avLst/>
          </a:prstGeom>
          <a:ln w="0">
            <a:noFill/>
          </a:ln>
        </p:spPr>
      </p:sp>
      <p:sp>
        <p:nvSpPr>
          <p:cNvPr id="241" name="PlaceHolder 2">
            <a:extLst>
              <a:ext uri="{FF2B5EF4-FFF2-40B4-BE49-F238E27FC236}">
                <a16:creationId xmlns:a16="http://schemas.microsoft.com/office/drawing/2014/main" id="{E579A943-588B-03DA-6AE8-482BFE9ADFE0}"/>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a:tabLst>
                <a:tab pos="0" algn="l"/>
              </a:tabLst>
            </a:pPr>
            <a:r>
              <a:rPr lang="en-US" spc="-1" dirty="0">
                <a:solidFill>
                  <a:srgbClr val="000000"/>
                </a:solidFill>
              </a:rPr>
              <a:t>LBA (Logical Block Addressing</a:t>
            </a:r>
            <a:r>
              <a:rPr lang="en-US" b="0" strike="noStrike" spc="-1" dirty="0">
                <a:solidFill>
                  <a:srgbClr val="000000"/>
                </a:solidFill>
              </a:rPr>
              <a:t>) </a:t>
            </a:r>
            <a:r>
              <a:rPr lang="en-US" spc="-1" dirty="0">
                <a:solidFill>
                  <a:srgbClr val="000000"/>
                </a:solidFill>
              </a:rPr>
              <a:t>revolutionized storage access by creating a simple linear model. Instead of the computer needing to understand complex disk geometry with cylinders, heads, and sectors</a:t>
            </a:r>
            <a:r>
              <a:rPr lang="en-US" b="0" strike="noStrike" spc="-1" dirty="0">
                <a:solidFill>
                  <a:srgbClr val="000000"/>
                </a:solidFill>
              </a:rPr>
              <a:t>, LBA</a:t>
            </a:r>
            <a:r>
              <a:rPr lang="en-US" spc="-1" dirty="0">
                <a:solidFill>
                  <a:srgbClr val="000000"/>
                </a:solidFill>
              </a:rPr>
              <a:t> presents storage as a straightforward array of numbered blocks</a:t>
            </a:r>
            <a:r>
              <a:rPr lang="en-US" b="0" strike="noStrike" spc="-1" dirty="0">
                <a:solidFill>
                  <a:srgbClr val="000000"/>
                </a:solidFill>
              </a:rPr>
              <a:t>.</a:t>
            </a:r>
            <a:r>
              <a:rPr lang="en-US" spc="-1" dirty="0">
                <a:solidFill>
                  <a:srgbClr val="000000"/>
                </a:solidFill>
              </a:rPr>
              <a:t> Think </a:t>
            </a:r>
            <a:r>
              <a:rPr lang="en-US" b="0" strike="noStrike" spc="-1" dirty="0">
                <a:solidFill>
                  <a:srgbClr val="000000"/>
                </a:solidFill>
              </a:rPr>
              <a:t>of </a:t>
            </a:r>
            <a:r>
              <a:rPr lang="en-US" spc="-1" dirty="0">
                <a:solidFill>
                  <a:srgbClr val="000000"/>
                </a:solidFill>
              </a:rPr>
              <a:t>it like addressing apartments in a building with a single sequential number rather than floor-room combinations. This simplified addressing scheme removed arbitrary size limitations and greatly improved compatibility across systems.</a:t>
            </a:r>
            <a:endParaRPr lang="en-US" dirty="0"/>
          </a:p>
          <a:p>
            <a:pPr marL="215900" indent="0">
              <a:lnSpc>
                <a:spcPct val="100000"/>
              </a:lnSpc>
              <a:spcBef>
                <a:spcPts val="1191"/>
              </a:spcBef>
              <a:spcAft>
                <a:spcPts val="992"/>
              </a:spcAft>
              <a:buNone/>
              <a:tabLst>
                <a:tab pos="0" algn="l"/>
              </a:tabLst>
            </a:pPr>
            <a:endParaRPr lang="en-US" sz="1200" b="0" strike="noStrike" spc="-1" dirty="0">
              <a:solidFill>
                <a:srgbClr val="000000"/>
              </a:solidFill>
              <a:latin typeface="Times New Roman"/>
              <a:cs typeface="Times New Roman"/>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42" name="PlaceHolder 3">
            <a:extLst>
              <a:ext uri="{FF2B5EF4-FFF2-40B4-BE49-F238E27FC236}">
                <a16:creationId xmlns:a16="http://schemas.microsoft.com/office/drawing/2014/main" id="{4616FA08-D481-4B59-C097-9D254E9F02D9}"/>
              </a:ext>
            </a:extLst>
          </p:cNvPr>
          <p:cNvSpPr>
            <a:spLocks noGrp="1"/>
          </p:cNvSpPr>
          <p:nvPr>
            <p:ph type="sldNum" idx="1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1139313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08FE1-B4F3-128F-F03A-9C0466D2843C}"/>
            </a:ext>
          </a:extLst>
        </p:cNvPr>
        <p:cNvGrpSpPr/>
        <p:nvPr/>
      </p:nvGrpSpPr>
      <p:grpSpPr>
        <a:xfrm>
          <a:off x="0" y="0"/>
          <a:ext cx="0" cy="0"/>
          <a:chOff x="0" y="0"/>
          <a:chExt cx="0" cy="0"/>
        </a:xfrm>
      </p:grpSpPr>
      <p:sp>
        <p:nvSpPr>
          <p:cNvPr id="240" name="PlaceHolder 1">
            <a:extLst>
              <a:ext uri="{FF2B5EF4-FFF2-40B4-BE49-F238E27FC236}">
                <a16:creationId xmlns:a16="http://schemas.microsoft.com/office/drawing/2014/main" id="{E0C46AAE-11B6-3BA0-DEEF-78A2D89DCEE7}"/>
              </a:ext>
            </a:extLst>
          </p:cNvPr>
          <p:cNvSpPr>
            <a:spLocks noGrp="1" noRot="1" noChangeAspect="1"/>
          </p:cNvSpPr>
          <p:nvPr>
            <p:ph type="sldImg"/>
          </p:nvPr>
        </p:nvSpPr>
        <p:spPr>
          <a:xfrm>
            <a:off x="685800" y="630360"/>
            <a:ext cx="3777840" cy="2124720"/>
          </a:xfrm>
          <a:prstGeom prst="rect">
            <a:avLst/>
          </a:prstGeom>
          <a:ln w="0">
            <a:noFill/>
          </a:ln>
        </p:spPr>
      </p:sp>
      <p:sp>
        <p:nvSpPr>
          <p:cNvPr id="241" name="PlaceHolder 2">
            <a:extLst>
              <a:ext uri="{FF2B5EF4-FFF2-40B4-BE49-F238E27FC236}">
                <a16:creationId xmlns:a16="http://schemas.microsoft.com/office/drawing/2014/main" id="{5CECDED4-244F-D929-9D9D-5178D1C869B2}"/>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a:tabLst>
                <a:tab pos="0" algn="l"/>
              </a:tabLst>
            </a:pPr>
            <a:r>
              <a:rPr lang="en-US" spc="-1" dirty="0">
                <a:solidFill>
                  <a:srgbClr val="000000"/>
                </a:solidFill>
              </a:rPr>
              <a:t>Inside every storage device is a controller that acts as a translator. When it receives an LBA from the system, its firmware calculates the exact physical location where that data lives. This creates a crucial abstraction layer that hides the messy details of how data is physically arranged. For SSDs, this is particularly important as it enables wear leveling and garbage collection without the operating system needing any awareness of these processes.</a:t>
            </a:r>
            <a:endParaRPr lang="en-US" dirty="0"/>
          </a:p>
        </p:txBody>
      </p:sp>
      <p:sp>
        <p:nvSpPr>
          <p:cNvPr id="242" name="PlaceHolder 3">
            <a:extLst>
              <a:ext uri="{FF2B5EF4-FFF2-40B4-BE49-F238E27FC236}">
                <a16:creationId xmlns:a16="http://schemas.microsoft.com/office/drawing/2014/main" id="{D1E2A13E-23B7-95DF-5C5C-189912997BFA}"/>
              </a:ext>
            </a:extLst>
          </p:cNvPr>
          <p:cNvSpPr>
            <a:spLocks noGrp="1"/>
          </p:cNvSpPr>
          <p:nvPr>
            <p:ph type="sldNum" idx="1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2819308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42BD7-8512-00CA-46AA-74F9FDEBD614}"/>
            </a:ext>
          </a:extLst>
        </p:cNvPr>
        <p:cNvGrpSpPr/>
        <p:nvPr/>
      </p:nvGrpSpPr>
      <p:grpSpPr>
        <a:xfrm>
          <a:off x="0" y="0"/>
          <a:ext cx="0" cy="0"/>
          <a:chOff x="0" y="0"/>
          <a:chExt cx="0" cy="0"/>
        </a:xfrm>
      </p:grpSpPr>
      <p:sp>
        <p:nvSpPr>
          <p:cNvPr id="240" name="PlaceHolder 1">
            <a:extLst>
              <a:ext uri="{FF2B5EF4-FFF2-40B4-BE49-F238E27FC236}">
                <a16:creationId xmlns:a16="http://schemas.microsoft.com/office/drawing/2014/main" id="{23E502EA-298C-DA92-0D0E-115A457DE739}"/>
              </a:ext>
            </a:extLst>
          </p:cNvPr>
          <p:cNvSpPr>
            <a:spLocks noGrp="1" noRot="1" noChangeAspect="1"/>
          </p:cNvSpPr>
          <p:nvPr>
            <p:ph type="sldImg"/>
          </p:nvPr>
        </p:nvSpPr>
        <p:spPr>
          <a:xfrm>
            <a:off x="685800" y="630360"/>
            <a:ext cx="3777840" cy="2124720"/>
          </a:xfrm>
          <a:prstGeom prst="rect">
            <a:avLst/>
          </a:prstGeom>
          <a:ln w="0">
            <a:noFill/>
          </a:ln>
        </p:spPr>
      </p:sp>
      <p:sp>
        <p:nvSpPr>
          <p:cNvPr id="241" name="PlaceHolder 2">
            <a:extLst>
              <a:ext uri="{FF2B5EF4-FFF2-40B4-BE49-F238E27FC236}">
                <a16:creationId xmlns:a16="http://schemas.microsoft.com/office/drawing/2014/main" id="{32F02A99-7B03-ABC0-C2EC-83BDD823A267}"/>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a:tabLst>
                <a:tab pos="0" algn="l"/>
              </a:tabLst>
            </a:pPr>
            <a:r>
              <a:rPr lang="en-US" spc="-1" dirty="0">
                <a:solidFill>
                  <a:srgbClr val="000000"/>
                </a:solidFill>
              </a:rPr>
              <a:t>LBA revolutionized storage access by replacing the complex CHS (Cylinder-Head-Sector) model with a simple linear addressing scheme. Each data block gets a sequential number, creating an abstraction layer that hides physical disk geometry.</a:t>
            </a:r>
            <a:endParaRPr lang="en-US" dirty="0"/>
          </a:p>
          <a:p>
            <a:pPr>
              <a:tabLst>
                <a:tab pos="0" algn="l"/>
              </a:tabLst>
            </a:pPr>
            <a:r>
              <a:rPr lang="en-US" spc="-1" dirty="0">
                <a:solidFill>
                  <a:srgbClr val="000000"/>
                </a:solidFill>
              </a:rPr>
              <a:t>Modern storage controllers are sophisticated intermediaries that receive LBA commands from UEFI and translate them to physical locations. This translation happens entirely within the controller's firmware, enabling advanced features like wear leveling in SSDs without system awareness.</a:t>
            </a:r>
            <a:endParaRPr lang="en-US" dirty="0"/>
          </a:p>
          <a:p>
            <a:pPr>
              <a:tabLst>
                <a:tab pos="0" algn="l"/>
              </a:tabLst>
            </a:pPr>
            <a:r>
              <a:rPr lang="en-US" spc="-1" dirty="0">
                <a:solidFill>
                  <a:srgbClr val="000000"/>
                </a:solidFill>
              </a:rPr>
              <a:t>UEFI, unlike legacy BIOS, communicates directly with controllers using modern protocols (AHCI, NVMe), eliminating legacy compatibility layers. When accessing data, UEFI determines which LBA contains needed information, sends the command to the controller, which then retrieves data from the physical location and transfers it to system memory via DMA.</a:t>
            </a:r>
            <a:endParaRPr lang="en-US" dirty="0"/>
          </a:p>
          <a:p>
            <a:pPr>
              <a:tabLst>
                <a:tab pos="0" algn="l"/>
              </a:tabLst>
            </a:pPr>
            <a:r>
              <a:rPr lang="en-US" spc="-1" dirty="0">
                <a:solidFill>
                  <a:srgbClr val="000000"/>
                </a:solidFill>
              </a:rPr>
              <a:t>This elegant abstraction allows operating systems and firmware to interact with storage using a consistent model regardless of the underlying technology, whether it's a traditional hard drive or modern SSD.</a:t>
            </a:r>
            <a:endParaRPr lang="en-US" dirty="0"/>
          </a:p>
          <a:p>
            <a:pPr>
              <a:tabLst>
                <a:tab pos="0" algn="l"/>
              </a:tabLst>
            </a:pPr>
            <a:endParaRPr lang="en-US" spc="-1" dirty="0">
              <a:cs typeface="Arial"/>
            </a:endParaRPr>
          </a:p>
        </p:txBody>
      </p:sp>
      <p:sp>
        <p:nvSpPr>
          <p:cNvPr id="242" name="PlaceHolder 3">
            <a:extLst>
              <a:ext uri="{FF2B5EF4-FFF2-40B4-BE49-F238E27FC236}">
                <a16:creationId xmlns:a16="http://schemas.microsoft.com/office/drawing/2014/main" id="{1F9E9253-DA10-CE8F-3C56-82F6A64317A8}"/>
              </a:ext>
            </a:extLst>
          </p:cNvPr>
          <p:cNvSpPr>
            <a:spLocks noGrp="1"/>
          </p:cNvSpPr>
          <p:nvPr>
            <p:ph type="sldNum" idx="1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4209183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dirty="0"/>
              <a:t>Today we'll explore what partitions are, how they work at a technical level, and why they're important in modern computing systems. Whether you're new to storage technology or looking to deepen your understanding, this overview will provide you with a clear picture of how partitions function as a critical layer in storage architecture.</a:t>
            </a:r>
          </a:p>
        </p:txBody>
      </p:sp>
      <p:sp>
        <p:nvSpPr>
          <p:cNvPr id="4" name="Slide Number Placeholder 3"/>
          <p:cNvSpPr>
            <a:spLocks noGrp="1"/>
          </p:cNvSpPr>
          <p:nvPr>
            <p:ph type="sldNum" idx="3"/>
          </p:nvPr>
        </p:nvSpPr>
        <p:spPr/>
        <p:txBody>
          <a:bodyPr/>
          <a:lstStyle/>
          <a:p>
            <a:pPr indent="0" algn="r">
              <a:buNone/>
            </a:pPr>
            <a:fld id="{F8ABED09-27F5-4943-B435-C0BF44388C3F}" type="slidenum">
              <a:rPr lang="en-US" sz="1400" b="0" strike="noStrike" spc="-1">
                <a:solidFill>
                  <a:srgbClr val="000000"/>
                </a:solidFill>
                <a:latin typeface="Times New Roman"/>
              </a:rPr>
              <a:t>17</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657904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C0C52-75EB-E60A-1246-C8B44BDE1DB2}"/>
            </a:ext>
          </a:extLst>
        </p:cNvPr>
        <p:cNvGrpSpPr/>
        <p:nvPr/>
      </p:nvGrpSpPr>
      <p:grpSpPr>
        <a:xfrm>
          <a:off x="0" y="0"/>
          <a:ext cx="0" cy="0"/>
          <a:chOff x="0" y="0"/>
          <a:chExt cx="0" cy="0"/>
        </a:xfrm>
      </p:grpSpPr>
      <p:sp>
        <p:nvSpPr>
          <p:cNvPr id="240" name="PlaceHolder 1">
            <a:extLst>
              <a:ext uri="{FF2B5EF4-FFF2-40B4-BE49-F238E27FC236}">
                <a16:creationId xmlns:a16="http://schemas.microsoft.com/office/drawing/2014/main" id="{0D16DD31-8AAD-DEF2-4E39-158DE08F4381}"/>
              </a:ext>
            </a:extLst>
          </p:cNvPr>
          <p:cNvSpPr>
            <a:spLocks noGrp="1" noRot="1" noChangeAspect="1"/>
          </p:cNvSpPr>
          <p:nvPr>
            <p:ph type="sldImg"/>
          </p:nvPr>
        </p:nvSpPr>
        <p:spPr>
          <a:xfrm>
            <a:off x="685800" y="630360"/>
            <a:ext cx="3777840" cy="2124720"/>
          </a:xfrm>
          <a:prstGeom prst="rect">
            <a:avLst/>
          </a:prstGeom>
          <a:ln w="0">
            <a:noFill/>
          </a:ln>
        </p:spPr>
      </p:sp>
      <p:sp>
        <p:nvSpPr>
          <p:cNvPr id="241" name="PlaceHolder 2">
            <a:extLst>
              <a:ext uri="{FF2B5EF4-FFF2-40B4-BE49-F238E27FC236}">
                <a16:creationId xmlns:a16="http://schemas.microsoft.com/office/drawing/2014/main" id="{FDA78453-25C9-7FF4-0D0B-D7FD47F3F48A}"/>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a:tabLst>
                <a:tab pos="0" algn="l"/>
              </a:tabLst>
            </a:pPr>
            <a:r>
              <a:rPr lang="en-US" spc="-1" dirty="0">
                <a:solidFill>
                  <a:srgbClr val="000000"/>
                </a:solidFill>
                <a:cs typeface="Arial"/>
              </a:rPr>
              <a:t>A disk partition is fundamentally a way to divide a single physical storage device into multiple logical sections. Think of it like dividing a large room into smaller rooms with walls – the overall space is the same, but now it's organized into separate functional areas. When the operating system interacts with these partitions, it treats each one as if it were a completely separate disk, even though they all exist on the same physical hardware. This abstraction is powerful because it creates boundaries between different types of data and systems.</a:t>
            </a:r>
            <a:endParaRPr lang="en-US" dirty="0">
              <a:cs typeface="Arial"/>
            </a:endParaRPr>
          </a:p>
        </p:txBody>
      </p:sp>
      <p:sp>
        <p:nvSpPr>
          <p:cNvPr id="242" name="PlaceHolder 3">
            <a:extLst>
              <a:ext uri="{FF2B5EF4-FFF2-40B4-BE49-F238E27FC236}">
                <a16:creationId xmlns:a16="http://schemas.microsoft.com/office/drawing/2014/main" id="{FDC4CE10-C939-DEAA-1009-644751B8DCF2}"/>
              </a:ext>
            </a:extLst>
          </p:cNvPr>
          <p:cNvSpPr>
            <a:spLocks noGrp="1"/>
          </p:cNvSpPr>
          <p:nvPr>
            <p:ph type="sldNum" idx="1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2568647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20D99-D952-AB49-B8FD-2A15F997A18A}"/>
            </a:ext>
          </a:extLst>
        </p:cNvPr>
        <p:cNvGrpSpPr/>
        <p:nvPr/>
      </p:nvGrpSpPr>
      <p:grpSpPr>
        <a:xfrm>
          <a:off x="0" y="0"/>
          <a:ext cx="0" cy="0"/>
          <a:chOff x="0" y="0"/>
          <a:chExt cx="0" cy="0"/>
        </a:xfrm>
      </p:grpSpPr>
      <p:sp>
        <p:nvSpPr>
          <p:cNvPr id="240" name="PlaceHolder 1">
            <a:extLst>
              <a:ext uri="{FF2B5EF4-FFF2-40B4-BE49-F238E27FC236}">
                <a16:creationId xmlns:a16="http://schemas.microsoft.com/office/drawing/2014/main" id="{7291FC47-3FB3-D488-7C57-97CC2A161BE3}"/>
              </a:ext>
            </a:extLst>
          </p:cNvPr>
          <p:cNvSpPr>
            <a:spLocks noGrp="1" noRot="1" noChangeAspect="1"/>
          </p:cNvSpPr>
          <p:nvPr>
            <p:ph type="sldImg"/>
          </p:nvPr>
        </p:nvSpPr>
        <p:spPr>
          <a:xfrm>
            <a:off x="685800" y="630360"/>
            <a:ext cx="3777840" cy="2124720"/>
          </a:xfrm>
          <a:prstGeom prst="rect">
            <a:avLst/>
          </a:prstGeom>
          <a:ln w="0">
            <a:noFill/>
          </a:ln>
        </p:spPr>
      </p:sp>
      <p:sp>
        <p:nvSpPr>
          <p:cNvPr id="241" name="PlaceHolder 2">
            <a:extLst>
              <a:ext uri="{FF2B5EF4-FFF2-40B4-BE49-F238E27FC236}">
                <a16:creationId xmlns:a16="http://schemas.microsoft.com/office/drawing/2014/main" id="{E7C32FC6-721B-967F-0AF2-E7A3BEAB21A5}"/>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a:tabLst>
                <a:tab pos="0" algn="l"/>
              </a:tabLst>
            </a:pPr>
            <a:r>
              <a:rPr lang="en-US" spc="-1" dirty="0">
                <a:solidFill>
                  <a:srgbClr val="000000"/>
                </a:solidFill>
                <a:cs typeface="Arial"/>
              </a:rPr>
              <a:t>At a technical level, partitions are defined by specific ranges of Logical Block Addresses or LBAs. These are essentially the sequential numbering system used to locate data on modern storage devices. Each partition has a defined starting LBA and ending LBA that establishes its boundaries. One of the most powerful features of partitions is that each can contain a completely different file system. For example, you might have one partition formatted with NTFS for Windows, another with ext4 for Linux, and perhaps a FAT32 partition for cross-platform data sharing</a:t>
            </a:r>
            <a:r>
              <a:rPr lang="en-US" b="0" strike="noStrike" spc="-1" dirty="0">
                <a:solidFill>
                  <a:srgbClr val="000000"/>
                </a:solidFill>
                <a:cs typeface="Arial"/>
              </a:rPr>
              <a:t>. </a:t>
            </a:r>
            <a:r>
              <a:rPr lang="en-US" spc="-1" dirty="0">
                <a:solidFill>
                  <a:srgbClr val="000000"/>
                </a:solidFill>
                <a:cs typeface="Arial"/>
              </a:rPr>
              <a:t>This isolation means that operations </a:t>
            </a:r>
            <a:r>
              <a:rPr lang="en-US" b="0" strike="noStrike" spc="-1" dirty="0">
                <a:solidFill>
                  <a:srgbClr val="000000"/>
                </a:solidFill>
                <a:cs typeface="Arial"/>
              </a:rPr>
              <a:t>in </a:t>
            </a:r>
            <a:r>
              <a:rPr lang="en-US" spc="-1" dirty="0">
                <a:solidFill>
                  <a:srgbClr val="000000"/>
                </a:solidFill>
                <a:cs typeface="Arial"/>
              </a:rPr>
              <a:t>one partition generally don't affect data </a:t>
            </a:r>
            <a:r>
              <a:rPr lang="en-US" b="0" strike="noStrike" spc="-1" dirty="0">
                <a:solidFill>
                  <a:srgbClr val="000000"/>
                </a:solidFill>
                <a:cs typeface="Arial"/>
              </a:rPr>
              <a:t>in </a:t>
            </a:r>
            <a:r>
              <a:rPr lang="en-US" spc="-1" dirty="0">
                <a:solidFill>
                  <a:srgbClr val="000000"/>
                </a:solidFill>
                <a:cs typeface="Arial"/>
              </a:rPr>
              <a:t>others</a:t>
            </a:r>
            <a:r>
              <a:rPr lang="en-US" b="0" strike="noStrike" spc="-1" dirty="0">
                <a:solidFill>
                  <a:srgbClr val="000000"/>
                </a:solidFill>
                <a:cs typeface="Arial"/>
              </a:rPr>
              <a:t>, </a:t>
            </a:r>
            <a:r>
              <a:rPr lang="en-US" spc="-1" dirty="0">
                <a:solidFill>
                  <a:srgbClr val="000000"/>
                </a:solidFill>
                <a:cs typeface="Arial"/>
              </a:rPr>
              <a:t>providing stability and separation</a:t>
            </a:r>
            <a:r>
              <a:rPr lang="en-US" b="0" strike="noStrike" spc="-1" dirty="0">
                <a:solidFill>
                  <a:srgbClr val="000000"/>
                </a:solidFill>
                <a:cs typeface="Arial"/>
              </a:rPr>
              <a:t>.</a:t>
            </a:r>
            <a:endParaRPr lang="en-US" dirty="0">
              <a:cs typeface="Arial"/>
            </a:endParaRPr>
          </a:p>
          <a:p>
            <a:pPr marL="215900" indent="0">
              <a:lnSpc>
                <a:spcPct val="100000"/>
              </a:lnSpc>
              <a:spcBef>
                <a:spcPts val="1191"/>
              </a:spcBef>
              <a:spcAft>
                <a:spcPts val="992"/>
              </a:spcAft>
              <a:buNone/>
              <a:tabLst>
                <a:tab pos="0" algn="l"/>
              </a:tabLst>
            </a:pPr>
            <a:endParaRPr lang="en-US" sz="1200" b="0" strike="noStrike" spc="-1" dirty="0">
              <a:solidFill>
                <a:srgbClr val="000000"/>
              </a:solidFill>
              <a:latin typeface="Times New Roman"/>
              <a:cs typeface="Times New Roman"/>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42" name="PlaceHolder 3">
            <a:extLst>
              <a:ext uri="{FF2B5EF4-FFF2-40B4-BE49-F238E27FC236}">
                <a16:creationId xmlns:a16="http://schemas.microsoft.com/office/drawing/2014/main" id="{FF464A1D-5EEC-C97E-50C2-3F058CCFB8DE}"/>
              </a:ext>
            </a:extLst>
          </p:cNvPr>
          <p:cNvSpPr>
            <a:spLocks noGrp="1"/>
          </p:cNvSpPr>
          <p:nvPr>
            <p:ph type="sldNum" idx="1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2029811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20EDB-E91C-B746-904C-CF09CA496B93}"/>
            </a:ext>
          </a:extLst>
        </p:cNvPr>
        <p:cNvGrpSpPr/>
        <p:nvPr/>
      </p:nvGrpSpPr>
      <p:grpSpPr>
        <a:xfrm>
          <a:off x="0" y="0"/>
          <a:ext cx="0" cy="0"/>
          <a:chOff x="0" y="0"/>
          <a:chExt cx="0" cy="0"/>
        </a:xfrm>
      </p:grpSpPr>
      <p:sp>
        <p:nvSpPr>
          <p:cNvPr id="240" name="PlaceHolder 1">
            <a:extLst>
              <a:ext uri="{FF2B5EF4-FFF2-40B4-BE49-F238E27FC236}">
                <a16:creationId xmlns:a16="http://schemas.microsoft.com/office/drawing/2014/main" id="{ADFE7689-9444-9984-9942-07630F422EAF}"/>
              </a:ext>
            </a:extLst>
          </p:cNvPr>
          <p:cNvSpPr>
            <a:spLocks noGrp="1" noRot="1" noChangeAspect="1"/>
          </p:cNvSpPr>
          <p:nvPr>
            <p:ph type="sldImg"/>
          </p:nvPr>
        </p:nvSpPr>
        <p:spPr>
          <a:xfrm>
            <a:off x="687388" y="630238"/>
            <a:ext cx="3775075" cy="2124075"/>
          </a:xfrm>
          <a:prstGeom prst="rect">
            <a:avLst/>
          </a:prstGeom>
          <a:ln w="0">
            <a:noFill/>
          </a:ln>
        </p:spPr>
      </p:sp>
      <p:sp>
        <p:nvSpPr>
          <p:cNvPr id="241" name="PlaceHolder 2">
            <a:extLst>
              <a:ext uri="{FF2B5EF4-FFF2-40B4-BE49-F238E27FC236}">
                <a16:creationId xmlns:a16="http://schemas.microsoft.com/office/drawing/2014/main" id="{382480B4-62DD-D169-54BD-A71A3999647A}"/>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a:tabLst>
                <a:tab pos="0" algn="l"/>
              </a:tabLst>
            </a:pPr>
            <a:r>
              <a:rPr lang="en-US" spc="-1">
                <a:solidFill>
                  <a:srgbClr val="000000"/>
                </a:solidFill>
              </a:rPr>
              <a:t>The boot process begins with the BIOS (Basic Input/Output System) or modern UEFI (Unified Extensible Firmware Interface). This firmware is stored in non-volatile memory on the motherboard and is the first code executed when the computer powers on. During initialization, the system performs POST checks to verify hardware functionality, initializes components, creates a memory map, and identifies boot devices according to the configured boot order. This initial firmware provides the foundation for accessing storage devices where the operating system resides.</a:t>
            </a:r>
          </a:p>
          <a:p>
            <a:pPr>
              <a:tabLst>
                <a:tab pos="0" algn="l"/>
              </a:tabLst>
            </a:pPr>
            <a:endParaRPr lang="en-US" spc="-1" dirty="0">
              <a:cs typeface="Arial"/>
            </a:endParaRPr>
          </a:p>
          <a:p>
            <a:pPr>
              <a:tabLst>
                <a:tab pos="0" algn="l"/>
              </a:tabLst>
            </a:pPr>
            <a:r>
              <a:rPr lang="en-US" spc="-1"/>
              <a:t>This basic diagram shows the initial steps of the boot process. After BIOS initialization, the system reads LBA (Logical Block Address) 0, which contains the Master Boot Record or MBR. The BIOS validates the boot signature (0x55AA) to confirm this is a bootable device. It then reads the partition table to identify the active partition marked with the boot flag. This foundational sequence establishes where to find the bootable code that will continue the process.</a:t>
            </a:r>
            <a:endParaRPr lang="en-US"/>
          </a:p>
        </p:txBody>
      </p:sp>
      <p:sp>
        <p:nvSpPr>
          <p:cNvPr id="242" name="PlaceHolder 3">
            <a:extLst>
              <a:ext uri="{FF2B5EF4-FFF2-40B4-BE49-F238E27FC236}">
                <a16:creationId xmlns:a16="http://schemas.microsoft.com/office/drawing/2014/main" id="{10325C19-EA33-6EF5-4CD4-BFDAA2583F29}"/>
              </a:ext>
            </a:extLst>
          </p:cNvPr>
          <p:cNvSpPr>
            <a:spLocks noGrp="1"/>
          </p:cNvSpPr>
          <p:nvPr>
            <p:ph type="sldNum" idx="1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106468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01FD7-474E-4FA7-E5E1-EC69A2444F5F}"/>
            </a:ext>
          </a:extLst>
        </p:cNvPr>
        <p:cNvGrpSpPr/>
        <p:nvPr/>
      </p:nvGrpSpPr>
      <p:grpSpPr>
        <a:xfrm>
          <a:off x="0" y="0"/>
          <a:ext cx="0" cy="0"/>
          <a:chOff x="0" y="0"/>
          <a:chExt cx="0" cy="0"/>
        </a:xfrm>
      </p:grpSpPr>
      <p:sp>
        <p:nvSpPr>
          <p:cNvPr id="240" name="PlaceHolder 1">
            <a:extLst>
              <a:ext uri="{FF2B5EF4-FFF2-40B4-BE49-F238E27FC236}">
                <a16:creationId xmlns:a16="http://schemas.microsoft.com/office/drawing/2014/main" id="{93DA08BB-8A3E-8A94-4172-039E526D737A}"/>
              </a:ext>
            </a:extLst>
          </p:cNvPr>
          <p:cNvSpPr>
            <a:spLocks noGrp="1" noRot="1" noChangeAspect="1"/>
          </p:cNvSpPr>
          <p:nvPr>
            <p:ph type="sldImg"/>
          </p:nvPr>
        </p:nvSpPr>
        <p:spPr>
          <a:xfrm>
            <a:off x="685800" y="630360"/>
            <a:ext cx="3777840" cy="2124720"/>
          </a:xfrm>
          <a:prstGeom prst="rect">
            <a:avLst/>
          </a:prstGeom>
          <a:ln w="0">
            <a:noFill/>
          </a:ln>
        </p:spPr>
      </p:sp>
      <p:sp>
        <p:nvSpPr>
          <p:cNvPr id="241" name="PlaceHolder 2">
            <a:extLst>
              <a:ext uri="{FF2B5EF4-FFF2-40B4-BE49-F238E27FC236}">
                <a16:creationId xmlns:a16="http://schemas.microsoft.com/office/drawing/2014/main" id="{D3091D93-22CE-43EF-68E9-D41DCA7E3963}"/>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a:tabLst>
                <a:tab pos="0" algn="l"/>
              </a:tabLst>
            </a:pPr>
            <a:r>
              <a:rPr lang="en-US" spc="-1" dirty="0"/>
              <a:t>The Master Boot Record is a critical structure located at the very beginning of the storage device (LBA 0). Its 512 bytes contain three key components: the executable boot code, a partition table with up to four entries, and a boot signature for validation. The boot code contains the initial instructions executed after BIOS hands off control. The partition table describes the disk's organization, with each 16-byte entry containing information about partition type, size, and location. The MBR scheme has limitations, including a maximum of 4 primary partitions and a 2TB size limit, which led to the development of the GPT partitioning scheme used with UEFI systems.</a:t>
            </a:r>
            <a:endParaRPr lang="en-US" dirty="0"/>
          </a:p>
        </p:txBody>
      </p:sp>
      <p:sp>
        <p:nvSpPr>
          <p:cNvPr id="242" name="PlaceHolder 3">
            <a:extLst>
              <a:ext uri="{FF2B5EF4-FFF2-40B4-BE49-F238E27FC236}">
                <a16:creationId xmlns:a16="http://schemas.microsoft.com/office/drawing/2014/main" id="{A0787758-C57B-3B17-02D9-02C32E4EE0F7}"/>
              </a:ext>
            </a:extLst>
          </p:cNvPr>
          <p:cNvSpPr>
            <a:spLocks noGrp="1"/>
          </p:cNvSpPr>
          <p:nvPr>
            <p:ph type="sldNum" idx="1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274658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AC589-F3B7-72E2-8B99-FE67F3207F98}"/>
            </a:ext>
          </a:extLst>
        </p:cNvPr>
        <p:cNvGrpSpPr/>
        <p:nvPr/>
      </p:nvGrpSpPr>
      <p:grpSpPr>
        <a:xfrm>
          <a:off x="0" y="0"/>
          <a:ext cx="0" cy="0"/>
          <a:chOff x="0" y="0"/>
          <a:chExt cx="0" cy="0"/>
        </a:xfrm>
      </p:grpSpPr>
      <p:sp>
        <p:nvSpPr>
          <p:cNvPr id="240" name="PlaceHolder 1">
            <a:extLst>
              <a:ext uri="{FF2B5EF4-FFF2-40B4-BE49-F238E27FC236}">
                <a16:creationId xmlns:a16="http://schemas.microsoft.com/office/drawing/2014/main" id="{AB839CB7-CBC5-5831-C561-A75B2EC93A65}"/>
              </a:ext>
            </a:extLst>
          </p:cNvPr>
          <p:cNvSpPr>
            <a:spLocks noGrp="1" noRot="1" noChangeAspect="1"/>
          </p:cNvSpPr>
          <p:nvPr>
            <p:ph type="sldImg"/>
          </p:nvPr>
        </p:nvSpPr>
        <p:spPr>
          <a:xfrm>
            <a:off x="685800" y="630360"/>
            <a:ext cx="3777840" cy="2124720"/>
          </a:xfrm>
          <a:prstGeom prst="rect">
            <a:avLst/>
          </a:prstGeom>
          <a:ln w="0">
            <a:noFill/>
          </a:ln>
        </p:spPr>
      </p:sp>
      <p:sp>
        <p:nvSpPr>
          <p:cNvPr id="241" name="PlaceHolder 2">
            <a:extLst>
              <a:ext uri="{FF2B5EF4-FFF2-40B4-BE49-F238E27FC236}">
                <a16:creationId xmlns:a16="http://schemas.microsoft.com/office/drawing/2014/main" id="{1E52BA54-DF5D-325F-B142-154C2315DE0A}"/>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a:tabLst>
                <a:tab pos="0" algn="l"/>
              </a:tabLst>
            </a:pPr>
            <a:r>
              <a:rPr lang="en-US" spc="-1"/>
              <a:t>The partition table defines how a disk is organized into separate sections. With MBR partitioning, you can have up to four primary partitions, with one typically marked as "active" with the boot flag (0x80) to indicate which partition contains the bootable operating system. To overcome the four-partition limitation, one primary partition can be designated as an extended partition, which serves as a container for multiple logical partitions. Each logical partition has its own boot sector but cannot be directly booted from BIOS - only a primary partition can be marked as active. This partitioning scheme determines where file systems are located and where boot files can be found.</a:t>
            </a:r>
            <a:endParaRPr lang="en-US"/>
          </a:p>
          <a:p>
            <a:pPr>
              <a:tabLst>
                <a:tab pos="0" algn="l"/>
              </a:tabLst>
            </a:pPr>
            <a:endParaRPr lang="en-US"/>
          </a:p>
          <a:p>
            <a:pPr>
              <a:tabLst>
                <a:tab pos="0" algn="l"/>
              </a:tabLst>
            </a:pPr>
            <a:endParaRPr lang="en-US"/>
          </a:p>
        </p:txBody>
      </p:sp>
      <p:sp>
        <p:nvSpPr>
          <p:cNvPr id="242" name="PlaceHolder 3">
            <a:extLst>
              <a:ext uri="{FF2B5EF4-FFF2-40B4-BE49-F238E27FC236}">
                <a16:creationId xmlns:a16="http://schemas.microsoft.com/office/drawing/2014/main" id="{9422B106-6B48-78C6-FAED-39EA02286E5A}"/>
              </a:ext>
            </a:extLst>
          </p:cNvPr>
          <p:cNvSpPr>
            <a:spLocks noGrp="1"/>
          </p:cNvSpPr>
          <p:nvPr>
            <p:ph type="sldNum" idx="1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249332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noRot="1" noChangeAspect="1"/>
          </p:cNvSpPr>
          <p:nvPr>
            <p:ph type="sldImg"/>
          </p:nvPr>
        </p:nvSpPr>
        <p:spPr>
          <a:xfrm>
            <a:off x="685800" y="630360"/>
            <a:ext cx="3777840" cy="2124720"/>
          </a:xfrm>
          <a:prstGeom prst="rect">
            <a:avLst/>
          </a:prstGeom>
          <a:ln w="0">
            <a:noFill/>
          </a:ln>
        </p:spPr>
      </p:sp>
      <p:sp>
        <p:nvSpPr>
          <p:cNvPr id="223"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224" name="PlaceHolder 3"/>
          <p:cNvSpPr>
            <a:spLocks noGrp="1"/>
          </p:cNvSpPr>
          <p:nvPr>
            <p:ph type="sldNum" idx="5"/>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685800" y="630360"/>
            <a:ext cx="3777840" cy="2124720"/>
          </a:xfrm>
          <a:prstGeom prst="rect">
            <a:avLst/>
          </a:prstGeom>
          <a:ln w="0">
            <a:noFill/>
          </a:ln>
        </p:spPr>
      </p:sp>
      <p:sp>
        <p:nvSpPr>
          <p:cNvPr id="253"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The MBR partition table typically starts at offset 1BE in hexadecimal and contains four 16-byte entries describing the disk's partitions. Understanding how to read an MBR in hexadecimal is a foundational forensic skill because it contains the roadmap to all data on the disk. These entries provide critical information about each partition, including its type, size, and location, which is essential for forensic analysis and recovery of data from specific partitions.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EXAMPLE: Manual examination of hexadecimal values in corrupted MBRs can reveal partitions with evidence that standard software misses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54" name="PlaceHolder 3"/>
          <p:cNvSpPr>
            <a:spLocks noGrp="1"/>
          </p:cNvSpPr>
          <p:nvPr>
            <p:ph type="sldNum" idx="15"/>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685800" y="630360"/>
            <a:ext cx="3777840" cy="2124720"/>
          </a:xfrm>
          <a:prstGeom prst="rect">
            <a:avLst/>
          </a:prstGeom>
          <a:ln w="0">
            <a:noFill/>
          </a:ln>
        </p:spPr>
      </p:sp>
      <p:sp>
        <p:nvSpPr>
          <p:cNvPr id="256"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Partition table entries contain key information including partition file system codes at offset 02, starting sector information at offsets 06-09, and number of sectors allocated to each partition at offsets 0A-0D. The ability to interpret partition table entries is critical for forensic investigators because suspects often manipulate these values to hide partitions. Knowing exactly what each byte represents allows you to identify inconsistencies that reveal deliberately concealed data and recover information from specific partitions.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EXAMPLE: Detailed analysis can reveal when suspects modify file system codes to hide partitions from automated tools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57" name="PlaceHolder 3"/>
          <p:cNvSpPr>
            <a:spLocks noGrp="1"/>
          </p:cNvSpPr>
          <p:nvPr>
            <p:ph type="sldNum" idx="16"/>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7BD51-30C9-D855-C7B0-E7592CC08301}"/>
            </a:ext>
          </a:extLst>
        </p:cNvPr>
        <p:cNvGrpSpPr/>
        <p:nvPr/>
      </p:nvGrpSpPr>
      <p:grpSpPr>
        <a:xfrm>
          <a:off x="0" y="0"/>
          <a:ext cx="0" cy="0"/>
          <a:chOff x="0" y="0"/>
          <a:chExt cx="0" cy="0"/>
        </a:xfrm>
      </p:grpSpPr>
      <p:sp>
        <p:nvSpPr>
          <p:cNvPr id="240" name="PlaceHolder 1">
            <a:extLst>
              <a:ext uri="{FF2B5EF4-FFF2-40B4-BE49-F238E27FC236}">
                <a16:creationId xmlns:a16="http://schemas.microsoft.com/office/drawing/2014/main" id="{BFCEBCB9-0F91-6E88-5201-E5FC4F65C5DB}"/>
              </a:ext>
            </a:extLst>
          </p:cNvPr>
          <p:cNvSpPr>
            <a:spLocks noGrp="1" noRot="1" noChangeAspect="1"/>
          </p:cNvSpPr>
          <p:nvPr>
            <p:ph type="sldImg"/>
          </p:nvPr>
        </p:nvSpPr>
        <p:spPr>
          <a:xfrm>
            <a:off x="685800" y="630360"/>
            <a:ext cx="3777840" cy="2124720"/>
          </a:xfrm>
          <a:prstGeom prst="rect">
            <a:avLst/>
          </a:prstGeom>
          <a:ln w="0">
            <a:noFill/>
          </a:ln>
        </p:spPr>
      </p:sp>
      <p:sp>
        <p:nvSpPr>
          <p:cNvPr id="241" name="PlaceHolder 2">
            <a:extLst>
              <a:ext uri="{FF2B5EF4-FFF2-40B4-BE49-F238E27FC236}">
                <a16:creationId xmlns:a16="http://schemas.microsoft.com/office/drawing/2014/main" id="{47835F2F-9DCB-7C74-333F-97F1F85D0BCC}"/>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a:tabLst>
                <a:tab pos="0" algn="l"/>
              </a:tabLst>
            </a:pPr>
            <a:r>
              <a:rPr lang="en-US" spc="-1"/>
              <a:t>The GUID Partition Table (GPT) is the modern partition scheme designed to work with UEFI systems. Unlike MBR, which is constrained to a single 512-byte sector, GPT spreads its data across multiple sectors for greater resilience and capability. GPT begins with a Protective MBR at LBA 0 that prevents legacy tools from mistakenly overwriting the GPT structures. The actual GPT header resides at LBA 1, containing crucial information like the disk's unique GUID, the number of partition entries, their size, and checksums for integrity verification.</a:t>
            </a:r>
            <a:endParaRPr lang="en-US"/>
          </a:p>
          <a:p>
            <a:pPr>
              <a:tabLst>
                <a:tab pos="0" algn="l"/>
              </a:tabLst>
            </a:pPr>
            <a:r>
              <a:rPr lang="en-US" spc="-1"/>
              <a:t>The Partition Entry Array typically occupies LBAs 2-33, providing space for 128 partitions by default (compared to MBR's limit of 4 primary partitions). Each partition entry is 128 bytes, allowing for much more detailed information including unique partition GUIDs, type GUIDs, partition names, and attributes. GPT also maintains a backup copy of both the header and partition array at the end of the disk, providing redundancy if the primary structures become corrupted. This redundancy is one of GPT's key advantages over MBR.</a:t>
            </a:r>
            <a:endParaRPr lang="en-US"/>
          </a:p>
          <a:p>
            <a:pPr>
              <a:tabLst>
                <a:tab pos="0" algn="l"/>
              </a:tabLst>
            </a:pPr>
            <a:endParaRPr lang="en-US" spc="-1" dirty="0">
              <a:cs typeface="Arial"/>
            </a:endParaRPr>
          </a:p>
        </p:txBody>
      </p:sp>
      <p:sp>
        <p:nvSpPr>
          <p:cNvPr id="242" name="PlaceHolder 3">
            <a:extLst>
              <a:ext uri="{FF2B5EF4-FFF2-40B4-BE49-F238E27FC236}">
                <a16:creationId xmlns:a16="http://schemas.microsoft.com/office/drawing/2014/main" id="{C03CB32F-2CC6-059E-3A0C-42C2682295A2}"/>
              </a:ext>
            </a:extLst>
          </p:cNvPr>
          <p:cNvSpPr>
            <a:spLocks noGrp="1"/>
          </p:cNvSpPr>
          <p:nvPr>
            <p:ph type="sldNum" idx="1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549221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noRot="1" noChangeAspect="1"/>
          </p:cNvSpPr>
          <p:nvPr>
            <p:ph type="sldImg"/>
          </p:nvPr>
        </p:nvSpPr>
        <p:spPr>
          <a:xfrm>
            <a:off x="685800" y="630360"/>
            <a:ext cx="3777840" cy="2124720"/>
          </a:xfrm>
          <a:prstGeom prst="rect">
            <a:avLst/>
          </a:prstGeom>
          <a:ln w="0">
            <a:noFill/>
          </a:ln>
        </p:spPr>
      </p:sp>
      <p:sp>
        <p:nvSpPr>
          <p:cNvPr id="262"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NTFS partition boot sectors viewed in a hexadecimal editor reveal vital file system parameters that determine how data is organized within the partition. The ability to interpret boot sectors is essential because incorrect interpretation can lead to misidentified file locations or completely failed data recovery attempts. The data shown includes extended partition tables and offset information that is crucial for understanding the partition's structure and for recovering data from it.</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EXAMPLE: In ransomware cases, manually analyzing and repairing damaged boot sectors can restore access to critical business data</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63" name="PlaceHolder 3"/>
          <p:cNvSpPr>
            <a:spLocks noGrp="1"/>
          </p:cNvSpPr>
          <p:nvPr>
            <p:ph type="sldNum" idx="18"/>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8FE51-F08C-2E1A-A857-A8FE2271824A}"/>
            </a:ext>
          </a:extLst>
        </p:cNvPr>
        <p:cNvGrpSpPr/>
        <p:nvPr/>
      </p:nvGrpSpPr>
      <p:grpSpPr>
        <a:xfrm>
          <a:off x="0" y="0"/>
          <a:ext cx="0" cy="0"/>
          <a:chOff x="0" y="0"/>
          <a:chExt cx="0" cy="0"/>
        </a:xfrm>
      </p:grpSpPr>
      <p:sp>
        <p:nvSpPr>
          <p:cNvPr id="240" name="PlaceHolder 1">
            <a:extLst>
              <a:ext uri="{FF2B5EF4-FFF2-40B4-BE49-F238E27FC236}">
                <a16:creationId xmlns:a16="http://schemas.microsoft.com/office/drawing/2014/main" id="{9C32D1A0-FDA5-4BDC-E71D-E1E6946C47CA}"/>
              </a:ext>
            </a:extLst>
          </p:cNvPr>
          <p:cNvSpPr>
            <a:spLocks noGrp="1" noRot="1" noChangeAspect="1"/>
          </p:cNvSpPr>
          <p:nvPr>
            <p:ph type="sldImg"/>
          </p:nvPr>
        </p:nvSpPr>
        <p:spPr>
          <a:xfrm>
            <a:off x="685800" y="630360"/>
            <a:ext cx="3777840" cy="2124720"/>
          </a:xfrm>
          <a:prstGeom prst="rect">
            <a:avLst/>
          </a:prstGeom>
          <a:ln w="0">
            <a:noFill/>
          </a:ln>
        </p:spPr>
      </p:sp>
      <p:sp>
        <p:nvSpPr>
          <p:cNvPr id="241" name="PlaceHolder 2">
            <a:extLst>
              <a:ext uri="{FF2B5EF4-FFF2-40B4-BE49-F238E27FC236}">
                <a16:creationId xmlns:a16="http://schemas.microsoft.com/office/drawing/2014/main" id="{2229ED0F-01F2-96D4-20F5-50D082F28A44}"/>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a:tabLst>
                <a:tab pos="0" algn="l"/>
              </a:tabLst>
            </a:pPr>
            <a:r>
              <a:rPr lang="en-US" spc="-1"/>
              <a:t>GPT addresses several limitations of the older MBR partitioning scheme. While MBR is limited to addressing 2TB disks (with standard 512-byte sectors), GPT can address disks up to 9.4 zettabytes in size—far beyond current storage technology. The 128 partition limit eliminates the need for the extended/logical partition workaround required with MBR.</a:t>
            </a:r>
            <a:endParaRPr lang="en-US"/>
          </a:p>
          <a:p>
            <a:pPr>
              <a:tabLst>
                <a:tab pos="0" algn="l"/>
              </a:tabLst>
            </a:pPr>
            <a:r>
              <a:rPr lang="en-US" spc="-1"/>
              <a:t>Reliability is significantly improved with GPT. Each partition entry includes CRC32 checksums that detect data corruption, and the backup partition table at the end of the disk provides redundancy if the primary table is damaged. Each partition has a unique GUID, preventing ID conflicts that can occur with MBR systems.</a:t>
            </a:r>
            <a:endParaRPr lang="en-US"/>
          </a:p>
          <a:p>
            <a:pPr>
              <a:tabLst>
                <a:tab pos="0" algn="l"/>
              </a:tabLst>
            </a:pPr>
            <a:r>
              <a:rPr lang="en-US" spc="-1"/>
              <a:t>GPT also provides enhanced functionality with human-readable partition names and specific type GUIDs that precisely identify the partition's purpose. Unlike MBR, GPT doesn't use an "active" partition flag—the UEFI firmware directly reads the EFI System Partition (ESP) to find bootable .efi files. This provides a more flexible boot mechanism that supports multiple operating systems more cleanly.</a:t>
            </a:r>
            <a:endParaRPr lang="en-US"/>
          </a:p>
          <a:p>
            <a:pPr>
              <a:tabLst>
                <a:tab pos="0" algn="l"/>
              </a:tabLst>
            </a:pPr>
            <a:r>
              <a:rPr lang="en-US" spc="-1"/>
              <a:t>This slide directly relates to Slide 6 on MBR partitioning—it shows the evolution of partition technology and highlights why modern systems have moved away from the MBR limitations to the more capable GPT structure.</a:t>
            </a:r>
            <a:endParaRPr lang="en-US"/>
          </a:p>
          <a:p>
            <a:pPr>
              <a:tabLst>
                <a:tab pos="0" algn="l"/>
              </a:tabLst>
            </a:pPr>
            <a:endParaRPr lang="en-US" spc="-1" dirty="0">
              <a:cs typeface="Arial"/>
            </a:endParaRPr>
          </a:p>
          <a:p>
            <a:pPr>
              <a:tabLst>
                <a:tab pos="0" algn="l"/>
              </a:tabLst>
            </a:pPr>
            <a:endParaRPr lang="en-US" spc="-1" dirty="0">
              <a:cs typeface="Arial"/>
            </a:endParaRPr>
          </a:p>
        </p:txBody>
      </p:sp>
      <p:sp>
        <p:nvSpPr>
          <p:cNvPr id="242" name="PlaceHolder 3">
            <a:extLst>
              <a:ext uri="{FF2B5EF4-FFF2-40B4-BE49-F238E27FC236}">
                <a16:creationId xmlns:a16="http://schemas.microsoft.com/office/drawing/2014/main" id="{516ADA06-24AD-A82F-8E60-285BACC2B12A}"/>
              </a:ext>
            </a:extLst>
          </p:cNvPr>
          <p:cNvSpPr>
            <a:spLocks noGrp="1"/>
          </p:cNvSpPr>
          <p:nvPr>
            <p:ph type="sldNum" idx="1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2673414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noRot="1" noChangeAspect="1"/>
          </p:cNvSpPr>
          <p:nvPr>
            <p:ph type="sldImg"/>
          </p:nvPr>
        </p:nvSpPr>
        <p:spPr>
          <a:xfrm>
            <a:off x="685800" y="630360"/>
            <a:ext cx="3777840" cy="2124720"/>
          </a:xfrm>
          <a:prstGeom prst="rect">
            <a:avLst/>
          </a:prstGeom>
          <a:ln w="0">
            <a:noFill/>
          </a:ln>
        </p:spPr>
      </p:sp>
      <p:sp>
        <p:nvSpPr>
          <p:cNvPr id="250"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Hidden partitions can be created between normal partitions to conceal data from casual observation. Partition gaps, which are small unused spaces between partitions, can be exploited to hide data or malware. Data can also be hidden at the end of a disk by declaring a smaller capacity than actually exists, creating unallocated space. Forensic examiners can use disk editors to access these hidden areas by updating the partition table, revealing concealed evidence.</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EXAMPLE: In exploitation cases, systematic examination of disk structure can reveal hidden partitions in gaps between normal partitions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51" name="PlaceHolder 3"/>
          <p:cNvSpPr>
            <a:spLocks noGrp="1"/>
          </p:cNvSpPr>
          <p:nvPr>
            <p:ph type="sldNum" idx="14"/>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noRot="1" noChangeAspect="1"/>
          </p:cNvSpPr>
          <p:nvPr>
            <p:ph type="sldImg"/>
          </p:nvPr>
        </p:nvSpPr>
        <p:spPr>
          <a:xfrm>
            <a:off x="685800" y="630360"/>
            <a:ext cx="3777840" cy="2124720"/>
          </a:xfrm>
          <a:prstGeom prst="rect">
            <a:avLst/>
          </a:prstGeom>
          <a:ln w="0">
            <a:noFill/>
          </a:ln>
        </p:spPr>
      </p:sp>
      <p:sp>
        <p:nvSpPr>
          <p:cNvPr id="265"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The File Allocation Table (FAT) was Microsoft's original file system design for floppy disks but remains critically important in forensics because it's still the most common file system used on portable storage devices. The FAT database is typically stored on a disk's outermost track and contains file information like names, directories, timestamps, starting cluster, and attributes. Current FAT versions include FAT16, FAT32, and exFAT (used for mobile storage devices), each with unique characteristics that affect forensic analysis.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EXAMPLE: Understanding how FAT marks deleted files (with E5 in filename's first byte) enables recovery of deleted files from formatted drives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66" name="PlaceHolder 3"/>
          <p:cNvSpPr>
            <a:spLocks noGrp="1"/>
          </p:cNvSpPr>
          <p:nvPr>
            <p:ph type="sldNum" idx="19"/>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noRot="1" noChangeAspect="1"/>
          </p:cNvSpPr>
          <p:nvPr>
            <p:ph type="sldImg"/>
          </p:nvPr>
        </p:nvSpPr>
        <p:spPr>
          <a:xfrm>
            <a:off x="685800" y="630360"/>
            <a:ext cx="3777840" cy="2124720"/>
          </a:xfrm>
          <a:prstGeom prst="rect">
            <a:avLst/>
          </a:prstGeom>
          <a:ln w="0">
            <a:noFill/>
          </a:ln>
        </p:spPr>
      </p:sp>
      <p:sp>
        <p:nvSpPr>
          <p:cNvPr id="268"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Microsoft operating systems allocate disk space in cluster units, which can create unused "slack space" between the end of a file's content and the end of its final cluster. Slack space analysis often reveals some of the most valuable evidence in an investigation because it contains fragments of deleted files, unsaved documents, and system memory that the suspect doesn't know still exists. RAM slack (in newer Windows versions) is zeroed out before writing to disk, but file slack can contain remnants of previous files, making it a key area for forensic analysis.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EXAMPLE: Examination of slack space can reveal fragments of deleted document drafts that contradict suspect claims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69" name="PlaceHolder 3"/>
          <p:cNvSpPr>
            <a:spLocks noGrp="1"/>
          </p:cNvSpPr>
          <p:nvPr>
            <p:ph type="sldNum" idx="20"/>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noRot="1" noChangeAspect="1"/>
          </p:cNvSpPr>
          <p:nvPr>
            <p:ph type="sldImg"/>
          </p:nvPr>
        </p:nvSpPr>
        <p:spPr>
          <a:xfrm>
            <a:off x="685800" y="630360"/>
            <a:ext cx="3777840" cy="2124720"/>
          </a:xfrm>
          <a:prstGeom prst="rect">
            <a:avLst/>
          </a:prstGeom>
          <a:ln w="0">
            <a:noFill/>
          </a:ln>
        </p:spPr>
      </p:sp>
      <p:sp>
        <p:nvSpPr>
          <p:cNvPr id="271"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An unintended benefit of FAT16's large clusters was reduced fragmentation, but as files grow and require more space than their allocated cluster can provide, the OS allocates additional clusters. These assigned clusters are chained together as files grow, and when files are created and deleted over time, these chains can become fragmented across the disk. Understanding file fragmentation is essential for forensic investigators because fragmented files require special recovery techniques to reconstruct deleted file fragments.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EXAMPLE: Understanding cluster chains allows manual reconstruction of fragmented deleted files that standard recovery tools can't fully recover</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72" name="PlaceHolder 3"/>
          <p:cNvSpPr>
            <a:spLocks noGrp="1"/>
          </p:cNvSpPr>
          <p:nvPr>
            <p:ph type="sldNum" idx="2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noRot="1" noChangeAspect="1"/>
          </p:cNvSpPr>
          <p:nvPr>
            <p:ph type="sldImg"/>
          </p:nvPr>
        </p:nvSpPr>
        <p:spPr>
          <a:xfrm>
            <a:off x="685800" y="630360"/>
            <a:ext cx="3777840" cy="2124720"/>
          </a:xfrm>
          <a:prstGeom prst="rect">
            <a:avLst/>
          </a:prstGeom>
          <a:ln w="0">
            <a:noFill/>
          </a:ln>
        </p:spPr>
      </p:sp>
      <p:sp>
        <p:nvSpPr>
          <p:cNvPr id="274"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When a file is deleted in FAT systems, the OS inserts a hexadecimal E5 value in place of the first letter of the filename, signaling that the file is no longer available and the space can be overwritten. Importantly, the actual file data remains on the disk until overwritten by new data, which is why forensic examiners can often recover "deleted" files. This understanding of FAT deletion is fundamental to digital forensics because it explains why deleted files can be recovered, allowing investigators to recover evidence that suspects believe is permanently gone.</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EXAMPLE: Knowledge of FAT deletion mechanics enables recovery of hundreds of confidential documents from USB drives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75" name="PlaceHolder 3"/>
          <p:cNvSpPr>
            <a:spLocks noGrp="1"/>
          </p:cNvSpPr>
          <p:nvPr>
            <p:ph type="sldNum" idx="22"/>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noRot="1" noChangeAspect="1"/>
          </p:cNvSpPr>
          <p:nvPr>
            <p:ph type="sldImg"/>
          </p:nvPr>
        </p:nvSpPr>
        <p:spPr>
          <a:xfrm>
            <a:off x="685800" y="630360"/>
            <a:ext cx="3777840" cy="2124720"/>
          </a:xfrm>
          <a:prstGeom prst="rect">
            <a:avLst/>
          </a:prstGeom>
          <a:ln w="0">
            <a:noFill/>
          </a:ln>
        </p:spPr>
      </p:sp>
      <p:sp>
        <p:nvSpPr>
          <p:cNvPr id="226"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7800" indent="0">
              <a:lnSpc>
                <a:spcPct val="100000"/>
              </a:lnSpc>
              <a:spcBef>
                <a:spcPts val="1225"/>
              </a:spcBef>
              <a:buNone/>
            </a:pPr>
            <a:r>
              <a:rPr lang="en-US" sz="1000" b="0" strike="noStrike" spc="-1">
                <a:solidFill>
                  <a:srgbClr val="000000"/>
                </a:solidFill>
                <a:latin typeface="Times New Roman"/>
                <a:ea typeface="Times New Roman"/>
              </a:rPr>
              <a:t>A file is a collection of related information</a:t>
            </a:r>
            <a:endParaRPr lang="en-US" sz="1000" b="0" strike="noStrike" spc="-1">
              <a:solidFill>
                <a:srgbClr val="000000"/>
              </a:solidFill>
              <a:latin typeface="Arial"/>
            </a:endParaRPr>
          </a:p>
          <a:p>
            <a:pPr marL="217800" indent="0">
              <a:lnSpc>
                <a:spcPct val="100000"/>
              </a:lnSpc>
              <a:spcBef>
                <a:spcPts val="1225"/>
              </a:spcBef>
              <a:buNone/>
            </a:pPr>
            <a:r>
              <a:rPr lang="en-US" sz="1000" b="0" strike="noStrike" spc="-1">
                <a:solidFill>
                  <a:srgbClr val="000000"/>
                </a:solidFill>
                <a:latin typeface="Times New Roman"/>
                <a:ea typeface="Times New Roman"/>
              </a:rPr>
              <a:t>File systems reside on secondary storage</a:t>
            </a:r>
            <a:endParaRPr lang="en-US" sz="1000" b="0" strike="noStrike" spc="-1">
              <a:solidFill>
                <a:srgbClr val="000000"/>
              </a:solidFill>
              <a:latin typeface="Arial"/>
            </a:endParaRPr>
          </a:p>
          <a:p>
            <a:pPr marL="217800" indent="0">
              <a:lnSpc>
                <a:spcPct val="100000"/>
              </a:lnSpc>
              <a:spcBef>
                <a:spcPts val="1225"/>
              </a:spcBef>
              <a:buNone/>
            </a:pPr>
            <a:r>
              <a:rPr lang="en-US" sz="1000" b="0" strike="noStrike" spc="-1">
                <a:solidFill>
                  <a:srgbClr val="000000"/>
                </a:solidFill>
                <a:latin typeface="Times New Roman"/>
                <a:ea typeface="Times New Roman"/>
              </a:rPr>
              <a:t>Provides efficient and convenient access to disks</a:t>
            </a:r>
            <a:endParaRPr lang="en-US" sz="1000" b="0" strike="noStrike" spc="-1">
              <a:solidFill>
                <a:srgbClr val="000000"/>
              </a:solidFill>
              <a:latin typeface="Arial"/>
            </a:endParaRPr>
          </a:p>
          <a:p>
            <a:pPr marL="217800" indent="0">
              <a:lnSpc>
                <a:spcPct val="100000"/>
              </a:lnSpc>
              <a:spcBef>
                <a:spcPts val="1225"/>
              </a:spcBef>
              <a:buNone/>
            </a:pPr>
            <a:r>
              <a:rPr lang="en-US" sz="1000" b="0" strike="noStrike" spc="-1">
                <a:solidFill>
                  <a:srgbClr val="000000"/>
                </a:solidFill>
                <a:latin typeface="Times New Roman"/>
                <a:ea typeface="Times New Roman"/>
              </a:rPr>
              <a:t>Allows data to be stored, located, and retrieved</a:t>
            </a:r>
            <a:endParaRPr lang="en-US" sz="1000" b="0" strike="noStrike" spc="-1">
              <a:solidFill>
                <a:srgbClr val="000000"/>
              </a:solidFill>
              <a:latin typeface="Arial"/>
            </a:endParaRPr>
          </a:p>
          <a:p>
            <a:pPr marL="217800" indent="0">
              <a:lnSpc>
                <a:spcPct val="100000"/>
              </a:lnSpc>
              <a:spcBef>
                <a:spcPts val="1225"/>
              </a:spcBef>
              <a:buNone/>
            </a:pPr>
            <a:r>
              <a:rPr lang="en-US" sz="1000" b="0" strike="noStrike" spc="-1">
                <a:solidFill>
                  <a:srgbClr val="000000"/>
                </a:solidFill>
                <a:latin typeface="Times New Roman"/>
                <a:ea typeface="Times New Roman"/>
              </a:rPr>
              <a:t>Critical aspect affecting performance, reliability, and security</a:t>
            </a:r>
            <a:endParaRPr lang="en-US" sz="1000" b="0" strike="noStrike" spc="-1">
              <a:solidFill>
                <a:srgbClr val="000000"/>
              </a:solidFill>
              <a:latin typeface="Arial"/>
            </a:endParaRPr>
          </a:p>
          <a:p>
            <a:pPr marL="217800" indent="0">
              <a:lnSpc>
                <a:spcPct val="100000"/>
              </a:lnSpc>
              <a:spcBef>
                <a:spcPts val="1225"/>
              </a:spcBef>
              <a:buNone/>
            </a:pPr>
            <a:r>
              <a:rPr lang="en-US" sz="1000" b="0" strike="noStrike" spc="-1">
                <a:solidFill>
                  <a:srgbClr val="000000"/>
                </a:solidFill>
                <a:latin typeface="Times New Roman"/>
                <a:ea typeface="Times New Roman"/>
              </a:rPr>
              <a:t>Examples: NTFS, FAT (Windows), ext4, XFS (Linux)</a:t>
            </a:r>
            <a:endParaRPr lang="en-US" sz="1000" b="0" strike="noStrike" spc="-1">
              <a:solidFill>
                <a:srgbClr val="000000"/>
              </a:solidFill>
              <a:latin typeface="Arial"/>
            </a:endParaRPr>
          </a:p>
          <a:p>
            <a:pPr marL="217800" indent="0">
              <a:lnSpc>
                <a:spcPct val="100000"/>
              </a:lnSpc>
              <a:spcBef>
                <a:spcPts val="1191"/>
              </a:spcBef>
              <a:spcAft>
                <a:spcPts val="992"/>
              </a:spcAft>
              <a:buNone/>
            </a:pPr>
            <a:endParaRPr lang="en-US" sz="1200" b="0" strike="noStrike" spc="-1">
              <a:solidFill>
                <a:srgbClr val="000000"/>
              </a:solidFill>
              <a:latin typeface="Arial"/>
            </a:endParaRPr>
          </a:p>
        </p:txBody>
      </p:sp>
      <p:sp>
        <p:nvSpPr>
          <p:cNvPr id="227" name="PlaceHolder 3"/>
          <p:cNvSpPr>
            <a:spLocks noGrp="1"/>
          </p:cNvSpPr>
          <p:nvPr>
            <p:ph type="sldNum" idx="6"/>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noRot="1" noChangeAspect="1"/>
          </p:cNvSpPr>
          <p:nvPr>
            <p:ph type="sldImg"/>
          </p:nvPr>
        </p:nvSpPr>
        <p:spPr>
          <a:xfrm>
            <a:off x="685800" y="630360"/>
            <a:ext cx="3777840" cy="2124720"/>
          </a:xfrm>
          <a:prstGeom prst="rect">
            <a:avLst/>
          </a:prstGeom>
          <a:ln w="0">
            <a:noFill/>
          </a:ln>
        </p:spPr>
      </p:sp>
      <p:sp>
        <p:nvSpPr>
          <p:cNvPr id="277"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NT File System (NTFS) was introduced with Windows NT and is still the primary file system for Windows 10/11, providing more detailed file information and greater control over files and folders than FAT. It was Microsoft's move toward a journaling file system, which records transactions before executing them to improve reliability and recovery from crashes. Understanding NTFS is absolutely essential for modern forensic investigators because it's the dominant file system in most professional environments, with a complex structure that both preserves more evidence and provides more places for suspects to hide data.</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EXAMPLE: The NTFS journal allows recovery of document access times even when suspects modify timestamps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78" name="PlaceHolder 3"/>
          <p:cNvSpPr>
            <a:spLocks noGrp="1"/>
          </p:cNvSpPr>
          <p:nvPr>
            <p:ph type="sldNum" idx="23"/>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685800" y="630360"/>
            <a:ext cx="3777840" cy="2124720"/>
          </a:xfrm>
          <a:prstGeom prst="rect">
            <a:avLst/>
          </a:prstGeom>
          <a:ln w="0">
            <a:noFill/>
          </a:ln>
        </p:spPr>
      </p:sp>
      <p:sp>
        <p:nvSpPr>
          <p:cNvPr id="280"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In NTFS, everything written to disk is considered a file, with the first data structure being the Partition Boot Sector, followed by the Master File Table ($MFT). NTFS creates less file slack space than FAT and uses smaller clusters for smaller drives, improving storage efficiency. The "everything is a file" concept in NTFS is crucial to understand because it means system structures that contain valuable forensic evidence can be accessed and analyzed using the same techniques you use for regular files, and NTFS uses Unicode, allowing support for international character sets.</a:t>
            </a:r>
            <a:endParaRPr lang="en-US" sz="1200" b="1"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EXAMPLE: NTFS's Unicode support correctly preserves multilingual filenames in international investigations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81" name="PlaceHolder 3"/>
          <p:cNvSpPr>
            <a:spLocks noGrp="1"/>
          </p:cNvSpPr>
          <p:nvPr>
            <p:ph type="sldNum" idx="24"/>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noRot="1" noChangeAspect="1"/>
          </p:cNvSpPr>
          <p:nvPr>
            <p:ph type="sldImg"/>
          </p:nvPr>
        </p:nvSpPr>
        <p:spPr>
          <a:xfrm>
            <a:off x="685800" y="630360"/>
            <a:ext cx="3777840" cy="2124720"/>
          </a:xfrm>
          <a:prstGeom prst="rect">
            <a:avLst/>
          </a:prstGeom>
          <a:ln w="0">
            <a:noFill/>
          </a:ln>
        </p:spPr>
      </p:sp>
      <p:sp>
        <p:nvSpPr>
          <p:cNvPr id="283"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he $MFT contains information about all files on the disk, including system files, with the first 15 records reserved for system files. Records in the $MFT are called metadata, and each file and folder is stored in a separate 1024-byte record containing detailed information. The Master File Table is the single most important structure for NTFS forensic analysis because it contains a complete inventory of every file with extensive metadata, and even after files are deleted, their MFT records often remain, providing crucial evidence about what existed on the system.</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EXAMPLE: MFT metadata examination can reveal timestamps of deleted files, contradicting suspect claims about file creation</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84" name="PlaceHolder 3"/>
          <p:cNvSpPr>
            <a:spLocks noGrp="1"/>
          </p:cNvSpPr>
          <p:nvPr>
            <p:ph type="sldNum" idx="25"/>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noRot="1" noChangeAspect="1"/>
          </p:cNvSpPr>
          <p:nvPr>
            <p:ph type="sldImg"/>
          </p:nvPr>
        </p:nvSpPr>
        <p:spPr>
          <a:xfrm>
            <a:off x="685800" y="630360"/>
            <a:ext cx="3777840" cy="2124720"/>
          </a:xfrm>
          <a:prstGeom prst="rect">
            <a:avLst/>
          </a:prstGeom>
          <a:ln w="0">
            <a:noFill/>
          </a:ln>
        </p:spPr>
      </p:sp>
      <p:sp>
        <p:nvSpPr>
          <p:cNvPr id="286"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MFT records contain attribute IDs that store different types of file metadata, with specific areas for various types of information. Understanding the specific layout of MFT attributes is critical because these attributes contain timestamps, file names, security information, and data locations that can prove a suspect's actions. Visual analysis of actual MFT structures is an essential forensic skill because theoretical knowledge isn't enough in real investigations - forensic examiners must be able to interpret what they see in hex editors when manual analysis is required.</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The following parts are labeled in the hexadecimal table: </a:t>
            </a:r>
            <a:endParaRPr lang="en-US" sz="1200" b="0" strike="noStrike" spc="-1">
              <a:solidFill>
                <a:srgbClr val="000000"/>
              </a:solidFill>
              <a:latin typeface="Arial"/>
            </a:endParaRPr>
          </a:p>
          <a:p>
            <a:pPr marL="216000" indent="0">
              <a:lnSpc>
                <a:spcPct val="100000"/>
              </a:lnSpc>
              <a:buNone/>
              <a:tabLst>
                <a:tab pos="0" algn="l"/>
              </a:tabLst>
            </a:pPr>
            <a:r>
              <a:rPr lang="en-US" sz="1200" b="0" strike="noStrike" spc="-1">
                <a:solidFill>
                  <a:srgbClr val="000000"/>
                </a:solidFill>
                <a:latin typeface="Times New Roman"/>
                <a:ea typeface="Times New Roman"/>
              </a:rPr>
              <a:t>Dollar M F T record header, </a:t>
            </a:r>
            <a:endParaRPr lang="en-US" sz="1200" b="0" strike="noStrike" spc="-1">
              <a:solidFill>
                <a:srgbClr val="000000"/>
              </a:solidFill>
              <a:latin typeface="Arial"/>
            </a:endParaRPr>
          </a:p>
          <a:p>
            <a:pPr marL="216000" indent="0">
              <a:lnSpc>
                <a:spcPct val="100000"/>
              </a:lnSpc>
              <a:buNone/>
              <a:tabLst>
                <a:tab pos="0" algn="l"/>
              </a:tabLst>
            </a:pPr>
            <a:r>
              <a:rPr lang="en-US" sz="1200" b="0" strike="noStrike" spc="-1">
                <a:solidFill>
                  <a:srgbClr val="000000"/>
                </a:solidFill>
                <a:latin typeface="Times New Roman"/>
                <a:ea typeface="Times New Roman"/>
              </a:rPr>
              <a:t>Byte size of header field (offset 0 times 14), </a:t>
            </a:r>
            <a:endParaRPr lang="en-US" sz="1200" b="0" strike="noStrike" spc="-1">
              <a:solidFill>
                <a:srgbClr val="000000"/>
              </a:solidFill>
              <a:latin typeface="Arial"/>
            </a:endParaRPr>
          </a:p>
          <a:p>
            <a:pPr marL="216000" indent="0">
              <a:lnSpc>
                <a:spcPct val="100000"/>
              </a:lnSpc>
              <a:buNone/>
              <a:tabLst>
                <a:tab pos="0" algn="l"/>
              </a:tabLst>
            </a:pPr>
            <a:r>
              <a:rPr lang="en-US" sz="1200" b="0" strike="noStrike" spc="-1">
                <a:solidFill>
                  <a:srgbClr val="000000"/>
                </a:solidFill>
                <a:latin typeface="Times New Roman"/>
                <a:ea typeface="Times New Roman"/>
              </a:rPr>
              <a:t>Attribute 0 times 10 starting byte, </a:t>
            </a:r>
            <a:endParaRPr lang="en-US" sz="1200" b="0" strike="noStrike" spc="-1">
              <a:solidFill>
                <a:srgbClr val="000000"/>
              </a:solidFill>
              <a:latin typeface="Arial"/>
            </a:endParaRPr>
          </a:p>
          <a:p>
            <a:pPr marL="216000" indent="0">
              <a:lnSpc>
                <a:spcPct val="100000"/>
              </a:lnSpc>
              <a:buNone/>
              <a:tabLst>
                <a:tab pos="0" algn="l"/>
              </a:tabLst>
            </a:pPr>
            <a:r>
              <a:rPr lang="en-US" sz="1200" b="0" strike="noStrike" spc="-1">
                <a:solidFill>
                  <a:srgbClr val="000000"/>
                </a:solidFill>
                <a:latin typeface="Times New Roman"/>
                <a:ea typeface="Times New Roman"/>
              </a:rPr>
              <a:t>Length of attribute 0 times 10, </a:t>
            </a:r>
            <a:endParaRPr lang="en-US" sz="1200" b="0" strike="noStrike" spc="-1">
              <a:solidFill>
                <a:srgbClr val="000000"/>
              </a:solidFill>
              <a:latin typeface="Arial"/>
            </a:endParaRPr>
          </a:p>
          <a:p>
            <a:pPr marL="216000" indent="0">
              <a:lnSpc>
                <a:spcPct val="100000"/>
              </a:lnSpc>
              <a:buNone/>
              <a:tabLst>
                <a:tab pos="0" algn="l"/>
              </a:tabLst>
            </a:pPr>
            <a:r>
              <a:rPr lang="en-US" sz="1200" b="0" strike="noStrike" spc="-1">
                <a:solidFill>
                  <a:srgbClr val="000000"/>
                </a:solidFill>
                <a:latin typeface="Times New Roman"/>
                <a:ea typeface="Times New Roman"/>
              </a:rPr>
              <a:t>Attribute 0 times 80 starting byte, </a:t>
            </a:r>
            <a:endParaRPr lang="en-US" sz="1200" b="0" strike="noStrike" spc="-1">
              <a:solidFill>
                <a:srgbClr val="000000"/>
              </a:solidFill>
              <a:latin typeface="Arial"/>
            </a:endParaRPr>
          </a:p>
          <a:p>
            <a:pPr marL="216000" indent="0">
              <a:lnSpc>
                <a:spcPct val="100000"/>
              </a:lnSpc>
              <a:buNone/>
              <a:tabLst>
                <a:tab pos="0" algn="l"/>
              </a:tabLst>
            </a:pPr>
            <a:r>
              <a:rPr lang="en-US" sz="1200" b="0" strike="noStrike" spc="-1">
                <a:solidFill>
                  <a:srgbClr val="000000"/>
                </a:solidFill>
                <a:latin typeface="Times New Roman"/>
                <a:ea typeface="Times New Roman"/>
              </a:rPr>
              <a:t>Length of attribute 0 times 80, </a:t>
            </a:r>
            <a:endParaRPr lang="en-US" sz="1200" b="0" strike="noStrike" spc="-1">
              <a:solidFill>
                <a:srgbClr val="000000"/>
              </a:solidFill>
              <a:latin typeface="Arial"/>
            </a:endParaRPr>
          </a:p>
          <a:p>
            <a:pPr marL="216000" indent="0">
              <a:lnSpc>
                <a:spcPct val="100000"/>
              </a:lnSpc>
              <a:buNone/>
              <a:tabLst>
                <a:tab pos="0" algn="l"/>
              </a:tabLst>
            </a:pPr>
            <a:r>
              <a:rPr lang="en-US" sz="1200" b="0" strike="noStrike" spc="-1">
                <a:solidFill>
                  <a:srgbClr val="000000"/>
                </a:solidFill>
                <a:latin typeface="Times New Roman"/>
                <a:ea typeface="Times New Roman"/>
              </a:rPr>
              <a:t>Attribute 0 times 30 starting byte, </a:t>
            </a:r>
            <a:endParaRPr lang="en-US" sz="1200" b="0" strike="noStrike" spc="-1">
              <a:solidFill>
                <a:srgbClr val="000000"/>
              </a:solidFill>
              <a:latin typeface="Arial"/>
            </a:endParaRPr>
          </a:p>
          <a:p>
            <a:pPr marL="216000" indent="0">
              <a:lnSpc>
                <a:spcPct val="100000"/>
              </a:lnSpc>
              <a:buNone/>
              <a:tabLst>
                <a:tab pos="0" algn="l"/>
              </a:tabLst>
            </a:pPr>
            <a:r>
              <a:rPr lang="en-US" sz="1200" b="0" strike="noStrike" spc="-1">
                <a:solidFill>
                  <a:srgbClr val="000000"/>
                </a:solidFill>
                <a:latin typeface="Times New Roman"/>
                <a:ea typeface="Times New Roman"/>
              </a:rPr>
              <a:t>and Length of attribute 0 times 30. a</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000" b="0" strike="noStrike" spc="-1">
                <a:solidFill>
                  <a:srgbClr val="000000"/>
                </a:solidFill>
                <a:latin typeface="Times New Roman"/>
                <a:ea typeface="Times New Roman"/>
              </a:rPr>
              <a:t>EXAMPLE: Knowledge of attribute structure can reveal timestamp manipulation by comparing $STANDARD_INFORMATION and $FILE_NAME attributes</a:t>
            </a:r>
            <a:endParaRPr lang="en-US" sz="10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87" name="PlaceHolder 3"/>
          <p:cNvSpPr>
            <a:spLocks noGrp="1"/>
          </p:cNvSpPr>
          <p:nvPr>
            <p:ph type="sldNum" idx="26"/>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PlaceHolder 1"/>
          <p:cNvSpPr>
            <a:spLocks noGrp="1" noRot="1" noChangeAspect="1"/>
          </p:cNvSpPr>
          <p:nvPr>
            <p:ph type="sldImg"/>
          </p:nvPr>
        </p:nvSpPr>
        <p:spPr>
          <a:xfrm>
            <a:off x="685800" y="630360"/>
            <a:ext cx="3777840" cy="2124720"/>
          </a:xfrm>
          <a:prstGeom prst="rect">
            <a:avLst/>
          </a:prstGeom>
          <a:ln w="0">
            <a:noFill/>
          </a:ln>
        </p:spPr>
      </p:sp>
      <p:sp>
        <p:nvSpPr>
          <p:cNvPr id="289"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File information is stored in either resident (within MFT) or nonresident (in clusters) form in $MFT records, with each cluster on a partition having a unique logical cluster number (LCN). LCNs are numbered sequentially from the beginning to the end of a partition, and when an LCN address is written to the $DATA attribute, it becomes a virtual cluster number (VCN). Understanding the resident vs. nonresident distinction is essential because small files (under ~1KB) are often stored entirely within the MFT record itself, meaning even when a suspect deletes these files, they may remain fully intact in the MFT.</a:t>
            </a:r>
          </a:p>
          <a:p>
            <a:pPr marL="216000" indent="0">
              <a:lnSpc>
                <a:spcPct val="100000"/>
              </a:lnSpc>
              <a:spcBef>
                <a:spcPts val="1191"/>
              </a:spcBef>
              <a:spcAft>
                <a:spcPts val="992"/>
              </a:spcAft>
              <a:buNone/>
            </a:pPr>
            <a:r>
              <a:rPr lang="en-US" sz="1800" b="0" strike="noStrike" spc="-1">
                <a:solidFill>
                  <a:srgbClr val="000000"/>
                </a:solidFill>
                <a:latin typeface="Arial"/>
              </a:rPr>
              <a:t>EXAMPLE: Small files stored as resident data often remain intact in MFT even when deleted, providing complete recovery</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290" name="PlaceHolder 3"/>
          <p:cNvSpPr>
            <a:spLocks noGrp="1"/>
          </p:cNvSpPr>
          <p:nvPr>
            <p:ph type="sldNum" idx="27"/>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noRot="1" noChangeAspect="1"/>
          </p:cNvSpPr>
          <p:nvPr>
            <p:ph type="sldImg"/>
          </p:nvPr>
        </p:nvSpPr>
        <p:spPr>
          <a:xfrm>
            <a:off x="685800" y="630360"/>
            <a:ext cx="3777840" cy="2124720"/>
          </a:xfrm>
          <a:prstGeom prst="rect">
            <a:avLst/>
          </a:prstGeom>
          <a:ln w="0">
            <a:noFill/>
          </a:ln>
        </p:spPr>
      </p:sp>
      <p:sp>
        <p:nvSpPr>
          <p:cNvPr id="292"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MFT record headers contain critical fields including the $MFT record identifier "FILE" at offset 0x00, the size of the $MFT record at offset 0x1C to 0x1F, the header length at offset 0x14, and the update sequence array at offset 0x32 and 0x33. Understanding the MFT record header structure is crucial because it contains the "signature" that validates MFT entries - without this knowledge, you can't differentiate between active files, deleted files, and corrupted entries. This distinction is vital for avoiding misinterpretation of file status and preventing missed critical evidence.</a:t>
            </a:r>
          </a:p>
          <a:p>
            <a:pPr marL="216000" indent="0">
              <a:lnSpc>
                <a:spcPct val="100000"/>
              </a:lnSpc>
              <a:spcBef>
                <a:spcPts val="1191"/>
              </a:spcBef>
              <a:spcAft>
                <a:spcPts val="992"/>
              </a:spcAft>
              <a:buNone/>
            </a:pPr>
            <a:r>
              <a:rPr lang="en-US" sz="1800" b="0" strike="noStrike" spc="-1">
                <a:solidFill>
                  <a:srgbClr val="000000"/>
                </a:solidFill>
                <a:latin typeface="Arial"/>
              </a:rPr>
              <a:t>EXAMPLE: Validating "FILE" signatures helps identify intact records in corrupted volumes, enabling recovery of critical log files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293" name="PlaceHolder 3"/>
          <p:cNvSpPr>
            <a:spLocks noGrp="1"/>
          </p:cNvSpPr>
          <p:nvPr>
            <p:ph type="sldNum" idx="28"/>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685800" y="630360"/>
            <a:ext cx="3777840" cy="2124720"/>
          </a:xfrm>
          <a:prstGeom prst="rect">
            <a:avLst/>
          </a:prstGeom>
          <a:ln w="0">
            <a:noFill/>
          </a:ln>
        </p:spPr>
      </p:sp>
      <p:sp>
        <p:nvSpPr>
          <p:cNvPr id="295"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Attribute 0x10 contains standard file information such as creation time, modification time, access time, and file attributes like read-only or hidden status. Visual analysis of actual MFT structures is an essential forensic skill because theoretical knowledge isn't enough in real investigations. Forensic examiners must be able to interpret what they see in hex editors when manual analysis is required to recover critical evidence that automated tools miss, particularly when examining standard file information for timeline construction.</a:t>
            </a:r>
          </a:p>
          <a:p>
            <a:pPr marL="216000" indent="0">
              <a:lnSpc>
                <a:spcPct val="100000"/>
              </a:lnSpc>
              <a:spcBef>
                <a:spcPts val="1191"/>
              </a:spcBef>
              <a:spcAft>
                <a:spcPts val="992"/>
              </a:spcAft>
              <a:buNone/>
            </a:pPr>
            <a:r>
              <a:rPr lang="en-US" sz="1800" b="0" strike="noStrike" spc="-1">
                <a:solidFill>
                  <a:srgbClr val="000000"/>
                </a:solidFill>
                <a:latin typeface="Arial"/>
              </a:rPr>
              <a:t>EXAMPLE: Manual examination of MFT structures can recover timeline information when automated tools fail</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296" name="PlaceHolder 3"/>
          <p:cNvSpPr>
            <a:spLocks noGrp="1"/>
          </p:cNvSpPr>
          <p:nvPr>
            <p:ph type="sldNum" idx="29"/>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noRot="1" noChangeAspect="1"/>
          </p:cNvSpPr>
          <p:nvPr>
            <p:ph type="sldImg"/>
          </p:nvPr>
        </p:nvSpPr>
        <p:spPr>
          <a:xfrm>
            <a:off x="685800" y="630360"/>
            <a:ext cx="3777840" cy="2124720"/>
          </a:xfrm>
          <a:prstGeom prst="rect">
            <a:avLst/>
          </a:prstGeom>
          <a:ln w="0">
            <a:noFill/>
          </a:ln>
        </p:spPr>
      </p:sp>
      <p:sp>
        <p:nvSpPr>
          <p:cNvPr id="298"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Attribute 0x30 contains filename information including the file's name, size, and a separate set of timestamps, while Attribute 0x40 contains object ID information that helps identify files and directories. The Filename attribute (0x30) is particularly valuable in forensic investigations because it often preserves the original filename and timestamps even when a suspect has renamed files or manipulated the standard information timestamps. This "shadow record" can reveal attempts to disguise incriminating files and provides a secondary source of timeline information that suspects often overlook when attempting to cover their tracks.</a:t>
            </a:r>
          </a:p>
          <a:p>
            <a:pPr marL="216000" indent="0">
              <a:lnSpc>
                <a:spcPct val="100000"/>
              </a:lnSpc>
              <a:spcBef>
                <a:spcPts val="1191"/>
              </a:spcBef>
              <a:spcAft>
                <a:spcPts val="992"/>
              </a:spcAft>
              <a:buNone/>
            </a:pPr>
            <a:r>
              <a:rPr lang="en-US" sz="1800" b="0" strike="noStrike" spc="-1">
                <a:solidFill>
                  <a:srgbClr val="000000"/>
                </a:solidFill>
                <a:latin typeface="Arial"/>
              </a:rPr>
              <a:t>EXAMPLE: Filename timestamps in Attribute 0x30 can reveal discrepancies with manipulated standard information timestamp</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299" name="PlaceHolder 3"/>
          <p:cNvSpPr>
            <a:spLocks noGrp="1"/>
          </p:cNvSpPr>
          <p:nvPr>
            <p:ph type="sldNum" idx="30"/>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noRot="1" noChangeAspect="1"/>
          </p:cNvSpPr>
          <p:nvPr>
            <p:ph type="sldImg"/>
          </p:nvPr>
        </p:nvSpPr>
        <p:spPr>
          <a:xfrm>
            <a:off x="685800" y="630360"/>
            <a:ext cx="3777840" cy="2124720"/>
          </a:xfrm>
          <a:prstGeom prst="rect">
            <a:avLst/>
          </a:prstGeom>
          <a:ln w="0">
            <a:noFill/>
          </a:ln>
        </p:spPr>
      </p:sp>
      <p:sp>
        <p:nvSpPr>
          <p:cNvPr id="301"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300" b="0" strike="noStrike" spc="-1">
                <a:solidFill>
                  <a:srgbClr val="000000"/>
                </a:solidFill>
                <a:latin typeface="Arial"/>
              </a:rPr>
              <a:t>In NTFS, when a file is stored on disk, its data may be divided across multiple clusters that aren't necessarily contiguous. A data run is essentially a description of a contiguous sequence of clusters allocated to store a portion of a file.</a:t>
            </a:r>
          </a:p>
          <a:p>
            <a:pPr marL="216000" indent="0">
              <a:lnSpc>
                <a:spcPct val="100000"/>
              </a:lnSpc>
              <a:spcBef>
                <a:spcPts val="1191"/>
              </a:spcBef>
              <a:spcAft>
                <a:spcPts val="992"/>
              </a:spcAft>
              <a:buNone/>
            </a:pPr>
            <a:r>
              <a:rPr lang="en-US" sz="1300" b="0" strike="noStrike" spc="-1">
                <a:solidFill>
                  <a:srgbClr val="000000"/>
                </a:solidFill>
                <a:latin typeface="Arial"/>
              </a:rPr>
              <a:t>Data runs in NTFS have three key components: how many bytes are needed to store values for the other components, the number of clusters assigned to the data run, and the starting cluster address value (VCN(0)). Understanding data runs is critical for advanced forensic recovery because they provide the exact mapping of where file data is physically stored on disk. Without this knowledge, you cannot reconstruct fragmented files or recover data from corrupted file systems where directory information is damaged. Data runs are essential for locating files that have been deliberately fragmented to hinder recovery.</a:t>
            </a:r>
          </a:p>
          <a:p>
            <a:pPr marL="216000" indent="0">
              <a:lnSpc>
                <a:spcPct val="100000"/>
              </a:lnSpc>
              <a:spcBef>
                <a:spcPts val="1191"/>
              </a:spcBef>
              <a:spcAft>
                <a:spcPts val="992"/>
              </a:spcAft>
              <a:buNone/>
            </a:pPr>
            <a:r>
              <a:rPr lang="en-US" sz="1300" b="0" strike="noStrike" spc="-1">
                <a:solidFill>
                  <a:srgbClr val="000000"/>
                </a:solidFill>
                <a:latin typeface="Arial"/>
              </a:rPr>
              <a:t>EXAMPLE: Manual interpretation of data runs can recover database fragments when directory structures are corrupted</a:t>
            </a:r>
          </a:p>
          <a:p>
            <a:pPr marL="216000" indent="0">
              <a:lnSpc>
                <a:spcPct val="100000"/>
              </a:lnSpc>
              <a:spcBef>
                <a:spcPts val="1191"/>
              </a:spcBef>
              <a:spcAft>
                <a:spcPts val="992"/>
              </a:spcAft>
              <a:buNone/>
            </a:pPr>
            <a:endParaRPr lang="en-US" sz="1300" b="0" strike="noStrike" spc="-1">
              <a:solidFill>
                <a:srgbClr val="000000"/>
              </a:solidFill>
              <a:latin typeface="Arial"/>
            </a:endParaRPr>
          </a:p>
        </p:txBody>
      </p:sp>
      <p:sp>
        <p:nvSpPr>
          <p:cNvPr id="302" name="PlaceHolder 3"/>
          <p:cNvSpPr>
            <a:spLocks noGrp="1"/>
          </p:cNvSpPr>
          <p:nvPr>
            <p:ph type="sldNum" idx="3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noRot="1" noChangeAspect="1"/>
          </p:cNvSpPr>
          <p:nvPr>
            <p:ph type="sldImg"/>
          </p:nvPr>
        </p:nvSpPr>
        <p:spPr>
          <a:xfrm>
            <a:off x="685800" y="630360"/>
            <a:ext cx="3777840" cy="2124720"/>
          </a:xfrm>
          <a:prstGeom prst="rect">
            <a:avLst/>
          </a:prstGeom>
          <a:ln w="0">
            <a:noFill/>
          </a:ln>
        </p:spPr>
      </p:sp>
      <p:sp>
        <p:nvSpPr>
          <p:cNvPr id="304"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Hexadecimal values in data runs represent the three components mentioned previously</a:t>
            </a:r>
          </a:p>
          <a:p>
            <a:pPr marL="216000" indent="0">
              <a:lnSpc>
                <a:spcPct val="100000"/>
              </a:lnSpc>
              <a:spcBef>
                <a:spcPts val="1191"/>
              </a:spcBef>
              <a:spcAft>
                <a:spcPts val="992"/>
              </a:spcAft>
              <a:buNone/>
            </a:pPr>
            <a:r>
              <a:rPr lang="en-US" sz="1800" b="0" strike="noStrike" spc="-1">
                <a:solidFill>
                  <a:srgbClr val="000000"/>
                </a:solidFill>
                <a:latin typeface="Arial"/>
              </a:rPr>
              <a:t>EXAMPLE: Manual decoding of data run values enables reassembly of fragmented files that automated tools can't reconstruct</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05" name="PlaceHolder 3"/>
          <p:cNvSpPr>
            <a:spLocks noGrp="1"/>
          </p:cNvSpPr>
          <p:nvPr>
            <p:ph type="sldNum" idx="32"/>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687388" y="630238"/>
            <a:ext cx="3775075" cy="2124075"/>
          </a:xfrm>
          <a:prstGeom prst="rect">
            <a:avLst/>
          </a:prstGeom>
          <a:ln w="0">
            <a:noFill/>
          </a:ln>
        </p:spPr>
      </p:sp>
      <p:sp>
        <p:nvSpPr>
          <p:cNvPr id="229"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7170">
              <a:spcBef>
                <a:spcPts val="1191"/>
              </a:spcBef>
              <a:spcAft>
                <a:spcPts val="992"/>
              </a:spcAft>
            </a:pPr>
            <a:r>
              <a:rPr lang="en-US" spc="-1" dirty="0">
                <a:cs typeface="Arial"/>
              </a:rPr>
              <a:t>The boot process traverses multiple layers of abstraction, and understanding these layers helps clarify how everything fits together. At the lowest level, we have the physical storage media - the actual magnetic platters, NAND cells, or other physical technology. The disk controller plays a crucial role as the translator between the physical world and logical addressing. It abstracts away the physical geometry of the storage device, handling sector remapping, error correction, and translating logical requests into physical operations. Above the controller is the LBA (Logical Block Addressing) space, which creates a linear addressing scheme that the rest of the system can work with. Partitions divide this LBA space into logical sections. Each partition can contain a file system that organizes data into files and directories. Finally, the operating system sits at the top, working primarily with files rather than directly with blocks or physical locations. The boot process is remarkable because it must navigate upward through these layers, starting with almost no context and gradually building enough structure to eventually load the operating system. The controller's initialization in the earliest boot phase is essential - without it functioning properly, the system cannot access any data on the storage device.</a:t>
            </a:r>
            <a:endParaRPr lang="en-US" dirty="0">
              <a:cs typeface="Arial"/>
            </a:endParaRPr>
          </a:p>
        </p:txBody>
      </p:sp>
      <p:sp>
        <p:nvSpPr>
          <p:cNvPr id="230" name="PlaceHolder 3"/>
          <p:cNvSpPr>
            <a:spLocks noGrp="1"/>
          </p:cNvSpPr>
          <p:nvPr>
            <p:ph type="sldNum" idx="7"/>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PlaceHolder 1"/>
          <p:cNvSpPr>
            <a:spLocks noGrp="1" noRot="1" noChangeAspect="1"/>
          </p:cNvSpPr>
          <p:nvPr>
            <p:ph type="sldImg"/>
          </p:nvPr>
        </p:nvSpPr>
        <p:spPr>
          <a:xfrm>
            <a:off x="685800" y="630360"/>
            <a:ext cx="3777840" cy="2124720"/>
          </a:xfrm>
          <a:prstGeom prst="rect">
            <a:avLst/>
          </a:prstGeom>
          <a:ln w="0">
            <a:noFill/>
          </a:ln>
        </p:spPr>
      </p:sp>
      <p:sp>
        <p:nvSpPr>
          <p:cNvPr id="307"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$I30 index files can contain traces of deleted files even after MFT entries are reallocated</a:t>
            </a:r>
          </a:p>
          <a:p>
            <a:pPr marL="216000" indent="0">
              <a:lnSpc>
                <a:spcPct val="100000"/>
              </a:lnSpc>
              <a:spcBef>
                <a:spcPts val="1191"/>
              </a:spcBef>
              <a:spcAft>
                <a:spcPts val="992"/>
              </a:spcAft>
              <a:buNone/>
            </a:pPr>
            <a:r>
              <a:rPr lang="en-US" sz="1800" b="0" strike="noStrike" spc="-1">
                <a:solidFill>
                  <a:srgbClr val="000000"/>
                </a:solidFill>
                <a:latin typeface="Arial"/>
              </a:rPr>
              <a:t>EXAMPLE: Examining INDX slack can reveal filename records matching known contraband, proving files existed on the system</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08" name="PlaceHolder 3"/>
          <p:cNvSpPr>
            <a:spLocks noGrp="1"/>
          </p:cNvSpPr>
          <p:nvPr>
            <p:ph type="sldNum" idx="33"/>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PlaceHolder 1"/>
          <p:cNvSpPr>
            <a:spLocks noGrp="1" noRot="1" noChangeAspect="1"/>
          </p:cNvSpPr>
          <p:nvPr>
            <p:ph type="sldImg"/>
          </p:nvPr>
        </p:nvSpPr>
        <p:spPr>
          <a:xfrm>
            <a:off x="685800" y="630360"/>
            <a:ext cx="3777840" cy="2124720"/>
          </a:xfrm>
          <a:prstGeom prst="rect">
            <a:avLst/>
          </a:prstGeom>
          <a:ln w="0">
            <a:noFill/>
          </a:ln>
        </p:spPr>
      </p:sp>
      <p:sp>
        <p:nvSpPr>
          <p:cNvPr id="310"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The Update Sequence Number Journal logs all file actions and is difficult to falsify</a:t>
            </a:r>
          </a:p>
          <a:p>
            <a:pPr marL="216000" indent="0">
              <a:lnSpc>
                <a:spcPct val="100000"/>
              </a:lnSpc>
              <a:spcBef>
                <a:spcPts val="1191"/>
              </a:spcBef>
              <a:spcAft>
                <a:spcPts val="992"/>
              </a:spcAft>
              <a:buNone/>
            </a:pPr>
            <a:r>
              <a:rPr lang="en-US" sz="1800" b="0" strike="noStrike" spc="-1">
                <a:solidFill>
                  <a:srgbClr val="000000"/>
                </a:solidFill>
                <a:latin typeface="Arial"/>
              </a:rPr>
              <a:t>EXAMPLE: $UsnJrnl entries can prove suspects accessed and modified files despite their deletion of standard logs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11" name="PlaceHolder 3"/>
          <p:cNvSpPr>
            <a:spLocks noGrp="1"/>
          </p:cNvSpPr>
          <p:nvPr>
            <p:ph type="sldNum" idx="34"/>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PlaceHolder 1"/>
          <p:cNvSpPr>
            <a:spLocks noGrp="1" noRot="1" noChangeAspect="1"/>
          </p:cNvSpPr>
          <p:nvPr>
            <p:ph type="sldImg"/>
          </p:nvPr>
        </p:nvSpPr>
        <p:spPr>
          <a:xfrm>
            <a:off x="685800" y="630360"/>
            <a:ext cx="3777840" cy="2124720"/>
          </a:xfrm>
          <a:prstGeom prst="rect">
            <a:avLst/>
          </a:prstGeom>
          <a:ln w="0">
            <a:noFill/>
          </a:ln>
        </p:spPr>
      </p:sp>
      <p:sp>
        <p:nvSpPr>
          <p:cNvPr id="313"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Windows creates prefetch files to improve application load times, providing evidence of program execution</a:t>
            </a:r>
          </a:p>
          <a:p>
            <a:pPr marL="216000" indent="0">
              <a:lnSpc>
                <a:spcPct val="100000"/>
              </a:lnSpc>
              <a:spcBef>
                <a:spcPts val="1191"/>
              </a:spcBef>
              <a:spcAft>
                <a:spcPts val="992"/>
              </a:spcAft>
              <a:buNone/>
            </a:pPr>
            <a:r>
              <a:rPr lang="en-US" sz="1800" b="0" strike="noStrike" spc="-1">
                <a:solidFill>
                  <a:srgbClr val="000000"/>
                </a:solidFill>
                <a:latin typeface="Arial"/>
              </a:rPr>
              <a:t>EXAMPLE: Prefetch files can show exactly when and how many times data extraction tools were run prior to data theft</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14" name="PlaceHolder 3"/>
          <p:cNvSpPr>
            <a:spLocks noGrp="1"/>
          </p:cNvSpPr>
          <p:nvPr>
            <p:ph type="sldNum" idx="35"/>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noRot="1" noChangeAspect="1"/>
          </p:cNvSpPr>
          <p:nvPr>
            <p:ph type="sldImg"/>
          </p:nvPr>
        </p:nvSpPr>
        <p:spPr>
          <a:xfrm>
            <a:off x="685800" y="630360"/>
            <a:ext cx="3777840" cy="2124720"/>
          </a:xfrm>
          <a:prstGeom prst="rect">
            <a:avLst/>
          </a:prstGeom>
          <a:ln w="0">
            <a:noFill/>
          </a:ln>
        </p:spPr>
      </p:sp>
      <p:sp>
        <p:nvSpPr>
          <p:cNvPr id="316"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PECmd.exe extracts prefetch data including file paths, timestamps, and run counts</a:t>
            </a:r>
          </a:p>
          <a:p>
            <a:pPr marL="216000" indent="0">
              <a:lnSpc>
                <a:spcPct val="100000"/>
              </a:lnSpc>
              <a:spcBef>
                <a:spcPts val="1191"/>
              </a:spcBef>
              <a:spcAft>
                <a:spcPts val="992"/>
              </a:spcAft>
              <a:buNone/>
            </a:pPr>
            <a:r>
              <a:rPr lang="en-US" sz="1800" b="0" strike="noStrike" spc="-1">
                <a:solidFill>
                  <a:srgbClr val="000000"/>
                </a:solidFill>
                <a:latin typeface="Arial"/>
              </a:rPr>
              <a:t>EXAMPLE: Prefetch analysis can reveal suspicious patterns like late-night database access followed by compression utilities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17" name="PlaceHolder 3"/>
          <p:cNvSpPr>
            <a:spLocks noGrp="1"/>
          </p:cNvSpPr>
          <p:nvPr>
            <p:ph type="sldNum" idx="36"/>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PlaceHolder 1"/>
          <p:cNvSpPr>
            <a:spLocks noGrp="1" noRot="1" noChangeAspect="1"/>
          </p:cNvSpPr>
          <p:nvPr>
            <p:ph type="sldImg"/>
          </p:nvPr>
        </p:nvSpPr>
        <p:spPr>
          <a:xfrm>
            <a:off x="685800" y="630360"/>
            <a:ext cx="3777840" cy="2124720"/>
          </a:xfrm>
          <a:prstGeom prst="rect">
            <a:avLst/>
          </a:prstGeom>
          <a:ln w="0">
            <a:noFill/>
          </a:ln>
        </p:spPr>
      </p:sp>
      <p:sp>
        <p:nvSpPr>
          <p:cNvPr id="319"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Alternate data streams allow data to be appended to existing files, invisible to standard browsers</a:t>
            </a:r>
          </a:p>
          <a:p>
            <a:pPr marL="216000" indent="0">
              <a:lnSpc>
                <a:spcPct val="100000"/>
              </a:lnSpc>
              <a:spcBef>
                <a:spcPts val="1191"/>
              </a:spcBef>
              <a:spcAft>
                <a:spcPts val="992"/>
              </a:spcAft>
              <a:buNone/>
            </a:pPr>
            <a:r>
              <a:rPr lang="en-US" sz="1800" b="0" strike="noStrike" spc="-1">
                <a:solidFill>
                  <a:srgbClr val="000000"/>
                </a:solidFill>
                <a:latin typeface="Arial"/>
              </a:rPr>
              <a:t>EXAMPLE: Examination can uncover confidential documents hidden as alternate streams in innocent-looking image files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20" name="PlaceHolder 3"/>
          <p:cNvSpPr>
            <a:spLocks noGrp="1"/>
          </p:cNvSpPr>
          <p:nvPr>
            <p:ph type="sldNum" idx="37"/>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noRot="1" noChangeAspect="1"/>
          </p:cNvSpPr>
          <p:nvPr>
            <p:ph type="sldImg"/>
          </p:nvPr>
        </p:nvSpPr>
        <p:spPr>
          <a:xfrm>
            <a:off x="685800" y="630360"/>
            <a:ext cx="3777840" cy="2124720"/>
          </a:xfrm>
          <a:prstGeom prst="rect">
            <a:avLst/>
          </a:prstGeom>
          <a:ln w="0">
            <a:noFill/>
          </a:ln>
        </p:spPr>
      </p:sp>
      <p:sp>
        <p:nvSpPr>
          <p:cNvPr id="322"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Alternate data streams appear as additional $DATA attributes in MFT records</a:t>
            </a:r>
          </a:p>
          <a:p>
            <a:pPr marL="216000" indent="0">
              <a:lnSpc>
                <a:spcPct val="100000"/>
              </a:lnSpc>
              <a:spcBef>
                <a:spcPts val="1191"/>
              </a:spcBef>
              <a:spcAft>
                <a:spcPts val="992"/>
              </a:spcAft>
              <a:buNone/>
            </a:pPr>
            <a:r>
              <a:rPr lang="en-US" sz="1800" b="0" strike="noStrike" spc="-1">
                <a:solidFill>
                  <a:srgbClr val="000000"/>
                </a:solidFill>
                <a:latin typeface="Arial"/>
              </a:rPr>
              <a:t>EXAMPLE: Manual examination can reveal hidden market information attached to wallpaper files in insider trading cases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23" name="PlaceHolder 3"/>
          <p:cNvSpPr>
            <a:spLocks noGrp="1"/>
          </p:cNvSpPr>
          <p:nvPr>
            <p:ph type="sldNum" idx="38"/>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noRot="1" noChangeAspect="1"/>
          </p:cNvSpPr>
          <p:nvPr>
            <p:ph type="sldImg"/>
          </p:nvPr>
        </p:nvSpPr>
        <p:spPr>
          <a:xfrm>
            <a:off x="685800" y="630360"/>
            <a:ext cx="3777840" cy="2124720"/>
          </a:xfrm>
          <a:prstGeom prst="rect">
            <a:avLst/>
          </a:prstGeom>
          <a:ln w="0">
            <a:noFill/>
          </a:ln>
        </p:spPr>
      </p:sp>
      <p:sp>
        <p:nvSpPr>
          <p:cNvPr id="325"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DOS commands can create and display alternate data streams</a:t>
            </a:r>
          </a:p>
          <a:p>
            <a:pPr marL="216000" indent="0">
              <a:lnSpc>
                <a:spcPct val="100000"/>
              </a:lnSpc>
              <a:spcBef>
                <a:spcPts val="1191"/>
              </a:spcBef>
              <a:spcAft>
                <a:spcPts val="992"/>
              </a:spcAft>
              <a:buNone/>
            </a:pPr>
            <a:r>
              <a:rPr lang="en-US" sz="1800" b="0" strike="noStrike" spc="-1">
                <a:solidFill>
                  <a:srgbClr val="000000"/>
                </a:solidFill>
                <a:latin typeface="Arial"/>
              </a:rPr>
              <a:t>EXAMPLE: These commands can demonstrate to juries how suspects hide malicious scripts in seemingly innocent files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26" name="PlaceHolder 3"/>
          <p:cNvSpPr>
            <a:spLocks noGrp="1"/>
          </p:cNvSpPr>
          <p:nvPr>
            <p:ph type="sldNum" idx="39"/>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noRot="1" noChangeAspect="1"/>
          </p:cNvSpPr>
          <p:nvPr>
            <p:ph type="sldImg"/>
          </p:nvPr>
        </p:nvSpPr>
        <p:spPr>
          <a:xfrm>
            <a:off x="685800" y="630360"/>
            <a:ext cx="3777840" cy="2124720"/>
          </a:xfrm>
          <a:prstGeom prst="rect">
            <a:avLst/>
          </a:prstGeom>
          <a:ln w="0">
            <a:noFill/>
          </a:ln>
        </p:spPr>
      </p:sp>
      <p:sp>
        <p:nvSpPr>
          <p:cNvPr id="328"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NTFS provides native compression for files, folders, or volumes</a:t>
            </a:r>
          </a:p>
          <a:p>
            <a:pPr marL="216000" indent="0">
              <a:lnSpc>
                <a:spcPct val="100000"/>
              </a:lnSpc>
              <a:spcBef>
                <a:spcPts val="1191"/>
              </a:spcBef>
              <a:spcAft>
                <a:spcPts val="992"/>
              </a:spcAft>
              <a:buNone/>
            </a:pPr>
            <a:r>
              <a:rPr lang="en-US" sz="1800" b="0" strike="noStrike" spc="-1">
                <a:solidFill>
                  <a:srgbClr val="000000"/>
                </a:solidFill>
                <a:latin typeface="Arial"/>
              </a:rPr>
              <a:t>EXAMPLE: Understanding compression allows proper decompression of financial data that appears unusable in raw disk views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29" name="PlaceHolder 3"/>
          <p:cNvSpPr>
            <a:spLocks noGrp="1"/>
          </p:cNvSpPr>
          <p:nvPr>
            <p:ph type="sldNum" idx="40"/>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noRot="1" noChangeAspect="1"/>
          </p:cNvSpPr>
          <p:nvPr>
            <p:ph type="sldImg"/>
          </p:nvPr>
        </p:nvSpPr>
        <p:spPr>
          <a:xfrm>
            <a:off x="685800" y="630360"/>
            <a:ext cx="3777840" cy="2124720"/>
          </a:xfrm>
          <a:prstGeom prst="rect">
            <a:avLst/>
          </a:prstGeom>
          <a:ln w="0">
            <a:noFill/>
          </a:ln>
        </p:spPr>
      </p:sp>
      <p:sp>
        <p:nvSpPr>
          <p:cNvPr id="331"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EFS uses public/private key encryption with recovery certificates for administrators</a:t>
            </a:r>
          </a:p>
          <a:p>
            <a:pPr marL="216000" indent="0">
              <a:lnSpc>
                <a:spcPct val="100000"/>
              </a:lnSpc>
              <a:spcBef>
                <a:spcPts val="1191"/>
              </a:spcBef>
              <a:spcAft>
                <a:spcPts val="992"/>
              </a:spcAft>
              <a:buNone/>
            </a:pPr>
            <a:r>
              <a:rPr lang="en-US" sz="1800" b="0" strike="noStrike" spc="-1">
                <a:solidFill>
                  <a:srgbClr val="000000"/>
                </a:solidFill>
                <a:latin typeface="Arial"/>
              </a:rPr>
              <a:t>EXAMPLE: Knowledge of recovery certificates allows legal decryption of evidence using the recovery agent</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32" name="PlaceHolder 3"/>
          <p:cNvSpPr>
            <a:spLocks noGrp="1"/>
          </p:cNvSpPr>
          <p:nvPr>
            <p:ph type="sldNum" idx="4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noRot="1" noChangeAspect="1"/>
          </p:cNvSpPr>
          <p:nvPr>
            <p:ph type="sldImg"/>
          </p:nvPr>
        </p:nvSpPr>
        <p:spPr>
          <a:xfrm>
            <a:off x="685800" y="630360"/>
            <a:ext cx="3777840" cy="2124720"/>
          </a:xfrm>
          <a:prstGeom prst="rect">
            <a:avLst/>
          </a:prstGeom>
          <a:ln w="0">
            <a:noFill/>
          </a:ln>
        </p:spPr>
      </p:sp>
      <p:sp>
        <p:nvSpPr>
          <p:cNvPr id="334"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Recovery Key Agent implements the recovery certificate through Windows or command prompt</a:t>
            </a:r>
          </a:p>
          <a:p>
            <a:pPr marL="216000" indent="0">
              <a:lnSpc>
                <a:spcPct val="100000"/>
              </a:lnSpc>
              <a:spcBef>
                <a:spcPts val="1191"/>
              </a:spcBef>
              <a:spcAft>
                <a:spcPts val="992"/>
              </a:spcAft>
              <a:buNone/>
            </a:pPr>
            <a:r>
              <a:rPr lang="en-US" sz="1800" b="0" strike="noStrike" spc="-1">
                <a:solidFill>
                  <a:srgbClr val="000000"/>
                </a:solidFill>
                <a:latin typeface="Arial"/>
              </a:rPr>
              <a:t>EXAMPLE: Working with domain administrators to use recovery keys maintains proper chain of custody while enabling access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35" name="PlaceHolder 3"/>
          <p:cNvSpPr>
            <a:spLocks noGrp="1"/>
          </p:cNvSpPr>
          <p:nvPr>
            <p:ph type="sldNum" idx="42"/>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noRot="1" noChangeAspect="1"/>
          </p:cNvSpPr>
          <p:nvPr>
            <p:ph type="sldImg"/>
          </p:nvPr>
        </p:nvSpPr>
        <p:spPr>
          <a:xfrm>
            <a:off x="685800" y="630360"/>
            <a:ext cx="3777840" cy="2124720"/>
          </a:xfrm>
          <a:prstGeom prst="rect">
            <a:avLst/>
          </a:prstGeom>
          <a:ln w="0">
            <a:noFill/>
          </a:ln>
        </p:spPr>
      </p:sp>
      <p:sp>
        <p:nvSpPr>
          <p:cNvPr id="232"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7800" indent="-217800">
              <a:lnSpc>
                <a:spcPct val="100000"/>
              </a:lnSpc>
              <a:spcBef>
                <a:spcPts val="1191"/>
              </a:spcBef>
              <a:spcAft>
                <a:spcPts val="992"/>
              </a:spcAft>
              <a:buClr>
                <a:srgbClr val="000000"/>
              </a:buClr>
              <a:buFont typeface="Arial"/>
              <a:buChar char="•"/>
            </a:pPr>
            <a:r>
              <a:rPr lang="en-US" sz="1200" b="0" strike="noStrike" spc="-1">
                <a:solidFill>
                  <a:srgbClr val="000000"/>
                </a:solidFill>
                <a:latin typeface="Times New Roman"/>
                <a:ea typeface="Times New Roman"/>
              </a:rPr>
              <a:t>File systems are roadmaps that help the operating system locate data on storage devices. Without understanding file systems, you cannot reliably recover deleted files, identify tampering, or establish timelines of digital activity. Different operating systems use different file systems, which organize data in unique ways that affect forensic analysis. When conducting investigations, you must understand both the target computer's OS and its file systems to properly acquire and analyze data without risking corruption or misinterpretation.</a:t>
            </a:r>
            <a:endParaRPr lang="en-US" sz="1200" b="0" strike="noStrike" spc="-1">
              <a:solidFill>
                <a:srgbClr val="000000"/>
              </a:solidFill>
              <a:latin typeface="Arial"/>
            </a:endParaRPr>
          </a:p>
          <a:p>
            <a:pPr marL="217800" indent="-217800">
              <a:lnSpc>
                <a:spcPct val="100000"/>
              </a:lnSpc>
              <a:spcBef>
                <a:spcPts val="1191"/>
              </a:spcBef>
              <a:spcAft>
                <a:spcPts val="992"/>
              </a:spcAft>
              <a:buClr>
                <a:srgbClr val="000000"/>
              </a:buClr>
              <a:buFont typeface="Arial"/>
              <a:buChar char="•"/>
            </a:pPr>
            <a:r>
              <a:rPr lang="en-US" sz="1200" b="0" strike="noStrike" spc="-1">
                <a:solidFill>
                  <a:srgbClr val="000000"/>
                </a:solidFill>
                <a:latin typeface="Times New Roman"/>
                <a:ea typeface="Times New Roman"/>
              </a:rPr>
              <a:t>EXAMPLE: When investigating data theft, understanding NTFS metadata helps determine exactly when files were copied to USB drives</a:t>
            </a:r>
            <a:endParaRPr lang="en-US" sz="1200" b="0" strike="noStrike" spc="-1">
              <a:solidFill>
                <a:srgbClr val="000000"/>
              </a:solidFill>
              <a:latin typeface="Arial"/>
            </a:endParaRPr>
          </a:p>
          <a:p>
            <a:pPr marL="217800" indent="0">
              <a:lnSpc>
                <a:spcPct val="100000"/>
              </a:lnSpc>
              <a:spcBef>
                <a:spcPts val="1191"/>
              </a:spcBef>
              <a:spcAft>
                <a:spcPts val="992"/>
              </a:spcAft>
              <a:buNone/>
            </a:pPr>
            <a:endParaRPr lang="en-US" sz="1200" b="0" strike="noStrike" spc="-1">
              <a:solidFill>
                <a:srgbClr val="000000"/>
              </a:solidFill>
              <a:latin typeface="Arial"/>
            </a:endParaRPr>
          </a:p>
        </p:txBody>
      </p:sp>
      <p:sp>
        <p:nvSpPr>
          <p:cNvPr id="233" name="PlaceHolder 3"/>
          <p:cNvSpPr>
            <a:spLocks noGrp="1"/>
          </p:cNvSpPr>
          <p:nvPr>
            <p:ph type="sldNum" idx="8"/>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noRot="1" noChangeAspect="1"/>
          </p:cNvSpPr>
          <p:nvPr>
            <p:ph type="sldImg"/>
          </p:nvPr>
        </p:nvSpPr>
        <p:spPr>
          <a:xfrm>
            <a:off x="685800" y="630360"/>
            <a:ext cx="3777840" cy="2124720"/>
          </a:xfrm>
          <a:prstGeom prst="rect">
            <a:avLst/>
          </a:prstGeom>
          <a:ln w="0">
            <a:noFill/>
          </a:ln>
        </p:spPr>
      </p:sp>
      <p:sp>
        <p:nvSpPr>
          <p:cNvPr id="337"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Windows moves deleted files to the Recycle Bin where they can be restored</a:t>
            </a:r>
          </a:p>
          <a:p>
            <a:pPr marL="216000" indent="0">
              <a:lnSpc>
                <a:spcPct val="100000"/>
              </a:lnSpc>
              <a:spcBef>
                <a:spcPts val="1191"/>
              </a:spcBef>
              <a:spcAft>
                <a:spcPts val="992"/>
              </a:spcAft>
              <a:buNone/>
            </a:pPr>
            <a:r>
              <a:rPr lang="en-US" sz="1800" b="0" strike="noStrike" spc="-1">
                <a:solidFill>
                  <a:srgbClr val="000000"/>
                </a:solidFill>
                <a:latin typeface="Arial"/>
              </a:rPr>
              <a:t>EXAMPLE: Recycle Bin examination can reveal files deleted immediately after investigation announcements, showing consciousness of guilt</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38" name="PlaceHolder 3"/>
          <p:cNvSpPr>
            <a:spLocks noGrp="1"/>
          </p:cNvSpPr>
          <p:nvPr>
            <p:ph type="sldNum" idx="43"/>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laceHolder 1"/>
          <p:cNvSpPr>
            <a:spLocks noGrp="1" noRot="1" noChangeAspect="1"/>
          </p:cNvSpPr>
          <p:nvPr>
            <p:ph type="sldImg"/>
          </p:nvPr>
        </p:nvSpPr>
        <p:spPr>
          <a:xfrm>
            <a:off x="685800" y="630360"/>
            <a:ext cx="3777840" cy="2124720"/>
          </a:xfrm>
          <a:prstGeom prst="rect">
            <a:avLst/>
          </a:prstGeom>
          <a:ln w="0">
            <a:noFill/>
          </a:ln>
        </p:spPr>
      </p:sp>
      <p:sp>
        <p:nvSpPr>
          <p:cNvPr id="340"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ReFS is designed for large-scale storage with improved data availability and integrity</a:t>
            </a:r>
          </a:p>
          <a:p>
            <a:pPr marL="216000" indent="0">
              <a:lnSpc>
                <a:spcPct val="100000"/>
              </a:lnSpc>
              <a:spcBef>
                <a:spcPts val="1191"/>
              </a:spcBef>
              <a:spcAft>
                <a:spcPts val="992"/>
              </a:spcAft>
              <a:buNone/>
            </a:pPr>
            <a:r>
              <a:rPr lang="en-US" sz="1800" b="0" strike="noStrike" spc="-1">
                <a:solidFill>
                  <a:srgbClr val="000000"/>
                </a:solidFill>
                <a:latin typeface="Arial"/>
              </a:rPr>
              <a:t>EXAMPLE: ReFS knowledge enables manual recovery from enterprise systems that standard tools can't process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41" name="PlaceHolder 3"/>
          <p:cNvSpPr>
            <a:spLocks noGrp="1"/>
          </p:cNvSpPr>
          <p:nvPr>
            <p:ph type="sldNum" idx="44"/>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noRot="1" noChangeAspect="1"/>
          </p:cNvSpPr>
          <p:nvPr>
            <p:ph type="sldImg"/>
          </p:nvPr>
        </p:nvSpPr>
        <p:spPr>
          <a:xfrm>
            <a:off x="685800" y="630360"/>
            <a:ext cx="3777840" cy="2124720"/>
          </a:xfrm>
          <a:prstGeom prst="rect">
            <a:avLst/>
          </a:prstGeom>
          <a:ln w="0">
            <a:noFill/>
          </a:ln>
        </p:spPr>
      </p:sp>
      <p:sp>
        <p:nvSpPr>
          <p:cNvPr id="343"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Whole disk encryption requires pre-boot authentication and must be decrypted before examination</a:t>
            </a:r>
          </a:p>
          <a:p>
            <a:pPr marL="216000" indent="0">
              <a:lnSpc>
                <a:spcPct val="100000"/>
              </a:lnSpc>
              <a:spcBef>
                <a:spcPts val="1191"/>
              </a:spcBef>
              <a:spcAft>
                <a:spcPts val="992"/>
              </a:spcAft>
              <a:buNone/>
            </a:pPr>
            <a:r>
              <a:rPr lang="en-US" sz="1800" b="0" strike="noStrike" spc="-1">
                <a:solidFill>
                  <a:srgbClr val="000000"/>
                </a:solidFill>
                <a:latin typeface="Arial"/>
              </a:rPr>
              <a:t>EXAMPLE: Memory dumps from running systems can capture encryption keys in RAM, enabling legal access to encrypted drives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44" name="PlaceHolder 3"/>
          <p:cNvSpPr>
            <a:spLocks noGrp="1"/>
          </p:cNvSpPr>
          <p:nvPr>
            <p:ph type="sldNum" idx="45"/>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noRot="1" noChangeAspect="1"/>
          </p:cNvSpPr>
          <p:nvPr>
            <p:ph type="sldImg"/>
          </p:nvPr>
        </p:nvSpPr>
        <p:spPr>
          <a:xfrm>
            <a:off x="685800" y="630360"/>
            <a:ext cx="3777840" cy="2124720"/>
          </a:xfrm>
          <a:prstGeom prst="rect">
            <a:avLst/>
          </a:prstGeom>
          <a:ln w="0">
            <a:noFill/>
          </a:ln>
        </p:spPr>
      </p:sp>
      <p:sp>
        <p:nvSpPr>
          <p:cNvPr id="346"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BitLocker is Microsoft's built-in encryption requiring NTFS partitions and TPM hardware</a:t>
            </a:r>
          </a:p>
          <a:p>
            <a:pPr marL="216000" indent="0">
              <a:lnSpc>
                <a:spcPct val="100000"/>
              </a:lnSpc>
              <a:spcBef>
                <a:spcPts val="1191"/>
              </a:spcBef>
              <a:spcAft>
                <a:spcPts val="992"/>
              </a:spcAft>
              <a:buNone/>
            </a:pPr>
            <a:r>
              <a:rPr lang="en-US" sz="1800" b="0" strike="noStrike" spc="-1">
                <a:solidFill>
                  <a:srgbClr val="000000"/>
                </a:solidFill>
                <a:latin typeface="Arial"/>
              </a:rPr>
              <a:t>EXAMPLE: Knowledge of recovery mechanisms allows working with IT to obtain recovery keys backed up to Active Directory</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47" name="PlaceHolder 3"/>
          <p:cNvSpPr>
            <a:spLocks noGrp="1"/>
          </p:cNvSpPr>
          <p:nvPr>
            <p:ph type="sldNum" idx="46"/>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noRot="1" noChangeAspect="1"/>
          </p:cNvSpPr>
          <p:nvPr>
            <p:ph type="sldImg"/>
          </p:nvPr>
        </p:nvSpPr>
        <p:spPr>
          <a:xfrm>
            <a:off x="685800" y="630360"/>
            <a:ext cx="3777840" cy="2124720"/>
          </a:xfrm>
          <a:prstGeom prst="rect">
            <a:avLst/>
          </a:prstGeom>
          <a:ln w="0">
            <a:noFill/>
          </a:ln>
        </p:spPr>
      </p:sp>
      <p:sp>
        <p:nvSpPr>
          <p:cNvPr id="349"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FAT drives require third-party encryption solutions like BestCrypt and Endpoint Encryption</a:t>
            </a:r>
          </a:p>
          <a:p>
            <a:pPr marL="216000" indent="0">
              <a:lnSpc>
                <a:spcPct val="100000"/>
              </a:lnSpc>
              <a:spcBef>
                <a:spcPts val="1191"/>
              </a:spcBef>
              <a:spcAft>
                <a:spcPts val="992"/>
              </a:spcAft>
              <a:buNone/>
            </a:pPr>
            <a:r>
              <a:rPr lang="en-US" sz="1800" b="0" strike="noStrike" spc="-1">
                <a:solidFill>
                  <a:srgbClr val="000000"/>
                </a:solidFill>
                <a:latin typeface="Arial"/>
              </a:rPr>
              <a:t>EXAMPLE: Recognizing encrypted volume signatures can lead to court orders requiring password disclosure</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50" name="PlaceHolder 3"/>
          <p:cNvSpPr>
            <a:spLocks noGrp="1"/>
          </p:cNvSpPr>
          <p:nvPr>
            <p:ph type="sldNum" idx="47"/>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PlaceHolder 1"/>
          <p:cNvSpPr>
            <a:spLocks noGrp="1" noRot="1" noChangeAspect="1"/>
          </p:cNvSpPr>
          <p:nvPr>
            <p:ph type="sldImg"/>
          </p:nvPr>
        </p:nvSpPr>
        <p:spPr>
          <a:xfrm>
            <a:off x="685800" y="630360"/>
            <a:ext cx="3777840" cy="2124720"/>
          </a:xfrm>
          <a:prstGeom prst="rect">
            <a:avLst/>
          </a:prstGeom>
          <a:ln w="0">
            <a:noFill/>
          </a:ln>
        </p:spPr>
      </p:sp>
      <p:sp>
        <p:nvSpPr>
          <p:cNvPr id="352"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The Registry stores system configuration, network settings, and user preferences</a:t>
            </a:r>
          </a:p>
          <a:p>
            <a:pPr marL="216000" indent="0">
              <a:lnSpc>
                <a:spcPct val="100000"/>
              </a:lnSpc>
              <a:spcBef>
                <a:spcPts val="1191"/>
              </a:spcBef>
              <a:spcAft>
                <a:spcPts val="992"/>
              </a:spcAft>
              <a:buNone/>
            </a:pPr>
            <a:r>
              <a:rPr lang="en-US" sz="1800" b="0" strike="noStrike" spc="-1">
                <a:solidFill>
                  <a:srgbClr val="000000"/>
                </a:solidFill>
                <a:latin typeface="Arial"/>
              </a:rPr>
              <a:t>EXAMPLE: USB connection records and LastVisitedMRU entries can prove unauthorized access despite deleted files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53" name="PlaceHolder 3"/>
          <p:cNvSpPr>
            <a:spLocks noGrp="1"/>
          </p:cNvSpPr>
          <p:nvPr>
            <p:ph type="sldNum" idx="48"/>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noRot="1" noChangeAspect="1"/>
          </p:cNvSpPr>
          <p:nvPr>
            <p:ph type="sldImg"/>
          </p:nvPr>
        </p:nvSpPr>
        <p:spPr>
          <a:xfrm>
            <a:off x="685800" y="630360"/>
            <a:ext cx="3777840" cy="2124720"/>
          </a:xfrm>
          <a:prstGeom prst="rect">
            <a:avLst/>
          </a:prstGeom>
          <a:ln w="0">
            <a:noFill/>
          </a:ln>
        </p:spPr>
      </p:sp>
      <p:sp>
        <p:nvSpPr>
          <p:cNvPr id="355"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Registry uses hierarchical keys and subkeys containing various data types</a:t>
            </a:r>
          </a:p>
          <a:p>
            <a:pPr marL="216000" indent="0">
              <a:lnSpc>
                <a:spcPct val="100000"/>
              </a:lnSpc>
              <a:spcBef>
                <a:spcPts val="1191"/>
              </a:spcBef>
              <a:spcAft>
                <a:spcPts val="992"/>
              </a:spcAft>
              <a:buNone/>
            </a:pPr>
            <a:r>
              <a:rPr lang="en-US" sz="1800" b="0" strike="noStrike" spc="-1">
                <a:solidFill>
                  <a:srgbClr val="000000"/>
                </a:solidFill>
                <a:latin typeface="Arial"/>
              </a:rPr>
              <a:t>EXAMPLE: Understanding binary data formats enables decoding of license information to confirm software piracy</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56" name="PlaceHolder 3"/>
          <p:cNvSpPr>
            <a:spLocks noGrp="1"/>
          </p:cNvSpPr>
          <p:nvPr>
            <p:ph type="sldNum" idx="49"/>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PlaceHolder 1"/>
          <p:cNvSpPr>
            <a:spLocks noGrp="1" noRot="1" noChangeAspect="1"/>
          </p:cNvSpPr>
          <p:nvPr>
            <p:ph type="sldImg"/>
          </p:nvPr>
        </p:nvSpPr>
        <p:spPr>
          <a:xfrm>
            <a:off x="687388" y="630238"/>
            <a:ext cx="3775075" cy="2124075"/>
          </a:xfrm>
          <a:prstGeom prst="rect">
            <a:avLst/>
          </a:prstGeom>
          <a:ln w="0">
            <a:noFill/>
          </a:ln>
        </p:spPr>
      </p:sp>
      <p:sp>
        <p:nvSpPr>
          <p:cNvPr id="358"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Key Registry files include Ntuser.dat, SAM.dat, and System.dat in specific locations</a:t>
            </a:r>
          </a:p>
          <a:p>
            <a:pPr marL="216000" indent="0">
              <a:lnSpc>
                <a:spcPct val="100000"/>
              </a:lnSpc>
              <a:spcBef>
                <a:spcPts val="1191"/>
              </a:spcBef>
              <a:spcAft>
                <a:spcPts val="992"/>
              </a:spcAft>
              <a:buNone/>
            </a:pPr>
            <a:r>
              <a:rPr lang="en-US" sz="1800" b="0" strike="noStrike" spc="-1">
                <a:solidFill>
                  <a:srgbClr val="000000"/>
                </a:solidFill>
                <a:latin typeface="Arial"/>
              </a:rPr>
              <a:t>EXAMPLE: Direct extraction of System.dat can reveal backdoor services invisible on running systems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59" name="PlaceHolder 3"/>
          <p:cNvSpPr>
            <a:spLocks noGrp="1"/>
          </p:cNvSpPr>
          <p:nvPr>
            <p:ph type="sldNum" idx="50"/>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laceHolder 1"/>
          <p:cNvSpPr>
            <a:spLocks noGrp="1" noRot="1" noChangeAspect="1"/>
          </p:cNvSpPr>
          <p:nvPr>
            <p:ph type="sldImg"/>
          </p:nvPr>
        </p:nvSpPr>
        <p:spPr>
          <a:xfrm>
            <a:off x="685800" y="630360"/>
            <a:ext cx="3777840" cy="2124720"/>
          </a:xfrm>
          <a:prstGeom prst="rect">
            <a:avLst/>
          </a:prstGeom>
          <a:ln w="0">
            <a:noFill/>
          </a:ln>
        </p:spPr>
      </p:sp>
      <p:sp>
        <p:nvSpPr>
          <p:cNvPr id="361"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The Registry Editor shows main hives like HKEY_CURRENT_USER and HKEY_LOCAL_MACHINE</a:t>
            </a:r>
          </a:p>
          <a:p>
            <a:pPr marL="216000" indent="0">
              <a:lnSpc>
                <a:spcPct val="100000"/>
              </a:lnSpc>
              <a:spcBef>
                <a:spcPts val="1191"/>
              </a:spcBef>
              <a:spcAft>
                <a:spcPts val="992"/>
              </a:spcAft>
              <a:buNone/>
            </a:pPr>
            <a:r>
              <a:rPr lang="en-US" sz="1800" b="0" strike="noStrike" spc="-1">
                <a:solidFill>
                  <a:srgbClr val="000000"/>
                </a:solidFill>
                <a:latin typeface="Arial"/>
              </a:rPr>
              <a:t>EXAMPLE: Focused examination of user hives can identify which specific account accessed confidential documents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62" name="PlaceHolder 3"/>
          <p:cNvSpPr>
            <a:spLocks noGrp="1"/>
          </p:cNvSpPr>
          <p:nvPr>
            <p:ph type="sldNum" idx="51"/>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noRot="1" noChangeAspect="1"/>
          </p:cNvSpPr>
          <p:nvPr>
            <p:ph type="sldImg"/>
          </p:nvPr>
        </p:nvSpPr>
        <p:spPr>
          <a:xfrm>
            <a:off x="685800" y="630360"/>
            <a:ext cx="3777840" cy="2124720"/>
          </a:xfrm>
          <a:prstGeom prst="rect">
            <a:avLst/>
          </a:prstGeom>
          <a:ln w="0">
            <a:noFill/>
          </a:ln>
        </p:spPr>
      </p:sp>
      <p:sp>
        <p:nvSpPr>
          <p:cNvPr id="364"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Key artifacts include hiberfile.sys, internet history, pagefile.sys, and Recycle Bin</a:t>
            </a:r>
          </a:p>
          <a:p>
            <a:pPr marL="216000" indent="0">
              <a:lnSpc>
                <a:spcPct val="100000"/>
              </a:lnSpc>
              <a:spcBef>
                <a:spcPts val="1191"/>
              </a:spcBef>
              <a:spcAft>
                <a:spcPts val="992"/>
              </a:spcAft>
              <a:buNone/>
            </a:pPr>
            <a:r>
              <a:rPr lang="en-US" sz="1800" b="0" strike="noStrike" spc="-1">
                <a:solidFill>
                  <a:srgbClr val="000000"/>
                </a:solidFill>
                <a:latin typeface="Arial"/>
              </a:rPr>
              <a:t>EXAMPLE: Analysis of pagefile.sys and hiberfile.sys can reveal browser sessions and document fragments despite clearing attempts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65" name="PlaceHolder 3"/>
          <p:cNvSpPr>
            <a:spLocks noGrp="1"/>
          </p:cNvSpPr>
          <p:nvPr>
            <p:ph type="sldNum" idx="52"/>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noRot="1" noChangeAspect="1"/>
          </p:cNvSpPr>
          <p:nvPr>
            <p:ph type="sldImg"/>
          </p:nvPr>
        </p:nvSpPr>
        <p:spPr>
          <a:xfrm>
            <a:off x="685800" y="630360"/>
            <a:ext cx="3777840" cy="2124720"/>
          </a:xfrm>
          <a:prstGeom prst="rect">
            <a:avLst/>
          </a:prstGeom>
          <a:ln w="0">
            <a:noFill/>
          </a:ln>
        </p:spPr>
      </p:sp>
      <p:sp>
        <p:nvSpPr>
          <p:cNvPr id="235"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7170" indent="-217170">
              <a:spcBef>
                <a:spcPts val="1191"/>
              </a:spcBef>
              <a:spcAft>
                <a:spcPts val="992"/>
              </a:spcAft>
              <a:buClr>
                <a:srgbClr val="000000"/>
              </a:buClr>
              <a:buFont typeface="Arial"/>
              <a:buChar char="•"/>
            </a:pPr>
            <a:r>
              <a:rPr lang="en-US" sz="1200" b="0" strike="noStrike" spc="-1" dirty="0">
                <a:solidFill>
                  <a:srgbClr val="000000"/>
                </a:solidFill>
                <a:latin typeface="Times New Roman"/>
                <a:ea typeface="Times New Roman"/>
                <a:cs typeface="Times New Roman"/>
              </a:rPr>
              <a:t>Hard </a:t>
            </a:r>
            <a:r>
              <a:rPr lang="en-US" spc="-1" dirty="0">
                <a:solidFill>
                  <a:srgbClr val="000000"/>
                </a:solidFill>
                <a:latin typeface="Times New Roman"/>
                <a:ea typeface="Times New Roman"/>
                <a:cs typeface="Times New Roman"/>
              </a:rPr>
              <a:t>drives are the most common form of mass storage.</a:t>
            </a:r>
            <a:endParaRPr lang="en-US" spc="-1" dirty="0">
              <a:solidFill>
                <a:srgbClr val="000000"/>
              </a:solidFill>
              <a:latin typeface="Arial"/>
              <a:ea typeface="Times New Roman"/>
              <a:cs typeface="Times New Roman"/>
            </a:endParaRPr>
          </a:p>
          <a:p>
            <a:pPr marL="217170" indent="-217170">
              <a:spcBef>
                <a:spcPts val="1191"/>
              </a:spcBef>
              <a:spcAft>
                <a:spcPts val="992"/>
              </a:spcAft>
              <a:buClr>
                <a:srgbClr val="000000"/>
              </a:buClr>
              <a:buFont typeface="Arial"/>
              <a:buChar char="•"/>
            </a:pPr>
            <a:r>
              <a:rPr lang="en-US" spc="-1" dirty="0">
                <a:solidFill>
                  <a:srgbClr val="000000"/>
                </a:solidFill>
                <a:latin typeface="Times New Roman"/>
                <a:ea typeface="Times New Roman"/>
                <a:cs typeface="Times New Roman"/>
              </a:rPr>
              <a:t>Let's look at </a:t>
            </a:r>
            <a:r>
              <a:rPr lang="en-US" spc="-1" dirty="0" err="1">
                <a:solidFill>
                  <a:srgbClr val="000000"/>
                </a:solidFill>
                <a:latin typeface="Times New Roman"/>
                <a:ea typeface="Times New Roman"/>
                <a:cs typeface="Times New Roman"/>
              </a:rPr>
              <a:t>magenetic</a:t>
            </a:r>
            <a:r>
              <a:rPr lang="en-US" spc="-1" dirty="0">
                <a:solidFill>
                  <a:srgbClr val="000000"/>
                </a:solidFill>
                <a:latin typeface="Times New Roman"/>
                <a:ea typeface="Times New Roman"/>
                <a:cs typeface="Times New Roman"/>
              </a:rPr>
              <a:t> first.</a:t>
            </a:r>
            <a:endParaRPr lang="en-US" spc="-1" dirty="0">
              <a:solidFill>
                <a:srgbClr val="000000"/>
              </a:solidFill>
              <a:latin typeface="Arial"/>
              <a:ea typeface="Times New Roman"/>
              <a:cs typeface="Arial"/>
            </a:endParaRPr>
          </a:p>
          <a:p>
            <a:pPr marL="217170" indent="-217170">
              <a:spcBef>
                <a:spcPts val="1191"/>
              </a:spcBef>
              <a:spcAft>
                <a:spcPts val="992"/>
              </a:spcAft>
              <a:buClr>
                <a:srgbClr val="000000"/>
              </a:buClr>
              <a:buFont typeface="Arial"/>
              <a:buChar char="•"/>
            </a:pPr>
            <a:r>
              <a:rPr lang="en-US" spc="-1" dirty="0">
                <a:solidFill>
                  <a:srgbClr val="000000"/>
                </a:solidFill>
                <a:latin typeface="Times New Roman"/>
                <a:ea typeface="Times New Roman"/>
                <a:cs typeface="Times New Roman"/>
              </a:rPr>
              <a:t>Hard </a:t>
            </a:r>
            <a:r>
              <a:rPr lang="en-US" sz="1200" b="0" strike="noStrike" spc="-1" dirty="0">
                <a:solidFill>
                  <a:srgbClr val="000000"/>
                </a:solidFill>
                <a:latin typeface="Times New Roman"/>
                <a:ea typeface="Times New Roman"/>
                <a:cs typeface="Times New Roman"/>
              </a:rPr>
              <a:t>drives consist of platters coated with magnetic material organized by read/write heads, tracks, cylinders, and sectors. </a:t>
            </a:r>
            <a:r>
              <a:rPr lang="en-US" spc="-1" dirty="0">
                <a:solidFill>
                  <a:srgbClr val="000000"/>
                </a:solidFill>
                <a:latin typeface="Times New Roman"/>
                <a:cs typeface="Times New Roman"/>
              </a:rPr>
              <a:t>U</a:t>
            </a:r>
            <a:r>
              <a:rPr lang="en-US" spc="-1" dirty="0">
                <a:solidFill>
                  <a:srgbClr val="000000"/>
                </a:solidFill>
                <a:cs typeface="Arial"/>
              </a:rPr>
              <a:t>ses magnetism to record data, similar to the magnetic tape used to listen to music as a child. If we need to find a piece of data, the disk will rotate to the location where the information is recorded, and the magnetic head will sense the magnetism to read the data.</a:t>
            </a:r>
            <a:endParaRPr lang="en-US" spc="-1" dirty="0">
              <a:solidFill>
                <a:srgbClr val="000000"/>
              </a:solidFill>
              <a:latin typeface="Arial"/>
              <a:ea typeface="Times New Roman"/>
              <a:cs typeface="Arial"/>
            </a:endParaRPr>
          </a:p>
          <a:p>
            <a:pPr marL="217170" indent="-217170">
              <a:spcBef>
                <a:spcPts val="1191"/>
              </a:spcBef>
              <a:spcAft>
                <a:spcPts val="992"/>
              </a:spcAft>
              <a:buClr>
                <a:srgbClr val="000000"/>
              </a:buClr>
              <a:buFont typeface="Arial"/>
              <a:buChar char="•"/>
            </a:pPr>
            <a:r>
              <a:rPr lang="en-US" sz="1200" b="0" strike="noStrike" spc="-1" dirty="0">
                <a:solidFill>
                  <a:srgbClr val="000000"/>
                </a:solidFill>
                <a:latin typeface="Times New Roman"/>
                <a:ea typeface="Times New Roman"/>
                <a:cs typeface="Times New Roman"/>
              </a:rPr>
              <a:t>Understanding the physical structure of storage media is essential because it directly impacts how data persists even after deletion. This physical persistence is a fundamental principle that makes digital forensics possible in the first place. The disk "geometry" refers to the logical organization of data on these platters and affects how data is accessed and stored, which can impact forensic analysis, especially in cases involving data hiding or recovery.</a:t>
            </a:r>
            <a:endParaRPr lang="en-US" sz="1200" b="0" strike="noStrike" spc="-1" dirty="0">
              <a:solidFill>
                <a:srgbClr val="000000"/>
              </a:solidFill>
              <a:latin typeface="Arial"/>
              <a:cs typeface="Arial"/>
            </a:endParaRPr>
          </a:p>
          <a:p>
            <a:pPr marL="217170" indent="-217170">
              <a:lnSpc>
                <a:spcPct val="100000"/>
              </a:lnSpc>
              <a:spcBef>
                <a:spcPts val="1191"/>
              </a:spcBef>
              <a:spcAft>
                <a:spcPts val="992"/>
              </a:spcAft>
              <a:buClr>
                <a:srgbClr val="000000"/>
              </a:buClr>
              <a:buFont typeface="Arial"/>
              <a:buChar char="•"/>
            </a:pPr>
            <a:r>
              <a:rPr lang="en-US" sz="1200" b="0" strike="noStrike" spc="-1" dirty="0">
                <a:solidFill>
                  <a:srgbClr val="000000"/>
                </a:solidFill>
                <a:latin typeface="Times New Roman"/>
                <a:ea typeface="Times New Roman"/>
                <a:cs typeface="Times New Roman"/>
              </a:rPr>
              <a:t>EXAMPLE: Your knowledge of physical storage helps explain to juries how deleted data can persist in unallocated space</a:t>
            </a:r>
            <a:endParaRPr lang="en-US" sz="1200" b="0" strike="noStrike" spc="-1" dirty="0">
              <a:solidFill>
                <a:srgbClr val="000000"/>
              </a:solidFill>
              <a:latin typeface="Arial"/>
              <a:cs typeface="Times New Roman"/>
            </a:endParaRPr>
          </a:p>
          <a:p>
            <a:pPr marL="217170" indent="0">
              <a:lnSpc>
                <a:spcPct val="100000"/>
              </a:lnSpc>
              <a:spcBef>
                <a:spcPts val="1191"/>
              </a:spcBef>
              <a:spcAft>
                <a:spcPts val="992"/>
              </a:spcAft>
              <a:buNone/>
            </a:pPr>
            <a:r>
              <a:rPr lang="en-US" sz="1200" b="0" strike="noStrike" spc="-1" dirty="0">
                <a:solidFill>
                  <a:srgbClr val="000000"/>
                </a:solidFill>
                <a:latin typeface="Times New Roman"/>
                <a:ea typeface="Times New Roman"/>
                <a:cs typeface="Times New Roman"/>
              </a:rPr>
              <a:t> </a:t>
            </a:r>
            <a:endParaRPr lang="en-US" sz="1200" b="0" strike="noStrike" spc="-1" dirty="0">
              <a:solidFill>
                <a:srgbClr val="000000"/>
              </a:solidFill>
              <a:latin typeface="Arial"/>
              <a:cs typeface="Times New Roman"/>
            </a:endParaRPr>
          </a:p>
        </p:txBody>
      </p:sp>
      <p:sp>
        <p:nvSpPr>
          <p:cNvPr id="236" name="PlaceHolder 3"/>
          <p:cNvSpPr>
            <a:spLocks noGrp="1"/>
          </p:cNvSpPr>
          <p:nvPr>
            <p:ph type="sldNum" idx="9"/>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noRot="1" noChangeAspect="1"/>
          </p:cNvSpPr>
          <p:nvPr>
            <p:ph type="sldImg"/>
          </p:nvPr>
        </p:nvSpPr>
        <p:spPr>
          <a:xfrm>
            <a:off x="685800" y="630360"/>
            <a:ext cx="3777840" cy="2124720"/>
          </a:xfrm>
          <a:prstGeom prst="rect">
            <a:avLst/>
          </a:prstGeom>
          <a:ln w="0">
            <a:noFill/>
          </a:ln>
        </p:spPr>
      </p:sp>
      <p:sp>
        <p:nvSpPr>
          <p:cNvPr id="367"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Recycle Bin metadata includes SID numbers that link deleted files to specific users</a:t>
            </a:r>
          </a:p>
          <a:p>
            <a:pPr marL="216000" indent="0">
              <a:lnSpc>
                <a:spcPct val="100000"/>
              </a:lnSpc>
              <a:spcBef>
                <a:spcPts val="1191"/>
              </a:spcBef>
              <a:spcAft>
                <a:spcPts val="992"/>
              </a:spcAft>
              <a:buNone/>
            </a:pPr>
            <a:r>
              <a:rPr lang="en-US" sz="1800" b="0" strike="noStrike" spc="-1">
                <a:solidFill>
                  <a:srgbClr val="000000"/>
                </a:solidFill>
                <a:latin typeface="Arial"/>
              </a:rPr>
              <a:t>EXAMPLE: SID analysis can prove which user account deleted financial transaction files on shared computers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68" name="PlaceHolder 3"/>
          <p:cNvSpPr>
            <a:spLocks noGrp="1"/>
          </p:cNvSpPr>
          <p:nvPr>
            <p:ph type="sldNum" idx="53"/>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PlaceHolder 1"/>
          <p:cNvSpPr>
            <a:spLocks noGrp="1" noRot="1" noChangeAspect="1"/>
          </p:cNvSpPr>
          <p:nvPr>
            <p:ph type="sldImg"/>
          </p:nvPr>
        </p:nvSpPr>
        <p:spPr>
          <a:xfrm>
            <a:off x="685800" y="630360"/>
            <a:ext cx="3777840" cy="2124720"/>
          </a:xfrm>
          <a:prstGeom prst="rect">
            <a:avLst/>
          </a:prstGeom>
          <a:ln w="0">
            <a:noFill/>
          </a:ln>
        </p:spPr>
      </p:sp>
      <p:sp>
        <p:nvSpPr>
          <p:cNvPr id="370"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pPr>
            <a:r>
              <a:rPr lang="en-US" sz="1800" b="0" strike="noStrike" spc="-1">
                <a:solidFill>
                  <a:srgbClr val="000000"/>
                </a:solidFill>
                <a:latin typeface="Arial"/>
              </a:rPr>
              <a:t>RBCmd.exe extracts Recycle Bin metadata including file names, sizes, and deletion timestamps</a:t>
            </a:r>
          </a:p>
          <a:p>
            <a:pPr marL="216000" indent="0">
              <a:lnSpc>
                <a:spcPct val="100000"/>
              </a:lnSpc>
              <a:spcBef>
                <a:spcPts val="1191"/>
              </a:spcBef>
              <a:spcAft>
                <a:spcPts val="992"/>
              </a:spcAft>
              <a:buNone/>
            </a:pPr>
            <a:r>
              <a:rPr lang="en-US" sz="1800" b="0" strike="noStrike" spc="-1">
                <a:solidFill>
                  <a:srgbClr val="000000"/>
                </a:solidFill>
                <a:latin typeface="Arial"/>
              </a:rPr>
              <a:t>EXAMPLE: Timeline analysis can reveal patterns of document deletions immediately following USB connections</a:t>
            </a:r>
          </a:p>
          <a:p>
            <a:pPr marL="216000" indent="0">
              <a:lnSpc>
                <a:spcPct val="100000"/>
              </a:lnSpc>
              <a:spcBef>
                <a:spcPts val="1191"/>
              </a:spcBef>
              <a:spcAft>
                <a:spcPts val="992"/>
              </a:spcAft>
              <a:buNone/>
            </a:pPr>
            <a:endParaRPr lang="en-US" sz="1800" b="0" strike="noStrike" spc="-1">
              <a:solidFill>
                <a:srgbClr val="000000"/>
              </a:solidFill>
              <a:latin typeface="Arial"/>
            </a:endParaRPr>
          </a:p>
        </p:txBody>
      </p:sp>
      <p:sp>
        <p:nvSpPr>
          <p:cNvPr id="371" name="PlaceHolder 3"/>
          <p:cNvSpPr>
            <a:spLocks noGrp="1"/>
          </p:cNvSpPr>
          <p:nvPr>
            <p:ph type="sldNum" idx="54"/>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noRot="1" noChangeAspect="1"/>
          </p:cNvSpPr>
          <p:nvPr>
            <p:ph type="sldImg"/>
          </p:nvPr>
        </p:nvSpPr>
        <p:spPr>
          <a:xfrm>
            <a:off x="685800" y="630360"/>
            <a:ext cx="3777840" cy="2124720"/>
          </a:xfrm>
          <a:prstGeom prst="rect">
            <a:avLst/>
          </a:prstGeom>
          <a:ln w="0">
            <a:noFill/>
          </a:ln>
        </p:spPr>
      </p:sp>
      <p:sp>
        <p:nvSpPr>
          <p:cNvPr id="238" name="PlaceHolder 2"/>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Technical properties like zone bit recording, track density, and areal density affect how data is physically stored on disk drives. Zone bit recording compensates for the fact that outer tracks are physically longer than inner tracks, allowing for more efficient use of disk space by varying the number of sectors per track. Track density refers to how closely tracks are placed together on the platter, with higher density allowing more data storage but increasing risks of corruption. These properties determine how and where data is physically stored, which directly impacts your ability to recover evidence during forensic investigations.</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r>
              <a:rPr lang="en-US" sz="1200" b="0" strike="noStrike" spc="-1">
                <a:solidFill>
                  <a:srgbClr val="000000"/>
                </a:solidFill>
                <a:latin typeface="Times New Roman"/>
                <a:ea typeface="Times New Roman"/>
              </a:rPr>
              <a:t>EXAMPLE: When recovering evidence from damaged drives, understanding zone bit recording explains why outer tracks contain more recoverable data</a:t>
            </a:r>
            <a:endParaRPr lang="en-US" sz="1200" b="0" strike="noStrike" spc="-1">
              <a:solidFill>
                <a:srgbClr val="000000"/>
              </a:solidFill>
              <a:latin typeface="Arial"/>
            </a:endParaRPr>
          </a:p>
          <a:p>
            <a:pPr marL="216000" indent="0">
              <a:lnSpc>
                <a:spcPct val="100000"/>
              </a:lnSpc>
              <a:spcBef>
                <a:spcPts val="1191"/>
              </a:spcBef>
              <a:spcAft>
                <a:spcPts val="992"/>
              </a:spcAft>
              <a:buNone/>
              <a:tabLst>
                <a:tab pos="0" algn="l"/>
              </a:tabLst>
            </a:pPr>
            <a:endParaRPr lang="en-US" sz="1200" b="0" strike="noStrike" spc="-1">
              <a:solidFill>
                <a:srgbClr val="000000"/>
              </a:solidFill>
              <a:latin typeface="Arial"/>
            </a:endParaRPr>
          </a:p>
        </p:txBody>
      </p:sp>
      <p:sp>
        <p:nvSpPr>
          <p:cNvPr id="239" name="PlaceHolder 3"/>
          <p:cNvSpPr>
            <a:spLocks noGrp="1"/>
          </p:cNvSpPr>
          <p:nvPr>
            <p:ph type="sldNum" idx="10"/>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15E6B-E7B6-5D3F-231C-0C0A70986CFE}"/>
            </a:ext>
          </a:extLst>
        </p:cNvPr>
        <p:cNvGrpSpPr/>
        <p:nvPr/>
      </p:nvGrpSpPr>
      <p:grpSpPr>
        <a:xfrm>
          <a:off x="0" y="0"/>
          <a:ext cx="0" cy="0"/>
          <a:chOff x="0" y="0"/>
          <a:chExt cx="0" cy="0"/>
        </a:xfrm>
      </p:grpSpPr>
      <p:sp>
        <p:nvSpPr>
          <p:cNvPr id="237" name="PlaceHolder 1">
            <a:extLst>
              <a:ext uri="{FF2B5EF4-FFF2-40B4-BE49-F238E27FC236}">
                <a16:creationId xmlns:a16="http://schemas.microsoft.com/office/drawing/2014/main" id="{BDF39C7A-E38E-3A28-4F27-D58A94D70E3E}"/>
              </a:ext>
            </a:extLst>
          </p:cNvPr>
          <p:cNvSpPr>
            <a:spLocks noGrp="1" noRot="1" noChangeAspect="1"/>
          </p:cNvSpPr>
          <p:nvPr>
            <p:ph type="sldImg"/>
          </p:nvPr>
        </p:nvSpPr>
        <p:spPr>
          <a:xfrm>
            <a:off x="687388" y="630238"/>
            <a:ext cx="3775075" cy="2124075"/>
          </a:xfrm>
          <a:prstGeom prst="rect">
            <a:avLst/>
          </a:prstGeom>
          <a:ln w="0">
            <a:noFill/>
          </a:ln>
        </p:spPr>
      </p:sp>
      <p:sp>
        <p:nvSpPr>
          <p:cNvPr id="238" name="PlaceHolder 2">
            <a:extLst>
              <a:ext uri="{FF2B5EF4-FFF2-40B4-BE49-F238E27FC236}">
                <a16:creationId xmlns:a16="http://schemas.microsoft.com/office/drawing/2014/main" id="{CA3A9C52-143F-3E41-C996-7818AC8A66E8}"/>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15900">
              <a:spcBef>
                <a:spcPts val="1191"/>
              </a:spcBef>
              <a:spcAft>
                <a:spcPts val="992"/>
              </a:spcAft>
              <a:tabLst>
                <a:tab pos="0" algn="l"/>
              </a:tabLst>
            </a:pPr>
            <a:r>
              <a:rPr lang="en-US" spc="-1" dirty="0">
                <a:solidFill>
                  <a:srgbClr val="000000"/>
                </a:solidFill>
                <a:cs typeface="Arial"/>
              </a:rPr>
              <a:t>SSDs are hard disks made of an array of solid-state electronic memory chips. It consists of a control unit</a:t>
            </a:r>
            <a:r>
              <a:rPr lang="en-US" b="0" strike="noStrike" spc="-1" dirty="0">
                <a:solidFill>
                  <a:srgbClr val="000000"/>
                </a:solidFill>
                <a:cs typeface="Arial"/>
              </a:rPr>
              <a:t>, </a:t>
            </a:r>
            <a:r>
              <a:rPr lang="en-US" spc="-1" dirty="0">
                <a:solidFill>
                  <a:srgbClr val="000000"/>
                </a:solidFill>
                <a:cs typeface="Arial"/>
              </a:rPr>
              <a:t>a storage unit (FLASH chip</a:t>
            </a:r>
            <a:r>
              <a:rPr lang="en-US" b="0" strike="noStrike" spc="-1" dirty="0">
                <a:solidFill>
                  <a:srgbClr val="000000"/>
                </a:solidFill>
                <a:cs typeface="Arial"/>
              </a:rPr>
              <a:t>, </a:t>
            </a:r>
            <a:r>
              <a:rPr lang="en-US" spc="-1" dirty="0">
                <a:solidFill>
                  <a:srgbClr val="000000"/>
                </a:solidFill>
                <a:cs typeface="Arial"/>
              </a:rPr>
              <a:t>DRAM chip), </a:t>
            </a:r>
            <a:r>
              <a:rPr lang="en-US" b="0" strike="noStrike" spc="-1" dirty="0">
                <a:solidFill>
                  <a:srgbClr val="000000"/>
                </a:solidFill>
                <a:cs typeface="Arial"/>
              </a:rPr>
              <a:t>and </a:t>
            </a:r>
            <a:r>
              <a:rPr lang="en-US" spc="-1" dirty="0">
                <a:solidFill>
                  <a:srgbClr val="000000"/>
                </a:solidFill>
                <a:cs typeface="Arial"/>
              </a:rPr>
              <a:t>a cache unit</a:t>
            </a:r>
            <a:r>
              <a:rPr lang="en-US" b="0" strike="noStrike" spc="-1" dirty="0">
                <a:solidFill>
                  <a:srgbClr val="000000"/>
                </a:solidFill>
                <a:cs typeface="Arial"/>
              </a:rPr>
              <a:t>. </a:t>
            </a:r>
            <a:r>
              <a:rPr lang="en-US" spc="-1" dirty="0">
                <a:solidFill>
                  <a:srgbClr val="000000"/>
                </a:solidFill>
                <a:cs typeface="Arial"/>
              </a:rPr>
              <a:t>Unlike mechanical hard disks</a:t>
            </a:r>
            <a:r>
              <a:rPr lang="en-US" b="0" strike="noStrike" spc="-1" dirty="0">
                <a:solidFill>
                  <a:srgbClr val="000000"/>
                </a:solidFill>
                <a:cs typeface="Arial"/>
              </a:rPr>
              <a:t>, </a:t>
            </a:r>
            <a:r>
              <a:rPr lang="en-US" spc="-1" dirty="0">
                <a:solidFill>
                  <a:srgbClr val="000000"/>
                </a:solidFill>
                <a:cs typeface="Arial"/>
              </a:rPr>
              <a:t>which consist </a:t>
            </a:r>
            <a:r>
              <a:rPr lang="en-US" b="0" strike="noStrike" spc="-1" dirty="0">
                <a:solidFill>
                  <a:srgbClr val="000000"/>
                </a:solidFill>
                <a:cs typeface="Arial"/>
              </a:rPr>
              <a:t>of </a:t>
            </a:r>
            <a:r>
              <a:rPr lang="en-US" spc="-1" dirty="0">
                <a:solidFill>
                  <a:srgbClr val="000000"/>
                </a:solidFill>
                <a:cs typeface="Arial"/>
              </a:rPr>
              <a:t>mechanical components such as disks and magnetic heads, </a:t>
            </a:r>
            <a:r>
              <a:rPr lang="en-US" b="0" strike="noStrike" spc="-1" dirty="0">
                <a:solidFill>
                  <a:srgbClr val="000000"/>
                </a:solidFill>
                <a:cs typeface="Arial"/>
              </a:rPr>
              <a:t>the </a:t>
            </a:r>
            <a:r>
              <a:rPr lang="en-US" spc="-1" dirty="0">
                <a:solidFill>
                  <a:srgbClr val="000000"/>
                </a:solidFill>
                <a:cs typeface="Arial"/>
              </a:rPr>
              <a:t>entire SSD structure consists of electronic chips and circuit boards instead </a:t>
            </a:r>
            <a:r>
              <a:rPr lang="en-US" b="0" strike="noStrike" spc="-1" dirty="0">
                <a:solidFill>
                  <a:srgbClr val="000000"/>
                </a:solidFill>
                <a:cs typeface="Arial"/>
              </a:rPr>
              <a:t>of </a:t>
            </a:r>
            <a:r>
              <a:rPr lang="en-US" spc="-1" dirty="0">
                <a:solidFill>
                  <a:srgbClr val="000000"/>
                </a:solidFill>
                <a:cs typeface="Arial"/>
              </a:rPr>
              <a:t>mechanical devices</a:t>
            </a:r>
            <a:r>
              <a:rPr lang="en-US" b="0" strike="noStrike" spc="-1" dirty="0">
                <a:solidFill>
                  <a:srgbClr val="000000"/>
                </a:solidFill>
                <a:cs typeface="Arial"/>
              </a:rPr>
              <a:t>. </a:t>
            </a:r>
            <a:endParaRPr lang="en-US" sz="1200" b="0" strike="noStrike" dirty="0">
              <a:solidFill>
                <a:srgbClr val="000000"/>
              </a:solidFill>
              <a:latin typeface="Arial"/>
              <a:cs typeface="Arial"/>
            </a:endParaRPr>
          </a:p>
        </p:txBody>
      </p:sp>
      <p:sp>
        <p:nvSpPr>
          <p:cNvPr id="239" name="PlaceHolder 3">
            <a:extLst>
              <a:ext uri="{FF2B5EF4-FFF2-40B4-BE49-F238E27FC236}">
                <a16:creationId xmlns:a16="http://schemas.microsoft.com/office/drawing/2014/main" id="{73F24606-46FE-2D33-D010-0E002DF8B4FF}"/>
              </a:ext>
            </a:extLst>
          </p:cNvPr>
          <p:cNvSpPr>
            <a:spLocks noGrp="1"/>
          </p:cNvSpPr>
          <p:nvPr>
            <p:ph type="sldNum" idx="10"/>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351564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168D2-D8EA-AA48-684E-CE9B58006F6A}"/>
            </a:ext>
          </a:extLst>
        </p:cNvPr>
        <p:cNvGrpSpPr/>
        <p:nvPr/>
      </p:nvGrpSpPr>
      <p:grpSpPr>
        <a:xfrm>
          <a:off x="0" y="0"/>
          <a:ext cx="0" cy="0"/>
          <a:chOff x="0" y="0"/>
          <a:chExt cx="0" cy="0"/>
        </a:xfrm>
      </p:grpSpPr>
      <p:sp>
        <p:nvSpPr>
          <p:cNvPr id="237" name="PlaceHolder 1">
            <a:extLst>
              <a:ext uri="{FF2B5EF4-FFF2-40B4-BE49-F238E27FC236}">
                <a16:creationId xmlns:a16="http://schemas.microsoft.com/office/drawing/2014/main" id="{028C8D4C-A5F8-2CE1-2BE7-92CB4FFD0CA8}"/>
              </a:ext>
            </a:extLst>
          </p:cNvPr>
          <p:cNvSpPr>
            <a:spLocks noGrp="1" noRot="1" noChangeAspect="1"/>
          </p:cNvSpPr>
          <p:nvPr>
            <p:ph type="sldImg"/>
          </p:nvPr>
        </p:nvSpPr>
        <p:spPr>
          <a:xfrm>
            <a:off x="687388" y="630238"/>
            <a:ext cx="3775075" cy="2124075"/>
          </a:xfrm>
          <a:prstGeom prst="rect">
            <a:avLst/>
          </a:prstGeom>
          <a:ln w="0">
            <a:noFill/>
          </a:ln>
        </p:spPr>
      </p:sp>
      <p:sp>
        <p:nvSpPr>
          <p:cNvPr id="238" name="PlaceHolder 2">
            <a:extLst>
              <a:ext uri="{FF2B5EF4-FFF2-40B4-BE49-F238E27FC236}">
                <a16:creationId xmlns:a16="http://schemas.microsoft.com/office/drawing/2014/main" id="{EB901196-7BB9-2746-BA30-E3582894A047}"/>
              </a:ext>
            </a:extLst>
          </p:cNvPr>
          <p:cNvSpPr>
            <a:spLocks noGrp="1"/>
          </p:cNvSpPr>
          <p:nvPr>
            <p:ph type="body"/>
          </p:nvPr>
        </p:nvSpPr>
        <p:spPr>
          <a:xfrm>
            <a:off x="685800" y="2993760"/>
            <a:ext cx="5485680" cy="5519160"/>
          </a:xfrm>
          <a:prstGeom prst="rect">
            <a:avLst/>
          </a:prstGeom>
          <a:noFill/>
          <a:ln w="0">
            <a:noFill/>
          </a:ln>
        </p:spPr>
        <p:txBody>
          <a:bodyPr lIns="91440" tIns="45720" rIns="91440" bIns="45720" anchor="t">
            <a:noAutofit/>
          </a:bodyPr>
          <a:lstStyle/>
          <a:p>
            <a:pPr marL="285750" indent="-285750">
              <a:buFont typeface="Arial"/>
              <a:buChar char="•"/>
              <a:tabLst>
                <a:tab pos="0" algn="l"/>
              </a:tabLst>
            </a:pPr>
            <a:r>
              <a:rPr lang="en-US" b="1" spc="-1">
                <a:solidFill>
                  <a:srgbClr val="000000"/>
                </a:solidFill>
              </a:rPr>
              <a:t>3.5-inch SATA</a:t>
            </a:r>
            <a:r>
              <a:rPr lang="en-US" spc="-1">
                <a:solidFill>
                  <a:srgbClr val="000000"/>
                </a:solidFill>
              </a:rPr>
              <a:t>: Commonly used in desktops, these drives are easy to install</a:t>
            </a:r>
            <a:r>
              <a:rPr lang="en-US" b="0" strike="noStrike" spc="-1">
                <a:solidFill>
                  <a:srgbClr val="000000"/>
                </a:solidFill>
              </a:rPr>
              <a:t>, </a:t>
            </a:r>
            <a:r>
              <a:rPr lang="en-US" spc="-1">
                <a:solidFill>
                  <a:srgbClr val="000000"/>
                </a:solidFill>
              </a:rPr>
              <a:t>widely compatible</a:t>
            </a:r>
            <a:r>
              <a:rPr lang="en-US" b="0" strike="noStrike" spc="-1">
                <a:solidFill>
                  <a:srgbClr val="000000"/>
                </a:solidFill>
              </a:rPr>
              <a:t>, and </a:t>
            </a:r>
            <a:r>
              <a:rPr lang="en-US" spc="-1">
                <a:solidFill>
                  <a:srgbClr val="000000"/>
                </a:solidFill>
              </a:rPr>
              <a:t>bigger in size</a:t>
            </a:r>
            <a:r>
              <a:rPr lang="en-US" b="0" strike="noStrike" spc="-1">
                <a:solidFill>
                  <a:srgbClr val="000000"/>
                </a:solidFill>
              </a:rPr>
              <a:t>.</a:t>
            </a:r>
            <a:endParaRPr lang="en-US"/>
          </a:p>
          <a:p>
            <a:pPr marL="285750" indent="-285750">
              <a:buFont typeface="Arial"/>
              <a:buChar char="•"/>
              <a:tabLst>
                <a:tab pos="0" algn="l"/>
              </a:tabLst>
            </a:pPr>
            <a:r>
              <a:rPr lang="en-US" b="1" spc="-1">
                <a:solidFill>
                  <a:srgbClr val="000000"/>
                </a:solidFill>
              </a:rPr>
              <a:t>2.5-inch SATA</a:t>
            </a:r>
            <a:r>
              <a:rPr lang="en-US" spc="-1">
                <a:solidFill>
                  <a:srgbClr val="000000"/>
                </a:solidFill>
              </a:rPr>
              <a:t>: Commonly used in laptops and some desktops</a:t>
            </a:r>
            <a:r>
              <a:rPr lang="en-US" b="0" strike="noStrike" spc="-1">
                <a:solidFill>
                  <a:srgbClr val="000000"/>
                </a:solidFill>
              </a:rPr>
              <a:t>, </a:t>
            </a:r>
            <a:r>
              <a:rPr lang="en-US" spc="-1">
                <a:solidFill>
                  <a:srgbClr val="000000"/>
                </a:solidFill>
              </a:rPr>
              <a:t>these drives are easy to install and widely compatible.</a:t>
            </a:r>
            <a:endParaRPr lang="en-US"/>
          </a:p>
          <a:p>
            <a:pPr marL="285750" indent="-285750">
              <a:buFont typeface="Arial"/>
              <a:buChar char="•"/>
              <a:tabLst>
                <a:tab pos="0" algn="l"/>
              </a:tabLst>
            </a:pPr>
            <a:r>
              <a:rPr lang="en-US" b="1" spc="-1">
                <a:solidFill>
                  <a:srgbClr val="000000"/>
                </a:solidFill>
              </a:rPr>
              <a:t>M.2</a:t>
            </a:r>
            <a:r>
              <a:rPr lang="en-US" spc="-1">
                <a:solidFill>
                  <a:srgbClr val="000000"/>
                </a:solidFill>
              </a:rPr>
              <a:t>: An increasingly popular form factor for SSDs that connects directly to the motherboard, offering higher speeds and compact size.</a:t>
            </a:r>
            <a:endParaRPr lang="en-US"/>
          </a:p>
          <a:p>
            <a:pPr marL="285750" indent="-285750">
              <a:buFont typeface="Arial"/>
              <a:buChar char="•"/>
              <a:tabLst>
                <a:tab pos="0" algn="l"/>
              </a:tabLst>
            </a:pPr>
            <a:r>
              <a:rPr lang="en-US" b="1" spc="-1">
                <a:solidFill>
                  <a:srgbClr val="000000"/>
                </a:solidFill>
              </a:rPr>
              <a:t>PCIe</a:t>
            </a:r>
            <a:r>
              <a:rPr lang="en-US" spc="-1">
                <a:solidFill>
                  <a:srgbClr val="000000"/>
                </a:solidFill>
              </a:rPr>
              <a:t>: SSDs that connect via PCIe slots on </a:t>
            </a:r>
            <a:r>
              <a:rPr lang="en-US" b="0" strike="noStrike" spc="-1">
                <a:solidFill>
                  <a:srgbClr val="000000"/>
                </a:solidFill>
              </a:rPr>
              <a:t>the </a:t>
            </a:r>
            <a:r>
              <a:rPr lang="en-US" spc="-1">
                <a:solidFill>
                  <a:srgbClr val="000000"/>
                </a:solidFill>
              </a:rPr>
              <a:t>motherboard, providing even faster speeds suitable for high-performance applications and gaming</a:t>
            </a:r>
            <a:r>
              <a:rPr lang="en-US" b="0" strike="noStrike" spc="-1">
                <a:solidFill>
                  <a:srgbClr val="000000"/>
                </a:solidFill>
              </a:rPr>
              <a:t>.</a:t>
            </a:r>
            <a:endParaRPr lang="en-US"/>
          </a:p>
          <a:p>
            <a:pPr marL="215900">
              <a:spcBef>
                <a:spcPts val="1191"/>
              </a:spcBef>
              <a:spcAft>
                <a:spcPts val="992"/>
              </a:spcAft>
              <a:tabLst>
                <a:tab pos="0" algn="l"/>
              </a:tabLst>
            </a:pPr>
            <a:endParaRPr lang="en-US" sz="1200" b="0" strike="noStrike" spc="-1" dirty="0">
              <a:solidFill>
                <a:srgbClr val="000000"/>
              </a:solidFill>
              <a:latin typeface="Arial"/>
              <a:cs typeface="Arial"/>
            </a:endParaRPr>
          </a:p>
        </p:txBody>
      </p:sp>
      <p:sp>
        <p:nvSpPr>
          <p:cNvPr id="239" name="PlaceHolder 3">
            <a:extLst>
              <a:ext uri="{FF2B5EF4-FFF2-40B4-BE49-F238E27FC236}">
                <a16:creationId xmlns:a16="http://schemas.microsoft.com/office/drawing/2014/main" id="{FBC4EF1B-06FB-E59D-EDEC-87EA6009FE8B}"/>
              </a:ext>
            </a:extLst>
          </p:cNvPr>
          <p:cNvSpPr>
            <a:spLocks noGrp="1"/>
          </p:cNvSpPr>
          <p:nvPr>
            <p:ph type="sldNum" idx="10"/>
          </p:nvPr>
        </p:nvSpPr>
        <p:spPr>
          <a:xfrm>
            <a:off x="6063120" y="8685360"/>
            <a:ext cx="683640" cy="457920"/>
          </a:xfrm>
          <a:prstGeom prst="rect">
            <a:avLst/>
          </a:prstGeom>
          <a:noFill/>
          <a:ln w="0">
            <a:noFill/>
          </a:ln>
        </p:spPr>
        <p:txBody>
          <a:bodyPr lIns="91440" tIns="45720" rIns="91440" bIns="45720" anchor="b">
            <a:noAutofit/>
          </a:bodyPr>
          <a:lstStyle/>
          <a:p>
            <a:pPr indent="0">
              <a:buNone/>
            </a:pPr>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368909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First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itle/Subtitle/Images">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Multi Image/Conten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wo Image/One Conten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itle Content_">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wo Image/Two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hree Image/Three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Four Image/Four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ection Divider">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itle Conten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4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hree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itle/Sub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Work Sans"/>
              <a:ea typeface="Arial"/>
            </a:endParaRPr>
          </a:p>
        </p:txBody>
      </p:sp>
      <p:sp>
        <p:nvSpPr>
          <p:cNvPr id="10"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2" name="Picture 13"/>
          <p:cNvPicPr/>
          <p:nvPr/>
        </p:nvPicPr>
        <p:blipFill>
          <a:blip r:embed="rId3"/>
          <a:stretch/>
        </p:blipFill>
        <p:spPr>
          <a:xfrm>
            <a:off x="183240" y="6224040"/>
            <a:ext cx="1819440" cy="609840"/>
          </a:xfrm>
          <a:prstGeom prst="rect">
            <a:avLst/>
          </a:prstGeom>
          <a:ln w="0">
            <a:noFill/>
          </a:ln>
        </p:spPr>
      </p:pic>
      <p:sp>
        <p:nvSpPr>
          <p:cNvPr id="3"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7A8FE7F-6434-4CF2-8AB3-9BC52E867C15}"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pic>
        <p:nvPicPr>
          <p:cNvPr id="4" name="Picture 16"/>
          <p:cNvPicPr/>
          <p:nvPr/>
        </p:nvPicPr>
        <p:blipFill>
          <a:blip r:embed="rId4"/>
          <a:stretch/>
        </p:blipFill>
        <p:spPr>
          <a:xfrm>
            <a:off x="0" y="-14040"/>
            <a:ext cx="12191400" cy="6857280"/>
          </a:xfrm>
          <a:prstGeom prst="rect">
            <a:avLst/>
          </a:prstGeom>
          <a:ln w="0">
            <a:noFill/>
          </a:ln>
        </p:spPr>
      </p:pic>
      <p:sp>
        <p:nvSpPr>
          <p:cNvPr id="5"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895C4BF-09E3-4C51-B8FD-94D90B437354}"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pic>
        <p:nvPicPr>
          <p:cNvPr id="6" name="Picture 20"/>
          <p:cNvPicPr/>
          <p:nvPr/>
        </p:nvPicPr>
        <p:blipFill>
          <a:blip r:embed="rId3"/>
          <a:stretch/>
        </p:blipFill>
        <p:spPr>
          <a:xfrm>
            <a:off x="183240" y="6224040"/>
            <a:ext cx="1819440" cy="609840"/>
          </a:xfrm>
          <a:prstGeom prst="rect">
            <a:avLst/>
          </a:prstGeom>
          <a:ln w="0">
            <a:noFill/>
          </a:ln>
        </p:spPr>
      </p:pic>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US" sz="4400" b="0" strike="noStrike" spc="-1">
                <a:solidFill>
                  <a:srgbClr val="000000"/>
                </a:solidFill>
                <a:latin typeface="Arial"/>
              </a:rPr>
              <a:t>Click to edit the title text format</a:t>
            </a:r>
          </a:p>
        </p:txBody>
      </p:sp>
      <p:sp>
        <p:nvSpPr>
          <p:cNvPr id="8"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Work Sans"/>
              <a:ea typeface="Arial"/>
            </a:endParaRPr>
          </a:p>
        </p:txBody>
      </p:sp>
      <p:sp>
        <p:nvSpPr>
          <p:cNvPr id="56"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57" name="Picture 13"/>
          <p:cNvPicPr/>
          <p:nvPr/>
        </p:nvPicPr>
        <p:blipFill>
          <a:blip r:embed="rId3"/>
          <a:stretch/>
        </p:blipFill>
        <p:spPr>
          <a:xfrm>
            <a:off x="183240" y="6224040"/>
            <a:ext cx="1819440" cy="609840"/>
          </a:xfrm>
          <a:prstGeom prst="rect">
            <a:avLst/>
          </a:prstGeom>
          <a:ln w="0">
            <a:noFill/>
          </a:ln>
        </p:spPr>
      </p:pic>
      <p:sp>
        <p:nvSpPr>
          <p:cNvPr id="58"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112021F-F39F-4A13-A6DD-C334ED75E430}"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Work Sans"/>
              <a:ea typeface="Arial"/>
            </a:endParaRPr>
          </a:p>
        </p:txBody>
      </p:sp>
      <p:sp>
        <p:nvSpPr>
          <p:cNvPr id="60"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61" name="Picture 13"/>
          <p:cNvPicPr/>
          <p:nvPr/>
        </p:nvPicPr>
        <p:blipFill>
          <a:blip r:embed="rId3"/>
          <a:stretch/>
        </p:blipFill>
        <p:spPr>
          <a:xfrm>
            <a:off x="183240" y="6224040"/>
            <a:ext cx="1819440" cy="609840"/>
          </a:xfrm>
          <a:prstGeom prst="rect">
            <a:avLst/>
          </a:prstGeom>
          <a:ln w="0">
            <a:noFill/>
          </a:ln>
        </p:spPr>
      </p:pic>
      <p:sp>
        <p:nvSpPr>
          <p:cNvPr id="62"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BCC267E-056D-498B-9493-3AF4C80B092F}"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Work Sans"/>
              <a:ea typeface="Arial"/>
            </a:endParaRPr>
          </a:p>
        </p:txBody>
      </p:sp>
      <p:sp>
        <p:nvSpPr>
          <p:cNvPr id="64"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65" name="Picture 13"/>
          <p:cNvPicPr/>
          <p:nvPr/>
        </p:nvPicPr>
        <p:blipFill>
          <a:blip r:embed="rId3"/>
          <a:stretch/>
        </p:blipFill>
        <p:spPr>
          <a:xfrm>
            <a:off x="183240" y="6224040"/>
            <a:ext cx="1819440" cy="609840"/>
          </a:xfrm>
          <a:prstGeom prst="rect">
            <a:avLst/>
          </a:prstGeom>
          <a:ln w="0">
            <a:noFill/>
          </a:ln>
        </p:spPr>
      </p:pic>
      <p:sp>
        <p:nvSpPr>
          <p:cNvPr id="66"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0929262-C21F-45F2-82EA-8C00D061B7C5}"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en-US" sz="1800" b="0" strike="noStrike" spc="-1">
              <a:solidFill>
                <a:schemeClr val="lt1"/>
              </a:solidFill>
              <a:latin typeface="Work Sans"/>
              <a:ea typeface="Arial"/>
            </a:endParaRPr>
          </a:p>
        </p:txBody>
      </p:sp>
      <p:sp>
        <p:nvSpPr>
          <p:cNvPr id="68"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69" name="Picture 13"/>
          <p:cNvPicPr/>
          <p:nvPr/>
        </p:nvPicPr>
        <p:blipFill>
          <a:blip r:embed="rId3"/>
          <a:stretch/>
        </p:blipFill>
        <p:spPr>
          <a:xfrm>
            <a:off x="183240" y="6224040"/>
            <a:ext cx="1819440" cy="609840"/>
          </a:xfrm>
          <a:prstGeom prst="rect">
            <a:avLst/>
          </a:prstGeom>
          <a:ln w="0">
            <a:noFill/>
          </a:ln>
        </p:spPr>
      </p:pic>
      <p:sp>
        <p:nvSpPr>
          <p:cNvPr id="70"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1ED1174-DA85-47A3-BB11-688AD767D230}"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sp>
        <p:nvSpPr>
          <p:cNvPr id="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US" sz="4400" b="0" strike="noStrike" spc="-1">
                <a:solidFill>
                  <a:srgbClr val="000000"/>
                </a:solidFill>
                <a:latin typeface="Arial"/>
              </a:rPr>
              <a:t>Click to edit the title text format</a:t>
            </a:r>
          </a:p>
        </p:txBody>
      </p:sp>
      <p:sp>
        <p:nvSpPr>
          <p:cNvPr id="72"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Work Sans"/>
              <a:ea typeface="Arial"/>
            </a:endParaRPr>
          </a:p>
        </p:txBody>
      </p:sp>
      <p:sp>
        <p:nvSpPr>
          <p:cNvPr id="10"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11" name="Picture 13"/>
          <p:cNvPicPr/>
          <p:nvPr/>
        </p:nvPicPr>
        <p:blipFill>
          <a:blip r:embed="rId3"/>
          <a:stretch/>
        </p:blipFill>
        <p:spPr>
          <a:xfrm>
            <a:off x="183240" y="6224040"/>
            <a:ext cx="1819440" cy="609840"/>
          </a:xfrm>
          <a:prstGeom prst="rect">
            <a:avLst/>
          </a:prstGeom>
          <a:ln w="0">
            <a:noFill/>
          </a:ln>
        </p:spPr>
      </p:pic>
      <p:sp>
        <p:nvSpPr>
          <p:cNvPr id="12"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182486D-2FF7-4DB3-9B64-1B6E10025088}"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Work Sans"/>
              <a:ea typeface="Arial"/>
            </a:endParaRPr>
          </a:p>
        </p:txBody>
      </p:sp>
      <p:sp>
        <p:nvSpPr>
          <p:cNvPr id="14"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15" name="Picture 13"/>
          <p:cNvPicPr/>
          <p:nvPr/>
        </p:nvPicPr>
        <p:blipFill>
          <a:blip r:embed="rId3"/>
          <a:stretch/>
        </p:blipFill>
        <p:spPr>
          <a:xfrm>
            <a:off x="183240" y="6224040"/>
            <a:ext cx="1819440" cy="609840"/>
          </a:xfrm>
          <a:prstGeom prst="rect">
            <a:avLst/>
          </a:prstGeom>
          <a:ln w="0">
            <a:noFill/>
          </a:ln>
        </p:spPr>
      </p:pic>
      <p:sp>
        <p:nvSpPr>
          <p:cNvPr id="16"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50697F2-121D-44CC-B51C-B18B6AFCFB6B}"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Work Sans"/>
              <a:ea typeface="Arial"/>
            </a:endParaRPr>
          </a:p>
        </p:txBody>
      </p:sp>
      <p:sp>
        <p:nvSpPr>
          <p:cNvPr id="18"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19" name="Picture 13"/>
          <p:cNvPicPr/>
          <p:nvPr/>
        </p:nvPicPr>
        <p:blipFill>
          <a:blip r:embed="rId3"/>
          <a:stretch/>
        </p:blipFill>
        <p:spPr>
          <a:xfrm>
            <a:off x="183240" y="6224040"/>
            <a:ext cx="1819440" cy="609840"/>
          </a:xfrm>
          <a:prstGeom prst="rect">
            <a:avLst/>
          </a:prstGeom>
          <a:ln w="0">
            <a:noFill/>
          </a:ln>
        </p:spPr>
      </p:pic>
      <p:sp>
        <p:nvSpPr>
          <p:cNvPr id="20"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89D845A-4BAA-4A42-A28D-69767719CFE0}"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Work Sans"/>
              <a:ea typeface="Arial"/>
            </a:endParaRPr>
          </a:p>
        </p:txBody>
      </p:sp>
      <p:sp>
        <p:nvSpPr>
          <p:cNvPr id="22"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23" name="Picture 13"/>
          <p:cNvPicPr/>
          <p:nvPr/>
        </p:nvPicPr>
        <p:blipFill>
          <a:blip r:embed="rId3"/>
          <a:stretch/>
        </p:blipFill>
        <p:spPr>
          <a:xfrm>
            <a:off x="183240" y="6224040"/>
            <a:ext cx="1819440" cy="609840"/>
          </a:xfrm>
          <a:prstGeom prst="rect">
            <a:avLst/>
          </a:prstGeom>
          <a:ln w="0">
            <a:noFill/>
          </a:ln>
        </p:spPr>
      </p:pic>
      <p:sp>
        <p:nvSpPr>
          <p:cNvPr id="24"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EDF24D8-1192-4DC5-9FCE-C288693B0C26}"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pic>
        <p:nvPicPr>
          <p:cNvPr id="25" name="Picture 9"/>
          <p:cNvPicPr/>
          <p:nvPr/>
        </p:nvPicPr>
        <p:blipFill>
          <a:blip r:embed="rId4"/>
          <a:stretch/>
        </p:blipFill>
        <p:spPr>
          <a:xfrm>
            <a:off x="0" y="0"/>
            <a:ext cx="12191400" cy="6857280"/>
          </a:xfrm>
          <a:prstGeom prst="rect">
            <a:avLst/>
          </a:prstGeom>
          <a:ln w="0">
            <a:noFill/>
          </a:ln>
        </p:spPr>
      </p:pic>
      <p:pic>
        <p:nvPicPr>
          <p:cNvPr id="26" name="Picture 16"/>
          <p:cNvPicPr/>
          <p:nvPr/>
        </p:nvPicPr>
        <p:blipFill>
          <a:blip r:embed="rId3"/>
          <a:stretch/>
        </p:blipFill>
        <p:spPr>
          <a:xfrm>
            <a:off x="183240" y="6224040"/>
            <a:ext cx="1819440" cy="609840"/>
          </a:xfrm>
          <a:prstGeom prst="rect">
            <a:avLst/>
          </a:prstGeom>
          <a:ln w="0">
            <a:noFill/>
          </a:ln>
        </p:spPr>
      </p:pic>
      <p:sp>
        <p:nvSpPr>
          <p:cNvPr id="27"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3EC87198-3E1C-41FF-9086-7EF677A9671B}"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sp>
        <p:nvSpPr>
          <p:cNvPr id="28"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Work Sans"/>
              <a:ea typeface="Arial"/>
            </a:endParaRPr>
          </a:p>
        </p:txBody>
      </p:sp>
      <p:sp>
        <p:nvSpPr>
          <p:cNvPr id="30"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31" name="Picture 13"/>
          <p:cNvPicPr/>
          <p:nvPr/>
        </p:nvPicPr>
        <p:blipFill>
          <a:blip r:embed="rId3"/>
          <a:stretch/>
        </p:blipFill>
        <p:spPr>
          <a:xfrm>
            <a:off x="183240" y="6224040"/>
            <a:ext cx="1819440" cy="609840"/>
          </a:xfrm>
          <a:prstGeom prst="rect">
            <a:avLst/>
          </a:prstGeom>
          <a:ln w="0">
            <a:noFill/>
          </a:ln>
        </p:spPr>
      </p:pic>
      <p:sp>
        <p:nvSpPr>
          <p:cNvPr id="32"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D84084AF-CF50-40EF-AB37-17872B2C645A}"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sp>
        <p:nvSpPr>
          <p:cNvPr id="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US" sz="4400" b="0" strike="noStrike" spc="-1">
                <a:solidFill>
                  <a:srgbClr val="000000"/>
                </a:solidFill>
                <a:latin typeface="Arial"/>
              </a:rPr>
              <a:t>Click to edit the title text format</a:t>
            </a:r>
          </a:p>
        </p:txBody>
      </p:sp>
      <p:sp>
        <p:nvSpPr>
          <p:cNvPr id="34"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Work Sans"/>
              <a:ea typeface="Arial"/>
            </a:endParaRPr>
          </a:p>
        </p:txBody>
      </p:sp>
      <p:sp>
        <p:nvSpPr>
          <p:cNvPr id="36"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37" name="Picture 13"/>
          <p:cNvPicPr/>
          <p:nvPr/>
        </p:nvPicPr>
        <p:blipFill>
          <a:blip r:embed="rId3"/>
          <a:stretch/>
        </p:blipFill>
        <p:spPr>
          <a:xfrm>
            <a:off x="183240" y="6224040"/>
            <a:ext cx="1819440" cy="609840"/>
          </a:xfrm>
          <a:prstGeom prst="rect">
            <a:avLst/>
          </a:prstGeom>
          <a:ln w="0">
            <a:noFill/>
          </a:ln>
        </p:spPr>
      </p:pic>
      <p:sp>
        <p:nvSpPr>
          <p:cNvPr id="38"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A905088B-23B4-46F7-8E7D-FADF676006C6}"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sp>
        <p:nvSpPr>
          <p:cNvPr id="39" name="PlaceHolder 1"/>
          <p:cNvSpPr>
            <a:spLocks noGrp="1"/>
          </p:cNvSpPr>
          <p:nvPr>
            <p:ph type="title"/>
          </p:nvPr>
        </p:nvSpPr>
        <p:spPr>
          <a:xfrm>
            <a:off x="477000" y="473400"/>
            <a:ext cx="11241360" cy="121680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Arial"/>
              </a:rPr>
              <a:t>Click to edit the title text format</a:t>
            </a:r>
          </a:p>
        </p:txBody>
      </p:sp>
      <p:sp>
        <p:nvSpPr>
          <p:cNvPr id="40" name="PlaceHolder 2"/>
          <p:cNvSpPr>
            <a:spLocks noGrp="1"/>
          </p:cNvSpPr>
          <p:nvPr>
            <p:ph type="body"/>
          </p:nvPr>
        </p:nvSpPr>
        <p:spPr>
          <a:xfrm>
            <a:off x="477000" y="1825560"/>
            <a:ext cx="5485320" cy="4350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
        <p:nvSpPr>
          <p:cNvPr id="41" name="PlaceHolder 3"/>
          <p:cNvSpPr>
            <a:spLocks noGrp="1"/>
          </p:cNvSpPr>
          <p:nvPr>
            <p:ph type="body"/>
          </p:nvPr>
        </p:nvSpPr>
        <p:spPr>
          <a:xfrm>
            <a:off x="6237360" y="1825560"/>
            <a:ext cx="5485320" cy="4350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Work Sans"/>
              <a:ea typeface="Arial"/>
            </a:endParaRPr>
          </a:p>
        </p:txBody>
      </p:sp>
      <p:sp>
        <p:nvSpPr>
          <p:cNvPr id="46"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47" name="Picture 13"/>
          <p:cNvPicPr/>
          <p:nvPr/>
        </p:nvPicPr>
        <p:blipFill>
          <a:blip r:embed="rId3"/>
          <a:stretch/>
        </p:blipFill>
        <p:spPr>
          <a:xfrm>
            <a:off x="183240" y="6224040"/>
            <a:ext cx="1819440" cy="609840"/>
          </a:xfrm>
          <a:prstGeom prst="rect">
            <a:avLst/>
          </a:prstGeom>
          <a:ln w="0">
            <a:noFill/>
          </a:ln>
        </p:spPr>
      </p:pic>
      <p:sp>
        <p:nvSpPr>
          <p:cNvPr id="48"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D2A60145-2918-45AC-B614-C30246A44946}"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 name="Rectangle 12"/>
          <p:cNvSpPr/>
          <p:nvPr/>
        </p:nvSpPr>
        <p:spPr>
          <a:xfrm>
            <a:off x="0" y="6176880"/>
            <a:ext cx="12191400" cy="68040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Work Sans"/>
              <a:ea typeface="Arial"/>
            </a:endParaRPr>
          </a:p>
        </p:txBody>
      </p:sp>
      <p:sp>
        <p:nvSpPr>
          <p:cNvPr id="50"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pic>
        <p:nvPicPr>
          <p:cNvPr id="51" name="Picture 13"/>
          <p:cNvPicPr/>
          <p:nvPr/>
        </p:nvPicPr>
        <p:blipFill>
          <a:blip r:embed="rId3"/>
          <a:stretch/>
        </p:blipFill>
        <p:spPr>
          <a:xfrm>
            <a:off x="183240" y="6224040"/>
            <a:ext cx="1819440" cy="609840"/>
          </a:xfrm>
          <a:prstGeom prst="rect">
            <a:avLst/>
          </a:prstGeom>
          <a:ln w="0">
            <a:noFill/>
          </a:ln>
        </p:spPr>
      </p:pic>
      <p:sp>
        <p:nvSpPr>
          <p:cNvPr id="52" name="Slide Number Placeholder 5"/>
          <p:cNvSpPr/>
          <p:nvPr/>
        </p:nvSpPr>
        <p:spPr>
          <a:xfrm>
            <a:off x="11082240" y="6449040"/>
            <a:ext cx="733680" cy="36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276E040-4D4E-45EE-81E5-AC3339B05E20}" type="slidenum">
              <a:rPr lang="en-US" sz="1100" b="0" strike="noStrike" spc="-1">
                <a:solidFill>
                  <a:schemeClr val="lt1"/>
                </a:solidFill>
                <a:latin typeface="Work Sans"/>
                <a:ea typeface="Arial"/>
              </a:rPr>
              <a:t>‹#›</a:t>
            </a:fld>
            <a:endParaRPr lang="en-US" sz="1100" b="0" strike="noStrike" spc="-1">
              <a:solidFill>
                <a:srgbClr val="000000"/>
              </a:solidFill>
              <a:latin typeface="Arial"/>
            </a:endParaRPr>
          </a:p>
        </p:txBody>
      </p:sp>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US" sz="4400" b="0" strike="noStrike" spc="-1">
                <a:solidFill>
                  <a:srgbClr val="000000"/>
                </a:solidFill>
                <a:latin typeface="Arial"/>
              </a:rPr>
              <a:t>Click to edit the title text format</a:t>
            </a:r>
          </a:p>
        </p:txBody>
      </p:sp>
      <p:sp>
        <p:nvSpPr>
          <p:cNvPr id="54"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5646600" y="1168560"/>
            <a:ext cx="6103440" cy="238680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en-US" sz="4800" b="1" strike="noStrike" spc="-1">
                <a:solidFill>
                  <a:schemeClr val="lt1"/>
                </a:solidFill>
                <a:latin typeface="Work Sans "/>
                <a:ea typeface="Arial"/>
              </a:rPr>
              <a:t>Guide to Computer Forensics and Investigations, 7e</a:t>
            </a:r>
            <a:endParaRPr lang="en-US" sz="4800" b="0" strike="noStrike" spc="-1">
              <a:solidFill>
                <a:srgbClr val="000000"/>
              </a:solidFill>
              <a:latin typeface="Arial"/>
            </a:endParaRPr>
          </a:p>
        </p:txBody>
      </p:sp>
      <p:sp>
        <p:nvSpPr>
          <p:cNvPr id="80" name="PlaceHolder 2"/>
          <p:cNvSpPr>
            <a:spLocks noGrp="1"/>
          </p:cNvSpPr>
          <p:nvPr>
            <p:ph type="subTitle"/>
          </p:nvPr>
        </p:nvSpPr>
        <p:spPr>
          <a:xfrm>
            <a:off x="5646600" y="3809880"/>
            <a:ext cx="6103440" cy="142416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pPr>
            <a:r>
              <a:rPr lang="en-US" sz="3200" b="0" strike="noStrike" spc="-1" dirty="0">
                <a:solidFill>
                  <a:schemeClr val="lt1"/>
                </a:solidFill>
                <a:latin typeface="Work Sans"/>
                <a:ea typeface="Arial"/>
              </a:rPr>
              <a:t>Week </a:t>
            </a:r>
            <a:r>
              <a:rPr lang="en-US" sz="3200" spc="-1" dirty="0">
                <a:solidFill>
                  <a:schemeClr val="lt1"/>
                </a:solidFill>
                <a:latin typeface="Work Sans"/>
                <a:ea typeface="Arial"/>
              </a:rPr>
              <a:t>6</a:t>
            </a:r>
            <a:r>
              <a:rPr lang="en-US" sz="3200" b="0" strike="noStrike" spc="-1" dirty="0">
                <a:solidFill>
                  <a:schemeClr val="lt1"/>
                </a:solidFill>
                <a:latin typeface="Work Sans"/>
                <a:ea typeface="Arial"/>
              </a:rPr>
              <a:t>: Working with Microsoft File Systems and the Windows Registry</a:t>
            </a:r>
            <a:endParaRPr lang="en-US" sz="3200" b="0" strike="noStrike" spc="-1" dirty="0">
              <a:solidFill>
                <a:schemeClr val="lt1"/>
              </a:solidFill>
              <a:latin typeface="Arial"/>
            </a:endParaRPr>
          </a:p>
        </p:txBody>
      </p:sp>
      <p:pic>
        <p:nvPicPr>
          <p:cNvPr id="81" name="Picture Placeholder 6"/>
          <p:cNvPicPr/>
          <p:nvPr/>
        </p:nvPicPr>
        <p:blipFill>
          <a:blip r:embed="rId3"/>
          <a:stretch/>
        </p:blipFill>
        <p:spPr>
          <a:xfrm>
            <a:off x="474840" y="808200"/>
            <a:ext cx="4712400" cy="5241240"/>
          </a:xfrm>
          <a:prstGeom prst="rect">
            <a:avLst/>
          </a:prstGeom>
          <a:ln w="0">
            <a:noFill/>
          </a:ln>
        </p:spPr>
      </p:pic>
      <p:sp>
        <p:nvSpPr>
          <p:cNvPr id="82" name="Copyright"/>
          <p:cNvSpPr/>
          <p:nvPr/>
        </p:nvSpPr>
        <p:spPr>
          <a:xfrm>
            <a:off x="2103120" y="6314040"/>
            <a:ext cx="896040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E5B2F-76FC-A35E-3D2C-D65933DDA7E1}"/>
            </a:ext>
          </a:extLst>
        </p:cNvPr>
        <p:cNvGrpSpPr/>
        <p:nvPr/>
      </p:nvGrpSpPr>
      <p:grpSpPr>
        <a:xfrm>
          <a:off x="0" y="0"/>
          <a:ext cx="0" cy="0"/>
          <a:chOff x="0" y="0"/>
          <a:chExt cx="0" cy="0"/>
        </a:xfrm>
      </p:grpSpPr>
      <p:sp>
        <p:nvSpPr>
          <p:cNvPr id="106" name="PlaceHolder 1">
            <a:extLst>
              <a:ext uri="{FF2B5EF4-FFF2-40B4-BE49-F238E27FC236}">
                <a16:creationId xmlns:a16="http://schemas.microsoft.com/office/drawing/2014/main" id="{7CE2C21D-A748-0483-7E12-8AD691CDF96B}"/>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a:solidFill>
                  <a:schemeClr val="dk1"/>
                </a:solidFill>
                <a:latin typeface="Work Sans "/>
                <a:ea typeface="Arial"/>
              </a:rPr>
              <a:t>Understanding Disk</a:t>
            </a:r>
            <a:r>
              <a:rPr lang="en-US" sz="4000" b="1" strike="noStrike" spc="-1" dirty="0">
                <a:solidFill>
                  <a:schemeClr val="dk1"/>
                </a:solidFill>
                <a:latin typeface="Work Sans "/>
                <a:ea typeface="Arial"/>
              </a:rPr>
              <a:t> Drives </a:t>
            </a:r>
            <a:r>
              <a:rPr lang="en-US" sz="4000" b="1" spc="-1" dirty="0">
                <a:solidFill>
                  <a:schemeClr val="dk1"/>
                </a:solidFill>
                <a:latin typeface="Work Sans "/>
                <a:ea typeface="Arial"/>
              </a:rPr>
              <a:t>#3</a:t>
            </a:r>
            <a:endParaRPr lang="en-US" sz="4000" b="0" strike="noStrike" spc="-1" dirty="0">
              <a:solidFill>
                <a:schemeClr val="dk1"/>
              </a:solidFill>
              <a:latin typeface="Arial"/>
            </a:endParaRPr>
          </a:p>
        </p:txBody>
      </p:sp>
      <p:sp>
        <p:nvSpPr>
          <p:cNvPr id="107" name="PlaceHolder 2">
            <a:extLst>
              <a:ext uri="{FF2B5EF4-FFF2-40B4-BE49-F238E27FC236}">
                <a16:creationId xmlns:a16="http://schemas.microsoft.com/office/drawing/2014/main" id="{65417C35-0458-22B3-9D39-FF8B4DD6664C}"/>
              </a:ext>
            </a:extLst>
          </p:cNvPr>
          <p:cNvSpPr>
            <a:spLocks noGrp="1"/>
          </p:cNvSpPr>
          <p:nvPr>
            <p:ph/>
          </p:nvPr>
        </p:nvSpPr>
        <p:spPr>
          <a:xfrm>
            <a:off x="102246" y="1400839"/>
            <a:ext cx="4608214" cy="4350600"/>
          </a:xfrm>
          <a:prstGeom prst="rect">
            <a:avLst/>
          </a:prstGeom>
          <a:noFill/>
          <a:ln w="0">
            <a:noFill/>
          </a:ln>
        </p:spPr>
        <p:txBody>
          <a:bodyPr lIns="91440" tIns="45720" rIns="91440" bIns="45720" anchor="t">
            <a:noAutofit/>
          </a:bodyPr>
          <a:lstStyle/>
          <a:p>
            <a:pPr>
              <a:lnSpc>
                <a:spcPct val="100000"/>
              </a:lnSpc>
              <a:spcBef>
                <a:spcPts val="1001"/>
              </a:spcBef>
              <a:spcAft>
                <a:spcPts val="799"/>
              </a:spcAft>
              <a:buClr>
                <a:srgbClr val="282F7C"/>
              </a:buClr>
              <a:buFont typeface="Arial"/>
              <a:buChar char="•"/>
            </a:pPr>
            <a:r>
              <a:rPr lang="en-US" sz="2400" spc="-1" dirty="0">
                <a:solidFill>
                  <a:schemeClr val="dk1"/>
                </a:solidFill>
                <a:latin typeface="Work Sans"/>
              </a:rPr>
              <a:t>Solid-state drives (SSD) are array of solid-state electronic  memory.</a:t>
            </a:r>
          </a:p>
          <a:p>
            <a:pPr>
              <a:lnSpc>
                <a:spcPct val="100000"/>
              </a:lnSpc>
              <a:spcBef>
                <a:spcPts val="1001"/>
              </a:spcBef>
              <a:spcAft>
                <a:spcPts val="799"/>
              </a:spcAft>
              <a:buClr>
                <a:srgbClr val="282F7C"/>
              </a:buClr>
              <a:buFont typeface="Arial"/>
              <a:buChar char="•"/>
            </a:pPr>
            <a:r>
              <a:rPr lang="en-US" sz="2400" spc="-1" dirty="0">
                <a:solidFill>
                  <a:schemeClr val="dk1"/>
                </a:solidFill>
                <a:latin typeface="Work Sans"/>
              </a:rPr>
              <a:t>Electronic chips and circuit boards rather than mechanical devices.</a:t>
            </a:r>
          </a:p>
          <a:p>
            <a:pPr>
              <a:lnSpc>
                <a:spcPct val="100000"/>
              </a:lnSpc>
              <a:spcBef>
                <a:spcPts val="1001"/>
              </a:spcBef>
              <a:spcAft>
                <a:spcPts val="799"/>
              </a:spcAft>
              <a:buClr>
                <a:srgbClr val="282F7C"/>
              </a:buClr>
              <a:buFont typeface="Arial"/>
              <a:buChar char="•"/>
            </a:pPr>
            <a:r>
              <a:rPr lang="en-US" sz="2400" spc="-1" dirty="0">
                <a:solidFill>
                  <a:schemeClr val="dk1"/>
                </a:solidFill>
                <a:latin typeface="Work Sans"/>
              </a:rPr>
              <a:t>Compared to HDDs:</a:t>
            </a:r>
          </a:p>
          <a:p>
            <a:pPr lvl="1">
              <a:lnSpc>
                <a:spcPct val="100000"/>
              </a:lnSpc>
              <a:spcBef>
                <a:spcPts val="1001"/>
              </a:spcBef>
              <a:spcAft>
                <a:spcPts val="799"/>
              </a:spcAft>
              <a:buClr>
                <a:srgbClr val="282F7C"/>
              </a:buClr>
              <a:buFont typeface="Arial"/>
              <a:buChar char="−"/>
            </a:pPr>
            <a:r>
              <a:rPr lang="en-US" sz="1800" spc="-1" dirty="0">
                <a:solidFill>
                  <a:schemeClr val="dk1"/>
                </a:solidFill>
                <a:latin typeface="Work Sans"/>
              </a:rPr>
              <a:t>Less reliable long term</a:t>
            </a:r>
          </a:p>
          <a:p>
            <a:pPr lvl="1">
              <a:lnSpc>
                <a:spcPct val="100000"/>
              </a:lnSpc>
              <a:spcBef>
                <a:spcPts val="1001"/>
              </a:spcBef>
              <a:spcAft>
                <a:spcPts val="799"/>
              </a:spcAft>
              <a:buClr>
                <a:srgbClr val="282F7C"/>
              </a:buClr>
              <a:buFont typeface="Arial"/>
              <a:buChar char="−"/>
            </a:pPr>
            <a:r>
              <a:rPr lang="en-US" sz="1800" spc="-1" dirty="0">
                <a:solidFill>
                  <a:schemeClr val="dk1"/>
                </a:solidFill>
                <a:latin typeface="Work Sans"/>
              </a:rPr>
              <a:t>Faster access</a:t>
            </a:r>
          </a:p>
          <a:p>
            <a:pPr lvl="1">
              <a:lnSpc>
                <a:spcPct val="100000"/>
              </a:lnSpc>
              <a:spcBef>
                <a:spcPts val="1001"/>
              </a:spcBef>
              <a:spcAft>
                <a:spcPts val="799"/>
              </a:spcAft>
              <a:buClr>
                <a:srgbClr val="282F7C"/>
              </a:buClr>
              <a:buFont typeface="Arial"/>
              <a:buChar char="−"/>
            </a:pPr>
            <a:r>
              <a:rPr lang="en-US" sz="1800" spc="-1" dirty="0">
                <a:solidFill>
                  <a:schemeClr val="dk1"/>
                </a:solidFill>
                <a:latin typeface="Work Sans"/>
              </a:rPr>
              <a:t>Shock resistant.</a:t>
            </a:r>
          </a:p>
        </p:txBody>
      </p:sp>
      <p:pic>
        <p:nvPicPr>
          <p:cNvPr id="2" name="Picture 1" descr="HDD SSD inside">
            <a:extLst>
              <a:ext uri="{FF2B5EF4-FFF2-40B4-BE49-F238E27FC236}">
                <a16:creationId xmlns:a16="http://schemas.microsoft.com/office/drawing/2014/main" id="{DD14F894-03C8-B26B-49A8-733C6A6C8A31}"/>
              </a:ext>
            </a:extLst>
          </p:cNvPr>
          <p:cNvPicPr>
            <a:picLocks noChangeAspect="1"/>
          </p:cNvPicPr>
          <p:nvPr/>
        </p:nvPicPr>
        <p:blipFill>
          <a:blip r:embed="rId3"/>
          <a:stretch>
            <a:fillRect/>
          </a:stretch>
        </p:blipFill>
        <p:spPr>
          <a:xfrm>
            <a:off x="4707927" y="1526655"/>
            <a:ext cx="7010868" cy="4092002"/>
          </a:xfrm>
          <a:prstGeom prst="rect">
            <a:avLst/>
          </a:prstGeom>
        </p:spPr>
      </p:pic>
    </p:spTree>
    <p:extLst>
      <p:ext uri="{BB962C8B-B14F-4D97-AF65-F5344CB8AC3E}">
        <p14:creationId xmlns:p14="http://schemas.microsoft.com/office/powerpoint/2010/main" val="328953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8D0C-F495-5E32-28BD-9EA3063CEF22}"/>
            </a:ext>
          </a:extLst>
        </p:cNvPr>
        <p:cNvGrpSpPr/>
        <p:nvPr/>
      </p:nvGrpSpPr>
      <p:grpSpPr>
        <a:xfrm>
          <a:off x="0" y="0"/>
          <a:ext cx="0" cy="0"/>
          <a:chOff x="0" y="0"/>
          <a:chExt cx="0" cy="0"/>
        </a:xfrm>
      </p:grpSpPr>
      <p:sp>
        <p:nvSpPr>
          <p:cNvPr id="106" name="PlaceHolder 1">
            <a:extLst>
              <a:ext uri="{FF2B5EF4-FFF2-40B4-BE49-F238E27FC236}">
                <a16:creationId xmlns:a16="http://schemas.microsoft.com/office/drawing/2014/main" id="{AD7368BD-0498-9E8D-BCD8-51FD934B4AFC}"/>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a:solidFill>
                  <a:schemeClr val="dk1"/>
                </a:solidFill>
                <a:latin typeface="Work Sans "/>
                <a:ea typeface="Arial"/>
              </a:rPr>
              <a:t>Understanding Disk</a:t>
            </a:r>
            <a:r>
              <a:rPr lang="en-US" sz="4000" b="1" strike="noStrike" spc="-1" dirty="0">
                <a:solidFill>
                  <a:schemeClr val="dk1"/>
                </a:solidFill>
                <a:latin typeface="Work Sans "/>
                <a:ea typeface="Arial"/>
              </a:rPr>
              <a:t> Drives </a:t>
            </a:r>
            <a:r>
              <a:rPr lang="en-US" sz="4000" b="1" spc="-1" dirty="0">
                <a:solidFill>
                  <a:schemeClr val="dk1"/>
                </a:solidFill>
                <a:latin typeface="Work Sans "/>
                <a:ea typeface="Arial"/>
              </a:rPr>
              <a:t>#4</a:t>
            </a:r>
            <a:endParaRPr lang="en-US" sz="4000" b="0" strike="noStrike" spc="-1" dirty="0">
              <a:solidFill>
                <a:schemeClr val="dk1"/>
              </a:solidFill>
              <a:latin typeface="Arial"/>
            </a:endParaRPr>
          </a:p>
        </p:txBody>
      </p:sp>
      <p:sp>
        <p:nvSpPr>
          <p:cNvPr id="107" name="PlaceHolder 2">
            <a:extLst>
              <a:ext uri="{FF2B5EF4-FFF2-40B4-BE49-F238E27FC236}">
                <a16:creationId xmlns:a16="http://schemas.microsoft.com/office/drawing/2014/main" id="{BD3FCCB3-0CEE-C4BF-15E6-A12657FDB242}"/>
              </a:ext>
            </a:extLst>
          </p:cNvPr>
          <p:cNvSpPr>
            <a:spLocks noGrp="1"/>
          </p:cNvSpPr>
          <p:nvPr>
            <p:ph/>
          </p:nvPr>
        </p:nvSpPr>
        <p:spPr>
          <a:xfrm>
            <a:off x="102246" y="1400839"/>
            <a:ext cx="4608214" cy="4350600"/>
          </a:xfrm>
          <a:prstGeom prst="rect">
            <a:avLst/>
          </a:prstGeom>
          <a:noFill/>
          <a:ln w="0">
            <a:noFill/>
          </a:ln>
        </p:spPr>
        <p:txBody>
          <a:bodyPr lIns="91440" tIns="45720" rIns="91440" bIns="45720" anchor="t">
            <a:noAutofit/>
          </a:bodyPr>
          <a:lstStyle/>
          <a:p>
            <a:pPr>
              <a:lnSpc>
                <a:spcPct val="100000"/>
              </a:lnSpc>
              <a:spcBef>
                <a:spcPts val="1001"/>
              </a:spcBef>
              <a:spcAft>
                <a:spcPts val="799"/>
              </a:spcAft>
              <a:buClr>
                <a:srgbClr val="282F7C"/>
              </a:buClr>
              <a:buFont typeface="Arial"/>
              <a:buChar char="•"/>
            </a:pPr>
            <a:r>
              <a:rPr lang="en-US" sz="2400" spc="-1" dirty="0">
                <a:solidFill>
                  <a:schemeClr val="dk1"/>
                </a:solidFill>
                <a:latin typeface="Work Sans"/>
              </a:rPr>
              <a:t>Drives come in different form factors</a:t>
            </a:r>
          </a:p>
          <a:p>
            <a:pPr lvl="1">
              <a:lnSpc>
                <a:spcPct val="100000"/>
              </a:lnSpc>
              <a:spcBef>
                <a:spcPts val="1001"/>
              </a:spcBef>
              <a:spcAft>
                <a:spcPts val="799"/>
              </a:spcAft>
              <a:buClr>
                <a:srgbClr val="282F7C"/>
              </a:buClr>
              <a:buFont typeface="Arial"/>
              <a:buChar char="−"/>
            </a:pPr>
            <a:r>
              <a:rPr lang="en-US" sz="2000" spc="-1" dirty="0">
                <a:solidFill>
                  <a:schemeClr val="dk1"/>
                </a:solidFill>
              </a:rPr>
              <a:t>3.5-inch SATA</a:t>
            </a:r>
          </a:p>
          <a:p>
            <a:pPr lvl="1">
              <a:lnSpc>
                <a:spcPct val="100000"/>
              </a:lnSpc>
              <a:spcBef>
                <a:spcPts val="1001"/>
              </a:spcBef>
              <a:spcAft>
                <a:spcPts val="799"/>
              </a:spcAft>
              <a:buClr>
                <a:srgbClr val="282F7C"/>
              </a:buClr>
              <a:buFont typeface="Arial"/>
              <a:buChar char="−"/>
            </a:pPr>
            <a:r>
              <a:rPr lang="en-US" sz="2000" spc="-1" dirty="0">
                <a:solidFill>
                  <a:schemeClr val="dk1"/>
                </a:solidFill>
              </a:rPr>
              <a:t>2.5-inch SATA</a:t>
            </a:r>
          </a:p>
          <a:p>
            <a:pPr lvl="1">
              <a:lnSpc>
                <a:spcPct val="100000"/>
              </a:lnSpc>
              <a:spcBef>
                <a:spcPts val="1001"/>
              </a:spcBef>
              <a:spcAft>
                <a:spcPts val="799"/>
              </a:spcAft>
              <a:buClr>
                <a:srgbClr val="282F7C"/>
              </a:buClr>
              <a:buFont typeface="Arial"/>
              <a:buChar char="−"/>
            </a:pPr>
            <a:r>
              <a:rPr lang="en-US" sz="2000" spc="-1" dirty="0">
                <a:solidFill>
                  <a:schemeClr val="dk1"/>
                </a:solidFill>
              </a:rPr>
              <a:t>M.2</a:t>
            </a:r>
          </a:p>
          <a:p>
            <a:pPr lvl="1">
              <a:lnSpc>
                <a:spcPct val="100000"/>
              </a:lnSpc>
              <a:spcBef>
                <a:spcPts val="1001"/>
              </a:spcBef>
              <a:spcAft>
                <a:spcPts val="799"/>
              </a:spcAft>
              <a:buClr>
                <a:srgbClr val="282F7C"/>
              </a:buClr>
              <a:buFont typeface="Arial"/>
              <a:buChar char="−"/>
            </a:pPr>
            <a:r>
              <a:rPr lang="en-US" sz="2000" spc="-1" dirty="0">
                <a:solidFill>
                  <a:schemeClr val="dk1"/>
                </a:solidFill>
              </a:rPr>
              <a:t>NVMe PCIe</a:t>
            </a:r>
          </a:p>
        </p:txBody>
      </p:sp>
      <p:pic>
        <p:nvPicPr>
          <p:cNvPr id="3" name="Picture 2" descr="2.5-inch, M.2 SATA 2280, NVMe 2230 SSD form factors">
            <a:extLst>
              <a:ext uri="{FF2B5EF4-FFF2-40B4-BE49-F238E27FC236}">
                <a16:creationId xmlns:a16="http://schemas.microsoft.com/office/drawing/2014/main" id="{DA5EB299-88C6-8459-2247-208B0C87B891}"/>
              </a:ext>
            </a:extLst>
          </p:cNvPr>
          <p:cNvPicPr>
            <a:picLocks noChangeAspect="1"/>
          </p:cNvPicPr>
          <p:nvPr/>
        </p:nvPicPr>
        <p:blipFill>
          <a:blip r:embed="rId3"/>
          <a:stretch>
            <a:fillRect/>
          </a:stretch>
        </p:blipFill>
        <p:spPr>
          <a:xfrm>
            <a:off x="4711908" y="1537924"/>
            <a:ext cx="7252739" cy="3594773"/>
          </a:xfrm>
          <a:prstGeom prst="rect">
            <a:avLst/>
          </a:prstGeom>
        </p:spPr>
      </p:pic>
    </p:spTree>
    <p:extLst>
      <p:ext uri="{BB962C8B-B14F-4D97-AF65-F5344CB8AC3E}">
        <p14:creationId xmlns:p14="http://schemas.microsoft.com/office/powerpoint/2010/main" val="425651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A21D9-3F8A-559B-0940-C8A8A97680B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2EA7670-D1C0-BCC5-5358-917498E716D5}"/>
              </a:ext>
            </a:extLst>
          </p:cNvPr>
          <p:cNvSpPr txBox="1"/>
          <p:nvPr/>
        </p:nvSpPr>
        <p:spPr>
          <a:xfrm>
            <a:off x="1446943" y="1806539"/>
            <a:ext cx="854467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t>3. Low-level Access to Data Stored on Drives</a:t>
            </a:r>
          </a:p>
        </p:txBody>
      </p:sp>
    </p:spTree>
    <p:extLst>
      <p:ext uri="{BB962C8B-B14F-4D97-AF65-F5344CB8AC3E}">
        <p14:creationId xmlns:p14="http://schemas.microsoft.com/office/powerpoint/2010/main" val="232264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A0754-A63F-85A5-5EDA-2A6D032755AF}"/>
            </a:ext>
          </a:extLst>
        </p:cNvPr>
        <p:cNvGrpSpPr/>
        <p:nvPr/>
      </p:nvGrpSpPr>
      <p:grpSpPr>
        <a:xfrm>
          <a:off x="0" y="0"/>
          <a:ext cx="0" cy="0"/>
          <a:chOff x="0" y="0"/>
          <a:chExt cx="0" cy="0"/>
        </a:xfrm>
      </p:grpSpPr>
      <p:sp>
        <p:nvSpPr>
          <p:cNvPr id="108" name="PlaceHolder 1">
            <a:extLst>
              <a:ext uri="{FF2B5EF4-FFF2-40B4-BE49-F238E27FC236}">
                <a16:creationId xmlns:a16="http://schemas.microsoft.com/office/drawing/2014/main" id="{7CAA27FE-D10D-0B46-82E7-A92469D735C6}"/>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a:solidFill>
                  <a:schemeClr val="dk1"/>
                </a:solidFill>
                <a:latin typeface="Work Sans "/>
              </a:rPr>
              <a:t>Disk Controller</a:t>
            </a:r>
            <a:endParaRPr lang="en-US" dirty="0">
              <a:solidFill>
                <a:schemeClr val="dk1"/>
              </a:solidFill>
            </a:endParaRPr>
          </a:p>
        </p:txBody>
      </p:sp>
      <p:sp>
        <p:nvSpPr>
          <p:cNvPr id="109" name="PlaceHolder 2">
            <a:extLst>
              <a:ext uri="{FF2B5EF4-FFF2-40B4-BE49-F238E27FC236}">
                <a16:creationId xmlns:a16="http://schemas.microsoft.com/office/drawing/2014/main" id="{3218C7FA-83E2-7291-0248-99FDF56BB96D}"/>
              </a:ext>
            </a:extLst>
          </p:cNvPr>
          <p:cNvSpPr>
            <a:spLocks noGrp="1"/>
          </p:cNvSpPr>
          <p:nvPr>
            <p:ph/>
          </p:nvPr>
        </p:nvSpPr>
        <p:spPr>
          <a:xfrm>
            <a:off x="477000" y="1488281"/>
            <a:ext cx="11241360" cy="4350600"/>
          </a:xfrm>
          <a:prstGeom prst="rect">
            <a:avLst/>
          </a:prstGeom>
          <a:noFill/>
          <a:ln w="0">
            <a:noFill/>
          </a:ln>
        </p:spPr>
        <p:txBody>
          <a:bodyPr lIns="91440" tIns="45720" rIns="91440" bIns="45720" anchor="t">
            <a:noAutofit/>
          </a:bodyPr>
          <a:lstStyle/>
          <a:p>
            <a:pPr>
              <a:buClr>
                <a:srgbClr val="282F7C"/>
              </a:buClr>
              <a:buFont typeface="Arial"/>
              <a:buChar char="•"/>
            </a:pPr>
            <a:r>
              <a:rPr lang="en-US" sz="2400" spc="-1" dirty="0">
                <a:solidFill>
                  <a:schemeClr val="dk1"/>
                </a:solidFill>
                <a:ea typeface="+mn-lt"/>
                <a:cs typeface="+mn-lt"/>
              </a:rPr>
              <a:t>Disk controllers act as intermediaries between operating systems and storage devices, translating commands into device-specific instructions</a:t>
            </a:r>
            <a:endParaRPr lang="en-US" dirty="0">
              <a:solidFill>
                <a:schemeClr val="dk1"/>
              </a:solidFill>
            </a:endParaRPr>
          </a:p>
          <a:p>
            <a:pPr>
              <a:buFont typeface="Arial"/>
              <a:buChar char="•"/>
            </a:pPr>
            <a:r>
              <a:rPr lang="en-US" sz="2400" spc="-1" dirty="0">
                <a:solidFill>
                  <a:schemeClr val="dk1"/>
                </a:solidFill>
                <a:ea typeface="+mn-lt"/>
                <a:cs typeface="+mn-lt"/>
              </a:rPr>
              <a:t>Modern storage systems use Logical Block Addressing (LBA) to represent data locations as sequential numbers, replacing the older CHS system</a:t>
            </a:r>
            <a:endParaRPr lang="en-US" dirty="0">
              <a:solidFill>
                <a:schemeClr val="dk1"/>
              </a:solidFill>
            </a:endParaRPr>
          </a:p>
          <a:p>
            <a:pPr>
              <a:buFont typeface="Arial"/>
              <a:buChar char="•"/>
            </a:pPr>
            <a:r>
              <a:rPr lang="en-US" sz="2400" spc="-1" dirty="0">
                <a:solidFill>
                  <a:schemeClr val="dk1"/>
                </a:solidFill>
                <a:ea typeface="+mn-lt"/>
                <a:cs typeface="+mn-lt"/>
              </a:rPr>
              <a:t>UEFI has largely replaced traditional BIOS in modern computers, offering improved boot times and support for larger storage devices</a:t>
            </a:r>
            <a:endParaRPr lang="en-US" dirty="0">
              <a:solidFill>
                <a:schemeClr val="dk1"/>
              </a:solidFill>
            </a:endParaRPr>
          </a:p>
          <a:p>
            <a:pPr>
              <a:buFont typeface="Arial"/>
              <a:buChar char="•"/>
            </a:pPr>
            <a:r>
              <a:rPr lang="en-US" sz="2400" spc="-1" dirty="0">
                <a:solidFill>
                  <a:schemeClr val="dk1"/>
                </a:solidFill>
                <a:ea typeface="+mn-lt"/>
                <a:cs typeface="+mn-lt"/>
              </a:rPr>
              <a:t>Disk controllers manage error detection and correction, improving data reliability through techniques like ECC</a:t>
            </a:r>
            <a:endParaRPr lang="en-US" dirty="0">
              <a:solidFill>
                <a:schemeClr val="dk1"/>
              </a:solidFill>
            </a:endParaRPr>
          </a:p>
          <a:p>
            <a:pPr>
              <a:buFont typeface="Arial"/>
              <a:buChar char="•"/>
            </a:pPr>
            <a:r>
              <a:rPr lang="en-US" sz="2400" spc="-1" dirty="0">
                <a:solidFill>
                  <a:schemeClr val="dk1"/>
                </a:solidFill>
                <a:ea typeface="+mn-lt"/>
                <a:cs typeface="+mn-lt"/>
              </a:rPr>
              <a:t>The transition from CHS to LBA addressing occurred primarily in the 1990s, removing artificial storage capacity limitations</a:t>
            </a:r>
            <a:endParaRPr lang="en-US" dirty="0">
              <a:solidFill>
                <a:schemeClr val="dk1"/>
              </a:solidFill>
            </a:endParaRPr>
          </a:p>
          <a:p>
            <a:pPr>
              <a:lnSpc>
                <a:spcPct val="100000"/>
              </a:lnSpc>
              <a:spcBef>
                <a:spcPts val="1001"/>
              </a:spcBef>
              <a:spcAft>
                <a:spcPts val="799"/>
              </a:spcAft>
              <a:buClr>
                <a:srgbClr val="282F7C"/>
              </a:buClr>
              <a:buFont typeface="Arial"/>
              <a:buChar char="•"/>
            </a:pPr>
            <a:endParaRPr lang="en-US" sz="2400" spc="-1" dirty="0">
              <a:solidFill>
                <a:schemeClr val="dk1"/>
              </a:solidFill>
              <a:latin typeface="Work Sans"/>
            </a:endParaRPr>
          </a:p>
          <a:p>
            <a:pPr>
              <a:lnSpc>
                <a:spcPct val="100000"/>
              </a:lnSpc>
              <a:spcBef>
                <a:spcPts val="1001"/>
              </a:spcBef>
              <a:spcAft>
                <a:spcPts val="799"/>
              </a:spcAft>
              <a:buClr>
                <a:srgbClr val="282F7C"/>
              </a:buClr>
              <a:buFont typeface="Arial"/>
              <a:buChar char="•"/>
            </a:pPr>
            <a:endParaRPr lang="en-US" sz="2400" spc="-1" dirty="0">
              <a:solidFill>
                <a:schemeClr val="dk1"/>
              </a:solidFill>
              <a:latin typeface="Work Sans"/>
            </a:endParaRPr>
          </a:p>
          <a:p>
            <a:pPr indent="0">
              <a:lnSpc>
                <a:spcPct val="100000"/>
              </a:lnSpc>
              <a:spcBef>
                <a:spcPts val="1001"/>
              </a:spcBef>
              <a:spcAft>
                <a:spcPts val="799"/>
              </a:spcAft>
              <a:buNone/>
            </a:pPr>
            <a:endParaRPr lang="en-US" sz="2400" spc="-1" dirty="0">
              <a:solidFill>
                <a:srgbClr val="000000"/>
              </a:solidFill>
              <a:latin typeface="Arial"/>
            </a:endParaRPr>
          </a:p>
        </p:txBody>
      </p:sp>
    </p:spTree>
    <p:extLst>
      <p:ext uri="{BB962C8B-B14F-4D97-AF65-F5344CB8AC3E}">
        <p14:creationId xmlns:p14="http://schemas.microsoft.com/office/powerpoint/2010/main" val="2620781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24A5-E8EB-D341-A7BE-4A41D345CC24}"/>
            </a:ext>
          </a:extLst>
        </p:cNvPr>
        <p:cNvGrpSpPr/>
        <p:nvPr/>
      </p:nvGrpSpPr>
      <p:grpSpPr>
        <a:xfrm>
          <a:off x="0" y="0"/>
          <a:ext cx="0" cy="0"/>
          <a:chOff x="0" y="0"/>
          <a:chExt cx="0" cy="0"/>
        </a:xfrm>
      </p:grpSpPr>
      <p:sp>
        <p:nvSpPr>
          <p:cNvPr id="108" name="PlaceHolder 1">
            <a:extLst>
              <a:ext uri="{FF2B5EF4-FFF2-40B4-BE49-F238E27FC236}">
                <a16:creationId xmlns:a16="http://schemas.microsoft.com/office/drawing/2014/main" id="{EB671E10-5328-6335-9084-7BD9DC83297F}"/>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a:solidFill>
                  <a:schemeClr val="dk1"/>
                </a:solidFill>
                <a:latin typeface="Work Sans "/>
              </a:rPr>
              <a:t>LBA Basics</a:t>
            </a:r>
            <a:endParaRPr lang="en-US" dirty="0">
              <a:solidFill>
                <a:schemeClr val="dk1"/>
              </a:solidFill>
            </a:endParaRPr>
          </a:p>
        </p:txBody>
      </p:sp>
      <p:sp>
        <p:nvSpPr>
          <p:cNvPr id="109" name="PlaceHolder 2">
            <a:extLst>
              <a:ext uri="{FF2B5EF4-FFF2-40B4-BE49-F238E27FC236}">
                <a16:creationId xmlns:a16="http://schemas.microsoft.com/office/drawing/2014/main" id="{0051EA7B-6967-EA6B-9290-5AFC172EED73}"/>
              </a:ext>
            </a:extLst>
          </p:cNvPr>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a:buClr>
                <a:srgbClr val="282F7C"/>
              </a:buClr>
              <a:buFont typeface="Arial"/>
              <a:buChar char="•"/>
            </a:pPr>
            <a:r>
              <a:rPr lang="en-US" sz="2400" spc="-1" dirty="0">
                <a:solidFill>
                  <a:schemeClr val="dk1"/>
                </a:solidFill>
                <a:ea typeface="+mn-lt"/>
                <a:cs typeface="+mn-lt"/>
              </a:rPr>
              <a:t>Linear addressing system for storage devices</a:t>
            </a:r>
            <a:endParaRPr lang="en-US" dirty="0">
              <a:solidFill>
                <a:schemeClr val="dk1"/>
              </a:solidFill>
            </a:endParaRPr>
          </a:p>
          <a:p>
            <a:pPr>
              <a:buFont typeface="Arial"/>
              <a:buChar char="•"/>
            </a:pPr>
            <a:r>
              <a:rPr lang="en-US" sz="2400" spc="-1" dirty="0">
                <a:solidFill>
                  <a:schemeClr val="dk1"/>
                </a:solidFill>
                <a:ea typeface="+mn-lt"/>
                <a:cs typeface="+mn-lt"/>
              </a:rPr>
              <a:t>Replaces older CHS (Cylinder-Head-Sector) addressing</a:t>
            </a:r>
            <a:endParaRPr lang="en-US" dirty="0">
              <a:solidFill>
                <a:schemeClr val="dk1"/>
              </a:solidFill>
            </a:endParaRPr>
          </a:p>
          <a:p>
            <a:pPr>
              <a:buFont typeface="Arial"/>
              <a:buChar char="•"/>
            </a:pPr>
            <a:r>
              <a:rPr lang="en-US" sz="2400" spc="-1" dirty="0">
                <a:solidFill>
                  <a:schemeClr val="dk1"/>
                </a:solidFill>
                <a:ea typeface="+mn-lt"/>
                <a:cs typeface="+mn-lt"/>
              </a:rPr>
              <a:t>Each data block assigned sequential number starting from 0</a:t>
            </a:r>
            <a:endParaRPr lang="en-US" dirty="0">
              <a:solidFill>
                <a:schemeClr val="dk1"/>
              </a:solidFill>
            </a:endParaRPr>
          </a:p>
          <a:p>
            <a:pPr>
              <a:buFont typeface="Arial"/>
              <a:buChar char="•"/>
            </a:pPr>
            <a:r>
              <a:rPr lang="en-US" sz="2400" spc="-1" dirty="0">
                <a:solidFill>
                  <a:schemeClr val="dk1"/>
                </a:solidFill>
                <a:ea typeface="+mn-lt"/>
                <a:cs typeface="+mn-lt"/>
              </a:rPr>
              <a:t>Standard block size: 512 bytes or 4KB</a:t>
            </a:r>
            <a:endParaRPr lang="en-US" dirty="0">
              <a:solidFill>
                <a:schemeClr val="dk1"/>
              </a:solidFill>
            </a:endParaRPr>
          </a:p>
          <a:p>
            <a:pPr marL="0" indent="0">
              <a:lnSpc>
                <a:spcPct val="100000"/>
              </a:lnSpc>
              <a:spcBef>
                <a:spcPts val="1001"/>
              </a:spcBef>
              <a:spcAft>
                <a:spcPts val="799"/>
              </a:spcAft>
              <a:buClr>
                <a:srgbClr val="282F7C"/>
              </a:buClr>
              <a:buNone/>
            </a:pPr>
            <a:endParaRPr lang="en-US" sz="2400" spc="-1" dirty="0">
              <a:solidFill>
                <a:schemeClr val="dk1"/>
              </a:solidFill>
              <a:latin typeface="Work Sans"/>
            </a:endParaRPr>
          </a:p>
          <a:p>
            <a:pPr>
              <a:lnSpc>
                <a:spcPct val="100000"/>
              </a:lnSpc>
              <a:spcBef>
                <a:spcPts val="1001"/>
              </a:spcBef>
              <a:spcAft>
                <a:spcPts val="799"/>
              </a:spcAft>
              <a:buClr>
                <a:srgbClr val="282F7C"/>
              </a:buClr>
              <a:buFont typeface="Arial"/>
              <a:buChar char="•"/>
            </a:pPr>
            <a:endParaRPr lang="en-US" sz="2400" spc="-1" dirty="0">
              <a:solidFill>
                <a:schemeClr val="dk1"/>
              </a:solidFill>
              <a:latin typeface="Work Sans"/>
            </a:endParaRPr>
          </a:p>
          <a:p>
            <a:pPr indent="0">
              <a:lnSpc>
                <a:spcPct val="100000"/>
              </a:lnSpc>
              <a:spcBef>
                <a:spcPts val="1001"/>
              </a:spcBef>
              <a:spcAft>
                <a:spcPts val="799"/>
              </a:spcAft>
              <a:buNone/>
            </a:pPr>
            <a:endParaRPr lang="en-US" sz="2400" spc="-1" dirty="0">
              <a:solidFill>
                <a:srgbClr val="000000"/>
              </a:solidFill>
              <a:latin typeface="Arial"/>
            </a:endParaRPr>
          </a:p>
        </p:txBody>
      </p:sp>
    </p:spTree>
    <p:extLst>
      <p:ext uri="{BB962C8B-B14F-4D97-AF65-F5344CB8AC3E}">
        <p14:creationId xmlns:p14="http://schemas.microsoft.com/office/powerpoint/2010/main" val="370756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C3760-C378-288C-93DB-20EECB41AC01}"/>
            </a:ext>
          </a:extLst>
        </p:cNvPr>
        <p:cNvGrpSpPr/>
        <p:nvPr/>
      </p:nvGrpSpPr>
      <p:grpSpPr>
        <a:xfrm>
          <a:off x="0" y="0"/>
          <a:ext cx="0" cy="0"/>
          <a:chOff x="0" y="0"/>
          <a:chExt cx="0" cy="0"/>
        </a:xfrm>
      </p:grpSpPr>
      <p:sp>
        <p:nvSpPr>
          <p:cNvPr id="108" name="PlaceHolder 1">
            <a:extLst>
              <a:ext uri="{FF2B5EF4-FFF2-40B4-BE49-F238E27FC236}">
                <a16:creationId xmlns:a16="http://schemas.microsoft.com/office/drawing/2014/main" id="{381C2287-ACAA-70A6-0882-0218C9C77974}"/>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a:solidFill>
                  <a:schemeClr val="dk1"/>
                </a:solidFill>
                <a:latin typeface="Work Sans "/>
              </a:rPr>
              <a:t>LBA Implementation in Disk Controllers</a:t>
            </a:r>
            <a:endParaRPr lang="en-US" dirty="0">
              <a:solidFill>
                <a:schemeClr val="dk1"/>
              </a:solidFill>
            </a:endParaRPr>
          </a:p>
        </p:txBody>
      </p:sp>
      <p:sp>
        <p:nvSpPr>
          <p:cNvPr id="109" name="PlaceHolder 2">
            <a:extLst>
              <a:ext uri="{FF2B5EF4-FFF2-40B4-BE49-F238E27FC236}">
                <a16:creationId xmlns:a16="http://schemas.microsoft.com/office/drawing/2014/main" id="{F01DC6EA-59E6-4CEF-A547-FDD6D5B7932A}"/>
              </a:ext>
            </a:extLst>
          </p:cNvPr>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a:buClr>
                <a:srgbClr val="282F7C"/>
              </a:buClr>
              <a:buFont typeface="Arial"/>
              <a:buChar char="•"/>
            </a:pPr>
            <a:r>
              <a:rPr lang="en-US" sz="2400" spc="-1" dirty="0">
                <a:solidFill>
                  <a:schemeClr val="dk1"/>
                </a:solidFill>
                <a:ea typeface="+mn-lt"/>
                <a:cs typeface="+mn-lt"/>
              </a:rPr>
              <a:t>Disk controller firmware handles LBA-to-physical translation</a:t>
            </a:r>
            <a:endParaRPr lang="en-US" dirty="0">
              <a:solidFill>
                <a:schemeClr val="dk1"/>
              </a:solidFill>
              <a:ea typeface="+mn-lt"/>
              <a:cs typeface="Arial"/>
            </a:endParaRPr>
          </a:p>
          <a:p>
            <a:pPr>
              <a:buFont typeface="Arial"/>
              <a:buChar char="•"/>
            </a:pPr>
            <a:r>
              <a:rPr lang="en-US" sz="2400" spc="-1" dirty="0">
                <a:solidFill>
                  <a:schemeClr val="dk1"/>
                </a:solidFill>
                <a:ea typeface="+mn-lt"/>
                <a:cs typeface="+mn-lt"/>
              </a:rPr>
              <a:t>Abstracts physical media geometry from the system</a:t>
            </a:r>
            <a:endParaRPr lang="en-US" dirty="0">
              <a:solidFill>
                <a:schemeClr val="dk1"/>
              </a:solidFill>
              <a:ea typeface="+mn-lt"/>
              <a:cs typeface="+mn-lt"/>
            </a:endParaRPr>
          </a:p>
          <a:p>
            <a:pPr>
              <a:buFont typeface="Arial"/>
              <a:buChar char="•"/>
            </a:pPr>
            <a:r>
              <a:rPr lang="en-US" sz="2400" spc="-1" dirty="0">
                <a:solidFill>
                  <a:schemeClr val="dk1"/>
                </a:solidFill>
                <a:ea typeface="+mn-lt"/>
                <a:cs typeface="+mn-lt"/>
              </a:rPr>
              <a:t>Enables advanced features (wear leveling, bad sector remapping)</a:t>
            </a:r>
            <a:endParaRPr lang="en-US" dirty="0">
              <a:solidFill>
                <a:schemeClr val="dk1"/>
              </a:solidFill>
              <a:ea typeface="+mn-lt"/>
              <a:cs typeface="+mn-lt"/>
            </a:endParaRPr>
          </a:p>
          <a:p>
            <a:pPr>
              <a:buClr>
                <a:srgbClr val="282F7C"/>
              </a:buClr>
              <a:buFont typeface="Arial"/>
              <a:buChar char="•"/>
            </a:pPr>
            <a:r>
              <a:rPr lang="en-US" sz="2400" spc="-1" dirty="0">
                <a:solidFill>
                  <a:schemeClr val="dk1"/>
                </a:solidFill>
              </a:rPr>
              <a:t>Same interface to layer above disk controller for both mechanical and solid-state drives</a:t>
            </a:r>
          </a:p>
          <a:p>
            <a:pPr marL="0" indent="0">
              <a:lnSpc>
                <a:spcPct val="100000"/>
              </a:lnSpc>
              <a:spcBef>
                <a:spcPts val="1001"/>
              </a:spcBef>
              <a:spcAft>
                <a:spcPts val="799"/>
              </a:spcAft>
              <a:buClr>
                <a:srgbClr val="282F7C"/>
              </a:buClr>
              <a:buNone/>
            </a:pPr>
            <a:endParaRPr lang="en-US" sz="2400" spc="-1" dirty="0">
              <a:solidFill>
                <a:schemeClr val="dk1"/>
              </a:solidFill>
              <a:latin typeface="Work Sans"/>
            </a:endParaRPr>
          </a:p>
          <a:p>
            <a:pPr>
              <a:lnSpc>
                <a:spcPct val="100000"/>
              </a:lnSpc>
              <a:spcBef>
                <a:spcPts val="1001"/>
              </a:spcBef>
              <a:spcAft>
                <a:spcPts val="799"/>
              </a:spcAft>
              <a:buClr>
                <a:srgbClr val="282F7C"/>
              </a:buClr>
              <a:buFont typeface="Arial"/>
              <a:buChar char="•"/>
            </a:pPr>
            <a:endParaRPr lang="en-US" sz="2400" spc="-1" dirty="0">
              <a:solidFill>
                <a:schemeClr val="dk1"/>
              </a:solidFill>
              <a:latin typeface="Work Sans"/>
            </a:endParaRPr>
          </a:p>
          <a:p>
            <a:pPr indent="0">
              <a:lnSpc>
                <a:spcPct val="100000"/>
              </a:lnSpc>
              <a:spcBef>
                <a:spcPts val="1001"/>
              </a:spcBef>
              <a:spcAft>
                <a:spcPts val="799"/>
              </a:spcAft>
              <a:buNone/>
            </a:pPr>
            <a:endParaRPr lang="en-US" sz="2400" spc="-1" dirty="0">
              <a:solidFill>
                <a:srgbClr val="000000"/>
              </a:solidFill>
              <a:latin typeface="Arial"/>
            </a:endParaRPr>
          </a:p>
        </p:txBody>
      </p:sp>
    </p:spTree>
    <p:extLst>
      <p:ext uri="{BB962C8B-B14F-4D97-AF65-F5344CB8AC3E}">
        <p14:creationId xmlns:p14="http://schemas.microsoft.com/office/powerpoint/2010/main" val="150255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03832-2169-EC47-A755-07E7ECE43C6A}"/>
            </a:ext>
          </a:extLst>
        </p:cNvPr>
        <p:cNvGrpSpPr/>
        <p:nvPr/>
      </p:nvGrpSpPr>
      <p:grpSpPr>
        <a:xfrm>
          <a:off x="0" y="0"/>
          <a:ext cx="0" cy="0"/>
          <a:chOff x="0" y="0"/>
          <a:chExt cx="0" cy="0"/>
        </a:xfrm>
      </p:grpSpPr>
      <p:sp>
        <p:nvSpPr>
          <p:cNvPr id="108" name="PlaceHolder 1">
            <a:extLst>
              <a:ext uri="{FF2B5EF4-FFF2-40B4-BE49-F238E27FC236}">
                <a16:creationId xmlns:a16="http://schemas.microsoft.com/office/drawing/2014/main" id="{99E15AC1-950A-B47A-DCAA-7C572000A98F}"/>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a:solidFill>
                  <a:schemeClr val="dk1"/>
                </a:solidFill>
                <a:latin typeface="Work Sans "/>
              </a:rPr>
              <a:t>LBA and UEFI Storage Access</a:t>
            </a:r>
            <a:endParaRPr lang="en-US" dirty="0">
              <a:solidFill>
                <a:schemeClr val="dk1"/>
              </a:solidFill>
            </a:endParaRPr>
          </a:p>
        </p:txBody>
      </p:sp>
      <p:sp>
        <p:nvSpPr>
          <p:cNvPr id="109" name="PlaceHolder 2">
            <a:extLst>
              <a:ext uri="{FF2B5EF4-FFF2-40B4-BE49-F238E27FC236}">
                <a16:creationId xmlns:a16="http://schemas.microsoft.com/office/drawing/2014/main" id="{8F33AEF0-2F1D-5A01-9DBB-83C93319E967}"/>
              </a:ext>
            </a:extLst>
          </p:cNvPr>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a:buClr>
                <a:srgbClr val="282F7C"/>
              </a:buClr>
              <a:buFont typeface="Arial"/>
              <a:buChar char="•"/>
            </a:pPr>
            <a:r>
              <a:rPr lang="en-US" sz="2400" spc="-1" dirty="0">
                <a:solidFill>
                  <a:schemeClr val="dk1"/>
                </a:solidFill>
                <a:ea typeface="+mn-lt"/>
                <a:cs typeface="+mn-lt"/>
              </a:rPr>
              <a:t>LBA (Logical Block Addressing) provides sequential numbering of data blocks (0,1,2...)</a:t>
            </a:r>
            <a:endParaRPr lang="en-US" dirty="0">
              <a:solidFill>
                <a:schemeClr val="dk1"/>
              </a:solidFill>
              <a:ea typeface="+mn-lt"/>
              <a:cs typeface="Arial"/>
            </a:endParaRPr>
          </a:p>
          <a:p>
            <a:pPr>
              <a:buFont typeface="Arial"/>
              <a:buChar char="•"/>
            </a:pPr>
            <a:r>
              <a:rPr lang="en-US" sz="2400" spc="-1" dirty="0">
                <a:solidFill>
                  <a:schemeClr val="dk1"/>
                </a:solidFill>
                <a:ea typeface="+mn-lt"/>
                <a:cs typeface="+mn-lt"/>
              </a:rPr>
              <a:t>Disk controllers translate LBA to physical locations on storage media</a:t>
            </a:r>
            <a:endParaRPr lang="en-US" dirty="0">
              <a:solidFill>
                <a:schemeClr val="dk1"/>
              </a:solidFill>
              <a:ea typeface="+mn-lt"/>
              <a:cs typeface="+mn-lt"/>
            </a:endParaRPr>
          </a:p>
          <a:p>
            <a:pPr>
              <a:buFont typeface="Arial"/>
              <a:buChar char="•"/>
            </a:pPr>
            <a:r>
              <a:rPr lang="en-US" sz="2400" spc="-1" dirty="0">
                <a:solidFill>
                  <a:schemeClr val="dk1"/>
                </a:solidFill>
                <a:ea typeface="+mn-lt"/>
                <a:cs typeface="+mn-lt"/>
              </a:rPr>
              <a:t>UEFI sends standardized LBA commands to storage controllers</a:t>
            </a:r>
            <a:endParaRPr lang="en-US" dirty="0"/>
          </a:p>
          <a:p>
            <a:pPr>
              <a:buFont typeface="Arial"/>
              <a:buChar char="•"/>
            </a:pPr>
            <a:r>
              <a:rPr lang="en-US" sz="2400" spc="-1" dirty="0">
                <a:solidFill>
                  <a:schemeClr val="dk1"/>
                </a:solidFill>
                <a:ea typeface="+mn-lt"/>
                <a:cs typeface="+mn-lt"/>
              </a:rPr>
              <a:t>Controllers handle the complexity of physical data arrangement</a:t>
            </a:r>
            <a:endParaRPr lang="en-US" dirty="0"/>
          </a:p>
          <a:p>
            <a:pPr>
              <a:buFont typeface="Arial"/>
              <a:buChar char="•"/>
            </a:pPr>
            <a:r>
              <a:rPr lang="en-US" sz="2400" spc="-1" dirty="0">
                <a:solidFill>
                  <a:schemeClr val="dk1"/>
                </a:solidFill>
                <a:ea typeface="+mn-lt"/>
                <a:cs typeface="+mn-lt"/>
              </a:rPr>
              <a:t>Data flows: UEFI → LBA command → controller translation → physical access → low-level direct memory access (DMA) transfer</a:t>
            </a:r>
            <a:endParaRPr lang="en-US" dirty="0">
              <a:solidFill>
                <a:schemeClr val="dk1"/>
              </a:solidFill>
            </a:endParaRPr>
          </a:p>
          <a:p>
            <a:pPr>
              <a:buClr>
                <a:srgbClr val="282F7C"/>
              </a:buClr>
              <a:buFont typeface="Arial"/>
              <a:buChar char="•"/>
            </a:pPr>
            <a:endParaRPr lang="en-US" sz="2400" spc="-1" dirty="0">
              <a:solidFill>
                <a:schemeClr val="dk1"/>
              </a:solidFill>
            </a:endParaRPr>
          </a:p>
          <a:p>
            <a:pPr marL="0" indent="0">
              <a:lnSpc>
                <a:spcPct val="100000"/>
              </a:lnSpc>
              <a:spcBef>
                <a:spcPts val="1001"/>
              </a:spcBef>
              <a:spcAft>
                <a:spcPts val="799"/>
              </a:spcAft>
              <a:buClr>
                <a:srgbClr val="282F7C"/>
              </a:buClr>
              <a:buNone/>
            </a:pPr>
            <a:endParaRPr lang="en-US" sz="2400" spc="-1" dirty="0">
              <a:solidFill>
                <a:schemeClr val="dk1"/>
              </a:solidFill>
              <a:latin typeface="Work Sans"/>
            </a:endParaRPr>
          </a:p>
          <a:p>
            <a:pPr>
              <a:lnSpc>
                <a:spcPct val="100000"/>
              </a:lnSpc>
              <a:spcBef>
                <a:spcPts val="1001"/>
              </a:spcBef>
              <a:spcAft>
                <a:spcPts val="799"/>
              </a:spcAft>
              <a:buClr>
                <a:srgbClr val="282F7C"/>
              </a:buClr>
              <a:buFont typeface="Arial"/>
              <a:buChar char="•"/>
            </a:pPr>
            <a:endParaRPr lang="en-US" sz="2400" spc="-1" dirty="0">
              <a:solidFill>
                <a:schemeClr val="dk1"/>
              </a:solidFill>
              <a:latin typeface="Work Sans"/>
            </a:endParaRPr>
          </a:p>
          <a:p>
            <a:pPr indent="0">
              <a:lnSpc>
                <a:spcPct val="100000"/>
              </a:lnSpc>
              <a:spcBef>
                <a:spcPts val="1001"/>
              </a:spcBef>
              <a:spcAft>
                <a:spcPts val="799"/>
              </a:spcAft>
              <a:buNone/>
            </a:pPr>
            <a:endParaRPr lang="en-US" sz="2400" spc="-1" dirty="0">
              <a:solidFill>
                <a:srgbClr val="000000"/>
              </a:solidFill>
              <a:latin typeface="Arial"/>
            </a:endParaRPr>
          </a:p>
        </p:txBody>
      </p:sp>
    </p:spTree>
    <p:extLst>
      <p:ext uri="{BB962C8B-B14F-4D97-AF65-F5344CB8AC3E}">
        <p14:creationId xmlns:p14="http://schemas.microsoft.com/office/powerpoint/2010/main" val="1947002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E05DA-E4F8-4588-5A45-EA529F645B0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537F97-8E17-DC7E-A86D-E5E6FD1B176A}"/>
              </a:ext>
            </a:extLst>
          </p:cNvPr>
          <p:cNvSpPr txBox="1"/>
          <p:nvPr/>
        </p:nvSpPr>
        <p:spPr>
          <a:xfrm>
            <a:off x="1446943" y="1806539"/>
            <a:ext cx="85446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t>4. Role of Partitions</a:t>
            </a:r>
          </a:p>
        </p:txBody>
      </p:sp>
    </p:spTree>
    <p:extLst>
      <p:ext uri="{BB962C8B-B14F-4D97-AF65-F5344CB8AC3E}">
        <p14:creationId xmlns:p14="http://schemas.microsoft.com/office/powerpoint/2010/main" val="2572021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B7BF0-0F70-E757-ABFC-0F5BFBFBA012}"/>
            </a:ext>
          </a:extLst>
        </p:cNvPr>
        <p:cNvGrpSpPr/>
        <p:nvPr/>
      </p:nvGrpSpPr>
      <p:grpSpPr>
        <a:xfrm>
          <a:off x="0" y="0"/>
          <a:ext cx="0" cy="0"/>
          <a:chOff x="0" y="0"/>
          <a:chExt cx="0" cy="0"/>
        </a:xfrm>
      </p:grpSpPr>
      <p:sp>
        <p:nvSpPr>
          <p:cNvPr id="108" name="PlaceHolder 1">
            <a:extLst>
              <a:ext uri="{FF2B5EF4-FFF2-40B4-BE49-F238E27FC236}">
                <a16:creationId xmlns:a16="http://schemas.microsoft.com/office/drawing/2014/main" id="{8D96A80D-99FE-FC1E-5E3E-AEA30F9ED5F6}"/>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err="1">
                <a:solidFill>
                  <a:schemeClr val="dk1"/>
                </a:solidFill>
                <a:latin typeface="Work Sans "/>
              </a:rPr>
              <a:t>Defnition</a:t>
            </a:r>
            <a:r>
              <a:rPr lang="en-US" sz="4000" b="1" spc="-1" dirty="0">
                <a:solidFill>
                  <a:schemeClr val="dk1"/>
                </a:solidFill>
                <a:latin typeface="Work Sans "/>
              </a:rPr>
              <a:t> &amp; Basic Concept</a:t>
            </a:r>
            <a:endParaRPr lang="en-US" dirty="0">
              <a:solidFill>
                <a:schemeClr val="dk1"/>
              </a:solidFill>
            </a:endParaRPr>
          </a:p>
        </p:txBody>
      </p:sp>
      <p:sp>
        <p:nvSpPr>
          <p:cNvPr id="109" name="PlaceHolder 2">
            <a:extLst>
              <a:ext uri="{FF2B5EF4-FFF2-40B4-BE49-F238E27FC236}">
                <a16:creationId xmlns:a16="http://schemas.microsoft.com/office/drawing/2014/main" id="{2EAEFEF8-A5B2-B2ED-C1F8-6B4377D11EAD}"/>
              </a:ext>
            </a:extLst>
          </p:cNvPr>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a:buClr>
                <a:srgbClr val="282F7C"/>
              </a:buClr>
              <a:buFont typeface="Arial"/>
              <a:buChar char="•"/>
            </a:pPr>
            <a:r>
              <a:rPr lang="en-US" sz="2400" b="1" spc="-1" dirty="0">
                <a:solidFill>
                  <a:schemeClr val="dk1"/>
                </a:solidFill>
                <a:ea typeface="+mn-lt"/>
                <a:cs typeface="+mn-lt"/>
              </a:rPr>
              <a:t>Disk </a:t>
            </a:r>
            <a:r>
              <a:rPr lang="en-US" sz="2400" b="1" strike="noStrike" spc="-1" dirty="0">
                <a:solidFill>
                  <a:schemeClr val="dk1"/>
                </a:solidFill>
                <a:ea typeface="+mn-lt"/>
                <a:cs typeface="+mn-lt"/>
              </a:rPr>
              <a:t>Partition</a:t>
            </a:r>
            <a:r>
              <a:rPr lang="en-US" sz="2400" b="1" spc="-1" dirty="0">
                <a:solidFill>
                  <a:schemeClr val="dk1"/>
                </a:solidFill>
                <a:ea typeface="+mn-lt"/>
                <a:cs typeface="+mn-lt"/>
              </a:rPr>
              <a:t>:</a:t>
            </a:r>
            <a:r>
              <a:rPr lang="en-US" sz="2400" spc="-1" dirty="0">
                <a:solidFill>
                  <a:schemeClr val="dk1"/>
                </a:solidFill>
                <a:ea typeface="+mn-lt"/>
                <a:cs typeface="+mn-lt"/>
              </a:rPr>
              <a:t> A</a:t>
            </a:r>
            <a:r>
              <a:rPr lang="en-US" sz="2400" b="0" strike="noStrike" spc="-1" dirty="0">
                <a:solidFill>
                  <a:schemeClr val="dk1"/>
                </a:solidFill>
                <a:ea typeface="+mn-lt"/>
                <a:cs typeface="+mn-lt"/>
              </a:rPr>
              <a:t> logical </a:t>
            </a:r>
            <a:r>
              <a:rPr lang="en-US" sz="2400" spc="-1" dirty="0">
                <a:solidFill>
                  <a:schemeClr val="dk1"/>
                </a:solidFill>
                <a:ea typeface="+mn-lt"/>
                <a:cs typeface="+mn-lt"/>
              </a:rPr>
              <a:t>division </a:t>
            </a:r>
            <a:r>
              <a:rPr lang="en-US" sz="2400" b="0" strike="noStrike" spc="-1" dirty="0">
                <a:solidFill>
                  <a:schemeClr val="dk1"/>
                </a:solidFill>
                <a:ea typeface="+mn-lt"/>
                <a:cs typeface="+mn-lt"/>
              </a:rPr>
              <a:t>of a </a:t>
            </a:r>
            <a:r>
              <a:rPr lang="en-US" sz="2400" spc="-1" dirty="0">
                <a:solidFill>
                  <a:schemeClr val="dk1"/>
                </a:solidFill>
                <a:ea typeface="+mn-lt"/>
                <a:cs typeface="+mn-lt"/>
              </a:rPr>
              <a:t>physical storage device</a:t>
            </a:r>
            <a:endParaRPr lang="en-US" sz="2400" spc="-1" dirty="0">
              <a:solidFill>
                <a:srgbClr val="000000"/>
              </a:solidFill>
              <a:latin typeface="Arial"/>
              <a:ea typeface="Arial"/>
            </a:endParaRPr>
          </a:p>
          <a:p>
            <a:pPr>
              <a:buFont typeface="Arial"/>
              <a:buChar char="•"/>
            </a:pPr>
            <a:r>
              <a:rPr lang="en-US" sz="2400" spc="-1" dirty="0">
                <a:solidFill>
                  <a:schemeClr val="dk1"/>
                </a:solidFill>
                <a:ea typeface="+mn-lt"/>
                <a:cs typeface="+mn-lt"/>
              </a:rPr>
              <a:t>Segments a single physical </a:t>
            </a:r>
            <a:r>
              <a:rPr lang="en-US" sz="2400" b="0" strike="noStrike" spc="-1" dirty="0">
                <a:solidFill>
                  <a:schemeClr val="dk1"/>
                </a:solidFill>
                <a:ea typeface="+mn-lt"/>
                <a:cs typeface="+mn-lt"/>
              </a:rPr>
              <a:t>disk into </a:t>
            </a:r>
            <a:r>
              <a:rPr lang="en-US" sz="2400" spc="-1" dirty="0">
                <a:solidFill>
                  <a:schemeClr val="dk1"/>
                </a:solidFill>
                <a:ea typeface="+mn-lt"/>
                <a:cs typeface="+mn-lt"/>
              </a:rPr>
              <a:t>multiple sections</a:t>
            </a:r>
            <a:endParaRPr lang="en-US" dirty="0"/>
          </a:p>
          <a:p>
            <a:pPr>
              <a:buFont typeface="Arial"/>
              <a:buChar char="•"/>
            </a:pPr>
            <a:r>
              <a:rPr lang="en-US" sz="2400" spc="-1" dirty="0">
                <a:solidFill>
                  <a:schemeClr val="dk1"/>
                </a:solidFill>
                <a:ea typeface="+mn-lt"/>
                <a:cs typeface="+mn-lt"/>
              </a:rPr>
              <a:t>Each section functions as an independent unit</a:t>
            </a:r>
            <a:endParaRPr lang="en-US" dirty="0"/>
          </a:p>
          <a:p>
            <a:pPr>
              <a:buFont typeface="Arial"/>
              <a:buChar char="•"/>
            </a:pPr>
            <a:r>
              <a:rPr lang="en-US" sz="2400" spc="-1" dirty="0">
                <a:solidFill>
                  <a:schemeClr val="dk1"/>
                </a:solidFill>
                <a:ea typeface="+mn-lt"/>
                <a:cs typeface="+mn-lt"/>
              </a:rPr>
              <a:t>Appears to </a:t>
            </a:r>
            <a:r>
              <a:rPr lang="en-US" sz="2400" b="0" strike="noStrike" spc="-1" dirty="0">
                <a:solidFill>
                  <a:schemeClr val="dk1"/>
                </a:solidFill>
                <a:ea typeface="+mn-lt"/>
                <a:cs typeface="+mn-lt"/>
              </a:rPr>
              <a:t>the </a:t>
            </a:r>
            <a:r>
              <a:rPr lang="en-US" sz="2400" spc="-1" dirty="0">
                <a:solidFill>
                  <a:schemeClr val="dk1"/>
                </a:solidFill>
                <a:ea typeface="+mn-lt"/>
                <a:cs typeface="+mn-lt"/>
              </a:rPr>
              <a:t>operating system as separate disks</a:t>
            </a:r>
            <a:endParaRPr lang="en-US" dirty="0"/>
          </a:p>
          <a:p>
            <a:pPr indent="-228600" defTabSz="914400">
              <a:lnSpc>
                <a:spcPct val="100000"/>
              </a:lnSpc>
              <a:spcBef>
                <a:spcPts val="1001"/>
              </a:spcBef>
              <a:spcAft>
                <a:spcPts val="799"/>
              </a:spcAft>
              <a:buClr>
                <a:srgbClr val="282F7C"/>
              </a:buClr>
              <a:buFont typeface="Arial"/>
              <a:buChar char="•"/>
            </a:pPr>
            <a:endParaRPr lang="en-US" sz="2400" b="0" strike="noStrike" spc="-1" dirty="0">
              <a:solidFill>
                <a:schemeClr val="dk1"/>
              </a:solidFill>
              <a:latin typeface="Work Sans"/>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extLst>
      <p:ext uri="{BB962C8B-B14F-4D97-AF65-F5344CB8AC3E}">
        <p14:creationId xmlns:p14="http://schemas.microsoft.com/office/powerpoint/2010/main" val="487438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003BB-5AF2-3E23-7B42-BB2F7CA2B0A3}"/>
            </a:ext>
          </a:extLst>
        </p:cNvPr>
        <p:cNvGrpSpPr/>
        <p:nvPr/>
      </p:nvGrpSpPr>
      <p:grpSpPr>
        <a:xfrm>
          <a:off x="0" y="0"/>
          <a:ext cx="0" cy="0"/>
          <a:chOff x="0" y="0"/>
          <a:chExt cx="0" cy="0"/>
        </a:xfrm>
      </p:grpSpPr>
      <p:sp>
        <p:nvSpPr>
          <p:cNvPr id="108" name="PlaceHolder 1">
            <a:extLst>
              <a:ext uri="{FF2B5EF4-FFF2-40B4-BE49-F238E27FC236}">
                <a16:creationId xmlns:a16="http://schemas.microsoft.com/office/drawing/2014/main" id="{A3FC480A-4B7E-7FD4-5C49-F8675681EB98}"/>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a:solidFill>
                  <a:schemeClr val="dk1"/>
                </a:solidFill>
                <a:latin typeface="Work Sans "/>
              </a:rPr>
              <a:t>Technical Characteristics</a:t>
            </a:r>
            <a:endParaRPr lang="en-US" dirty="0">
              <a:solidFill>
                <a:schemeClr val="dk1"/>
              </a:solidFill>
            </a:endParaRPr>
          </a:p>
        </p:txBody>
      </p:sp>
      <p:sp>
        <p:nvSpPr>
          <p:cNvPr id="109" name="PlaceHolder 2">
            <a:extLst>
              <a:ext uri="{FF2B5EF4-FFF2-40B4-BE49-F238E27FC236}">
                <a16:creationId xmlns:a16="http://schemas.microsoft.com/office/drawing/2014/main" id="{60DA4292-3A0D-B064-56A0-7BDAF27FDBE0}"/>
              </a:ext>
            </a:extLst>
          </p:cNvPr>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a:buClr>
                <a:srgbClr val="282F7C"/>
              </a:buClr>
              <a:buFont typeface="Arial"/>
              <a:buChar char="•"/>
            </a:pPr>
            <a:r>
              <a:rPr lang="en-US" sz="2400" b="1" spc="-1" dirty="0">
                <a:solidFill>
                  <a:schemeClr val="dk1"/>
                </a:solidFill>
                <a:ea typeface="+mn-lt"/>
                <a:cs typeface="+mn-lt"/>
              </a:rPr>
              <a:t>Fixed Boundaries:</a:t>
            </a:r>
            <a:r>
              <a:rPr lang="en-US" sz="2400" spc="-1" dirty="0">
                <a:solidFill>
                  <a:schemeClr val="dk1"/>
                </a:solidFill>
                <a:ea typeface="+mn-lt"/>
                <a:cs typeface="+mn-lt"/>
              </a:rPr>
              <a:t> Defined by specific LBA (Logical Block Address) ranges</a:t>
            </a:r>
            <a:endParaRPr lang="en-US" sz="2400" spc="-1" dirty="0">
              <a:solidFill>
                <a:srgbClr val="000000"/>
              </a:solidFill>
              <a:latin typeface="Arial"/>
            </a:endParaRPr>
          </a:p>
          <a:p>
            <a:pPr>
              <a:buFont typeface="Arial"/>
              <a:buChar char="•"/>
            </a:pPr>
            <a:r>
              <a:rPr lang="en-US" sz="2400" b="1" spc="-1" dirty="0">
                <a:solidFill>
                  <a:schemeClr val="dk1"/>
                </a:solidFill>
                <a:ea typeface="+mn-lt"/>
                <a:cs typeface="+mn-lt"/>
              </a:rPr>
              <a:t>Independent File Systems:</a:t>
            </a:r>
            <a:r>
              <a:rPr lang="en-US" sz="2400" spc="-1" dirty="0">
                <a:solidFill>
                  <a:schemeClr val="dk1"/>
                </a:solidFill>
                <a:ea typeface="+mn-lt"/>
                <a:cs typeface="+mn-lt"/>
              </a:rPr>
              <a:t> Each partition can use different formats </a:t>
            </a:r>
            <a:endParaRPr lang="en-US" dirty="0"/>
          </a:p>
          <a:p>
            <a:pPr>
              <a:buFont typeface="Arial"/>
              <a:buChar char="•"/>
            </a:pPr>
            <a:r>
              <a:rPr lang="en-US" sz="2400" spc="-1" dirty="0">
                <a:solidFill>
                  <a:schemeClr val="dk1"/>
                </a:solidFill>
                <a:ea typeface="+mn-lt"/>
                <a:cs typeface="+mn-lt"/>
              </a:rPr>
              <a:t>NTFS, ext4, FAT32, etc.</a:t>
            </a:r>
            <a:endParaRPr lang="en-US" dirty="0"/>
          </a:p>
          <a:p>
            <a:pPr>
              <a:buFont typeface="Arial"/>
              <a:buChar char="•"/>
            </a:pPr>
            <a:r>
              <a:rPr lang="en-US" sz="2400" b="1" spc="-1" dirty="0">
                <a:solidFill>
                  <a:schemeClr val="dk1"/>
                </a:solidFill>
                <a:ea typeface="+mn-lt"/>
                <a:cs typeface="+mn-lt"/>
              </a:rPr>
              <a:t>Isolation:</a:t>
            </a:r>
            <a:r>
              <a:rPr lang="en-US" sz="2400" spc="-1" dirty="0">
                <a:solidFill>
                  <a:schemeClr val="dk1"/>
                </a:solidFill>
                <a:ea typeface="+mn-lt"/>
                <a:cs typeface="+mn-lt"/>
              </a:rPr>
              <a:t> Changes in one partition don't affect others</a:t>
            </a:r>
            <a:endParaRPr lang="en-US" dirty="0"/>
          </a:p>
          <a:p>
            <a:pPr>
              <a:buClr>
                <a:srgbClr val="282F7C"/>
              </a:buClr>
              <a:buFont typeface="Arial"/>
              <a:buChar char="•"/>
            </a:pPr>
            <a:endParaRPr lang="en-US" sz="2400" spc="-1" dirty="0">
              <a:solidFill>
                <a:schemeClr val="dk1"/>
              </a:solidFill>
            </a:endParaRPr>
          </a:p>
          <a:p>
            <a:pPr indent="-228600" defTabSz="914400">
              <a:lnSpc>
                <a:spcPct val="100000"/>
              </a:lnSpc>
              <a:spcBef>
                <a:spcPts val="1001"/>
              </a:spcBef>
              <a:spcAft>
                <a:spcPts val="799"/>
              </a:spcAft>
              <a:buClr>
                <a:srgbClr val="282F7C"/>
              </a:buClr>
              <a:buFont typeface="Arial"/>
              <a:buChar char="•"/>
            </a:pPr>
            <a:endParaRPr lang="en-US" sz="2400" b="0" strike="noStrike" spc="-1" dirty="0">
              <a:solidFill>
                <a:schemeClr val="dk1"/>
              </a:solidFill>
              <a:latin typeface="Work Sans"/>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extLst>
      <p:ext uri="{BB962C8B-B14F-4D97-AF65-F5344CB8AC3E}">
        <p14:creationId xmlns:p14="http://schemas.microsoft.com/office/powerpoint/2010/main" val="386065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pPr>
            <a:r>
              <a:rPr lang="en-US" sz="4000" b="1" strike="noStrike" spc="-1">
                <a:solidFill>
                  <a:schemeClr val="dk1"/>
                </a:solidFill>
                <a:latin typeface="Work Sans "/>
                <a:ea typeface="Arial"/>
              </a:rPr>
              <a:t>Microsoft File Systems &amp; Windows Registry</a:t>
            </a:r>
            <a:br>
              <a:rPr sz="4000"/>
            </a:br>
            <a:endParaRPr lang="en-US" sz="4000" b="0" strike="noStrike" spc="-1">
              <a:solidFill>
                <a:srgbClr val="000000"/>
              </a:solidFill>
              <a:latin typeface="Arial"/>
            </a:endParaRPr>
          </a:p>
        </p:txBody>
      </p:sp>
      <p:sp>
        <p:nvSpPr>
          <p:cNvPr id="84"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pPr>
            <a:r>
              <a:rPr lang="en-US" sz="2400" b="0" strike="noStrike" spc="-1">
                <a:solidFill>
                  <a:schemeClr val="dk1"/>
                </a:solidFill>
                <a:latin typeface="Work Sans"/>
                <a:ea typeface="Arial"/>
              </a:rPr>
              <a:t>By the end of this module, you should be able to:</a:t>
            </a:r>
            <a:endParaRPr lang="en-US" sz="2400" b="0" strike="noStrike" spc="-1">
              <a:solidFill>
                <a:srgbClr val="000000"/>
              </a:solidFill>
              <a:latin typeface="Arial"/>
            </a:endParaRPr>
          </a:p>
          <a:p>
            <a:pPr marL="228600" indent="-228600" defTabSz="914400">
              <a:lnSpc>
                <a:spcPct val="100000"/>
              </a:lnSpc>
              <a:spcBef>
                <a:spcPts val="1001"/>
              </a:spcBef>
              <a:spcAft>
                <a:spcPts val="601"/>
              </a:spcAft>
              <a:buClr>
                <a:srgbClr val="282F7C"/>
              </a:buClr>
              <a:buFont typeface="Arial"/>
              <a:buChar char="•"/>
              <a:tabLst>
                <a:tab pos="0" algn="l"/>
              </a:tabLst>
            </a:pPr>
            <a:r>
              <a:rPr lang="en-US" sz="2200" b="0" strike="noStrike" spc="-1">
                <a:solidFill>
                  <a:schemeClr val="dk1"/>
                </a:solidFill>
                <a:latin typeface="Work Sans"/>
                <a:ea typeface="Arial"/>
              </a:rPr>
              <a:t>Explain the purpose and structure of file systems</a:t>
            </a:r>
            <a:endParaRPr lang="en-US" sz="2200" b="0" strike="noStrike" spc="-1">
              <a:solidFill>
                <a:srgbClr val="000000"/>
              </a:solidFill>
              <a:latin typeface="Arial"/>
            </a:endParaRPr>
          </a:p>
          <a:p>
            <a:pPr marL="228600" indent="-228600" defTabSz="914400">
              <a:lnSpc>
                <a:spcPct val="100000"/>
              </a:lnSpc>
              <a:spcBef>
                <a:spcPts val="1001"/>
              </a:spcBef>
              <a:spcAft>
                <a:spcPts val="601"/>
              </a:spcAft>
              <a:buClr>
                <a:srgbClr val="282F7C"/>
              </a:buClr>
              <a:buFont typeface="Arial"/>
              <a:buChar char="•"/>
              <a:tabLst>
                <a:tab pos="0" algn="l"/>
              </a:tabLst>
            </a:pPr>
            <a:r>
              <a:rPr lang="en-US" sz="2200" b="0" strike="noStrike" spc="-1">
                <a:solidFill>
                  <a:schemeClr val="dk1"/>
                </a:solidFill>
                <a:latin typeface="Work Sans"/>
                <a:ea typeface="Arial"/>
              </a:rPr>
              <a:t>Describe Microsoft file structures</a:t>
            </a:r>
            <a:endParaRPr lang="en-US" sz="2200" b="0" strike="noStrike" spc="-1">
              <a:solidFill>
                <a:srgbClr val="000000"/>
              </a:solidFill>
              <a:latin typeface="Arial"/>
            </a:endParaRPr>
          </a:p>
          <a:p>
            <a:pPr marL="228600" indent="-228600" defTabSz="914400">
              <a:lnSpc>
                <a:spcPct val="100000"/>
              </a:lnSpc>
              <a:spcBef>
                <a:spcPts val="1001"/>
              </a:spcBef>
              <a:spcAft>
                <a:spcPts val="601"/>
              </a:spcAft>
              <a:buClr>
                <a:srgbClr val="282F7C"/>
              </a:buClr>
              <a:buFont typeface="Arial"/>
              <a:buChar char="•"/>
              <a:tabLst>
                <a:tab pos="0" algn="l"/>
              </a:tabLst>
            </a:pPr>
            <a:r>
              <a:rPr lang="en-US" sz="2200" b="0" strike="noStrike" spc="-1">
                <a:solidFill>
                  <a:schemeClr val="dk1"/>
                </a:solidFill>
                <a:latin typeface="Work Sans"/>
                <a:ea typeface="Arial"/>
              </a:rPr>
              <a:t>Explain the structure of FAT disks</a:t>
            </a:r>
            <a:endParaRPr lang="en-US" sz="2200" b="0" strike="noStrike" spc="-1">
              <a:solidFill>
                <a:srgbClr val="000000"/>
              </a:solidFill>
              <a:latin typeface="Arial"/>
            </a:endParaRPr>
          </a:p>
          <a:p>
            <a:pPr marL="228600" indent="-228600" defTabSz="914400">
              <a:lnSpc>
                <a:spcPct val="100000"/>
              </a:lnSpc>
              <a:spcBef>
                <a:spcPts val="1001"/>
              </a:spcBef>
              <a:spcAft>
                <a:spcPts val="601"/>
              </a:spcAft>
              <a:buClr>
                <a:srgbClr val="282F7C"/>
              </a:buClr>
              <a:buFont typeface="Arial"/>
              <a:buChar char="•"/>
              <a:tabLst>
                <a:tab pos="0" algn="l"/>
              </a:tabLst>
            </a:pPr>
            <a:r>
              <a:rPr lang="en-US" sz="2200" b="0" strike="noStrike" spc="-1">
                <a:solidFill>
                  <a:schemeClr val="dk1"/>
                </a:solidFill>
                <a:latin typeface="Work Sans"/>
                <a:ea typeface="Arial"/>
              </a:rPr>
              <a:t>Explain the structure of NTFS disks</a:t>
            </a:r>
            <a:endParaRPr lang="en-US" sz="2200" b="0" strike="noStrike" spc="-1">
              <a:solidFill>
                <a:srgbClr val="000000"/>
              </a:solidFill>
              <a:latin typeface="Arial"/>
            </a:endParaRPr>
          </a:p>
          <a:p>
            <a:pPr marL="228600" indent="-228600" defTabSz="914400">
              <a:lnSpc>
                <a:spcPct val="100000"/>
              </a:lnSpc>
              <a:spcBef>
                <a:spcPts val="1001"/>
              </a:spcBef>
              <a:spcAft>
                <a:spcPts val="601"/>
              </a:spcAft>
              <a:buClr>
                <a:srgbClr val="282F7C"/>
              </a:buClr>
              <a:buFont typeface="Arial"/>
              <a:buChar char="•"/>
              <a:tabLst>
                <a:tab pos="0" algn="l"/>
              </a:tabLst>
            </a:pPr>
            <a:r>
              <a:rPr lang="en-US" sz="2200" b="0" strike="noStrike" spc="-1">
                <a:solidFill>
                  <a:schemeClr val="dk1"/>
                </a:solidFill>
                <a:latin typeface="Work Sans"/>
                <a:ea typeface="Arial"/>
              </a:rPr>
              <a:t>Describe whole disk encryption</a:t>
            </a:r>
            <a:endParaRPr lang="en-US" sz="2200" b="0" strike="noStrike" spc="-1">
              <a:solidFill>
                <a:srgbClr val="000000"/>
              </a:solidFill>
              <a:latin typeface="Arial"/>
            </a:endParaRPr>
          </a:p>
          <a:p>
            <a:pPr marL="228600" indent="-228600" defTabSz="914400">
              <a:lnSpc>
                <a:spcPct val="100000"/>
              </a:lnSpc>
              <a:spcBef>
                <a:spcPts val="1001"/>
              </a:spcBef>
              <a:spcAft>
                <a:spcPts val="601"/>
              </a:spcAft>
              <a:buClr>
                <a:srgbClr val="282F7C"/>
              </a:buClr>
              <a:buFont typeface="Arial"/>
              <a:buChar char="•"/>
              <a:tabLst>
                <a:tab pos="0" algn="l"/>
              </a:tabLst>
            </a:pPr>
            <a:r>
              <a:rPr lang="en-US" sz="2200" b="0" strike="noStrike" spc="-1">
                <a:solidFill>
                  <a:schemeClr val="dk1"/>
                </a:solidFill>
                <a:latin typeface="Work Sans"/>
                <a:ea typeface="Arial"/>
              </a:rPr>
              <a:t>Explain how the Windows Registry works</a:t>
            </a:r>
            <a:endParaRPr lang="en-US" sz="2200" b="0" strike="noStrike" spc="-1">
              <a:solidFill>
                <a:srgbClr val="000000"/>
              </a:solidFill>
              <a:latin typeface="Arial"/>
            </a:endParaRPr>
          </a:p>
          <a:p>
            <a:pPr marL="228600" indent="-228600" defTabSz="914400">
              <a:lnSpc>
                <a:spcPct val="100000"/>
              </a:lnSpc>
              <a:spcBef>
                <a:spcPts val="1001"/>
              </a:spcBef>
              <a:spcAft>
                <a:spcPts val="601"/>
              </a:spcAft>
              <a:buClr>
                <a:srgbClr val="282F7C"/>
              </a:buClr>
              <a:buFont typeface="Arial"/>
              <a:buChar char="•"/>
              <a:tabLst>
                <a:tab pos="0" algn="l"/>
              </a:tabLst>
            </a:pPr>
            <a:r>
              <a:rPr lang="en-US" sz="2200" b="0" strike="noStrike" spc="-1">
                <a:solidFill>
                  <a:schemeClr val="dk1"/>
                </a:solidFill>
                <a:latin typeface="Work Sans"/>
                <a:ea typeface="Arial"/>
              </a:rPr>
              <a:t>Identify Windows artifacts</a:t>
            </a:r>
            <a:endParaRPr lang="en-US" sz="22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94B78-F1E6-3BE0-D6C9-70037BAA1A44}"/>
            </a:ext>
          </a:extLst>
        </p:cNvPr>
        <p:cNvGrpSpPr/>
        <p:nvPr/>
      </p:nvGrpSpPr>
      <p:grpSpPr>
        <a:xfrm>
          <a:off x="0" y="0"/>
          <a:ext cx="0" cy="0"/>
          <a:chOff x="0" y="0"/>
          <a:chExt cx="0" cy="0"/>
        </a:xfrm>
      </p:grpSpPr>
      <p:sp>
        <p:nvSpPr>
          <p:cNvPr id="108" name="PlaceHolder 1">
            <a:extLst>
              <a:ext uri="{FF2B5EF4-FFF2-40B4-BE49-F238E27FC236}">
                <a16:creationId xmlns:a16="http://schemas.microsoft.com/office/drawing/2014/main" id="{20E9235D-5C15-E3DF-4B82-B20EB9F4EE46}"/>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a:solidFill>
                  <a:schemeClr val="dk1"/>
                </a:solidFill>
                <a:latin typeface="Work Sans "/>
              </a:rPr>
              <a:t>Booting the Operating System.</a:t>
            </a:r>
            <a:endParaRPr lang="en-US" dirty="0">
              <a:solidFill>
                <a:schemeClr val="dk1"/>
              </a:solidFill>
            </a:endParaRPr>
          </a:p>
        </p:txBody>
      </p:sp>
      <p:sp>
        <p:nvSpPr>
          <p:cNvPr id="109" name="PlaceHolder 2">
            <a:extLst>
              <a:ext uri="{FF2B5EF4-FFF2-40B4-BE49-F238E27FC236}">
                <a16:creationId xmlns:a16="http://schemas.microsoft.com/office/drawing/2014/main" id="{A8790A1F-1DAA-5AF7-838F-13B2FEB4516E}"/>
              </a:ext>
            </a:extLst>
          </p:cNvPr>
          <p:cNvSpPr>
            <a:spLocks noGrp="1"/>
          </p:cNvSpPr>
          <p:nvPr>
            <p:ph/>
          </p:nvPr>
        </p:nvSpPr>
        <p:spPr>
          <a:xfrm>
            <a:off x="477000" y="1825560"/>
            <a:ext cx="5616259" cy="4350600"/>
          </a:xfrm>
          <a:prstGeom prst="rect">
            <a:avLst/>
          </a:prstGeom>
          <a:noFill/>
          <a:ln w="0">
            <a:noFill/>
          </a:ln>
        </p:spPr>
        <p:txBody>
          <a:bodyPr lIns="91440" tIns="45720" rIns="91440" bIns="45720" anchor="t">
            <a:noAutofit/>
          </a:bodyPr>
          <a:lstStyle/>
          <a:p>
            <a:pPr>
              <a:buClr>
                <a:srgbClr val="282F7C"/>
              </a:buClr>
              <a:buFont typeface="Arial"/>
              <a:buChar char="•"/>
            </a:pPr>
            <a:r>
              <a:rPr lang="en-US" sz="2400" spc="-1">
                <a:solidFill>
                  <a:schemeClr val="dk1"/>
                </a:solidFill>
                <a:ea typeface="+mn-lt"/>
                <a:cs typeface="+mn-lt"/>
              </a:rPr>
              <a:t>Power-On Self-Test (POST)</a:t>
            </a:r>
          </a:p>
          <a:p>
            <a:pPr>
              <a:buFont typeface="Arial"/>
              <a:buChar char="•"/>
            </a:pPr>
            <a:r>
              <a:rPr lang="en-US" sz="2400" spc="-1">
                <a:solidFill>
                  <a:schemeClr val="dk1"/>
                </a:solidFill>
                <a:ea typeface="+mn-lt"/>
                <a:cs typeface="+mn-lt"/>
              </a:rPr>
              <a:t>Hardware component detection and </a:t>
            </a:r>
            <a:r>
              <a:rPr lang="en-US" spc="-1">
                <a:solidFill>
                  <a:schemeClr val="dk1"/>
                </a:solidFill>
                <a:ea typeface="+mn-lt"/>
                <a:cs typeface="+mn-lt"/>
              </a:rPr>
              <a:t>initialization</a:t>
            </a:r>
            <a:endParaRPr lang="en-US">
              <a:solidFill>
                <a:schemeClr val="dk1"/>
              </a:solidFill>
              <a:ea typeface="+mn-lt"/>
              <a:cs typeface="+mn-lt"/>
            </a:endParaRPr>
          </a:p>
          <a:p>
            <a:pPr>
              <a:buFont typeface="Arial"/>
              <a:buChar char="•"/>
            </a:pPr>
            <a:r>
              <a:rPr lang="en-US" spc="-1">
                <a:solidFill>
                  <a:schemeClr val="dk1"/>
                </a:solidFill>
                <a:ea typeface="+mn-lt"/>
                <a:cs typeface="+mn-lt"/>
              </a:rPr>
              <a:t>Setting up the system memory map</a:t>
            </a:r>
            <a:endParaRPr lang="en-US"/>
          </a:p>
          <a:p>
            <a:pPr>
              <a:buFont typeface="Arial"/>
              <a:buChar char="•"/>
            </a:pPr>
            <a:r>
              <a:rPr lang="en-US" spc="-1">
                <a:solidFill>
                  <a:schemeClr val="dk1"/>
                </a:solidFill>
                <a:ea typeface="+mn-lt"/>
                <a:cs typeface="+mn-lt"/>
              </a:rPr>
              <a:t>Determining boot devices based on configured priority</a:t>
            </a:r>
            <a:endParaRPr lang="en-US"/>
          </a:p>
          <a:p>
            <a:pPr>
              <a:buFont typeface="Arial"/>
              <a:buChar char="•"/>
            </a:pPr>
            <a:r>
              <a:rPr lang="en-US" spc="-1">
                <a:solidFill>
                  <a:schemeClr val="dk1"/>
                </a:solidFill>
                <a:ea typeface="+mn-lt"/>
                <a:cs typeface="+mn-lt"/>
              </a:rPr>
              <a:t>Transition to boot device access</a:t>
            </a:r>
            <a:endParaRPr lang="en-US"/>
          </a:p>
          <a:p>
            <a:pPr marL="0" indent="0">
              <a:buClr>
                <a:srgbClr val="282F7C"/>
              </a:buClr>
              <a:buNone/>
            </a:pPr>
            <a:endParaRPr lang="en-US" spc="-1" dirty="0">
              <a:solidFill>
                <a:schemeClr val="dk1"/>
              </a:solidFill>
            </a:endParaRPr>
          </a:p>
          <a:p>
            <a:pPr>
              <a:buClr>
                <a:srgbClr val="282F7C"/>
              </a:buClr>
              <a:buFont typeface="Arial"/>
              <a:buChar char="•"/>
            </a:pPr>
            <a:endParaRPr lang="en-US" sz="2400" spc="-1" dirty="0">
              <a:solidFill>
                <a:schemeClr val="dk1"/>
              </a:solidFill>
              <a:ea typeface="+mn-lt"/>
              <a:cs typeface="+mn-lt"/>
            </a:endParaRPr>
          </a:p>
          <a:p>
            <a:pPr>
              <a:buClr>
                <a:srgbClr val="282F7C"/>
              </a:buClr>
              <a:buFont typeface="Arial"/>
              <a:buChar char="•"/>
            </a:pPr>
            <a:endParaRPr lang="en-US" spc="-1" dirty="0">
              <a:solidFill>
                <a:schemeClr val="dk1"/>
              </a:solidFill>
            </a:endParaRPr>
          </a:p>
          <a:p>
            <a:pPr>
              <a:buClr>
                <a:srgbClr val="282F7C"/>
              </a:buClr>
              <a:buFont typeface="Arial"/>
              <a:buChar char="•"/>
            </a:pPr>
            <a:endParaRPr lang="en-US" sz="2400" spc="-1" dirty="0">
              <a:solidFill>
                <a:schemeClr val="dk1"/>
              </a:solidFill>
            </a:endParaRPr>
          </a:p>
          <a:p>
            <a:pPr indent="-228600" defTabSz="914400">
              <a:lnSpc>
                <a:spcPct val="100000"/>
              </a:lnSpc>
              <a:spcBef>
                <a:spcPts val="1001"/>
              </a:spcBef>
              <a:spcAft>
                <a:spcPts val="799"/>
              </a:spcAft>
              <a:buClr>
                <a:srgbClr val="282F7C"/>
              </a:buClr>
              <a:buFont typeface="Arial"/>
              <a:buChar char="•"/>
            </a:pPr>
            <a:endParaRPr lang="en-US" sz="2400" b="0" strike="noStrike" spc="-1" dirty="0">
              <a:solidFill>
                <a:schemeClr val="dk1"/>
              </a:solidFill>
              <a:latin typeface="Work Sans"/>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pic>
        <p:nvPicPr>
          <p:cNvPr id="2" name="Picture 1" descr="A screen shot of a computer&#10;&#10;AI-generated content may be incorrect.">
            <a:extLst>
              <a:ext uri="{FF2B5EF4-FFF2-40B4-BE49-F238E27FC236}">
                <a16:creationId xmlns:a16="http://schemas.microsoft.com/office/drawing/2014/main" id="{2376B02D-2230-A88C-35EE-6D248A35777C}"/>
              </a:ext>
            </a:extLst>
          </p:cNvPr>
          <p:cNvPicPr>
            <a:picLocks noChangeAspect="1"/>
          </p:cNvPicPr>
          <p:nvPr/>
        </p:nvPicPr>
        <p:blipFill>
          <a:blip r:embed="rId3"/>
          <a:stretch>
            <a:fillRect/>
          </a:stretch>
        </p:blipFill>
        <p:spPr>
          <a:xfrm>
            <a:off x="6215544" y="1234397"/>
            <a:ext cx="1627384" cy="4731678"/>
          </a:xfrm>
          <a:prstGeom prst="rect">
            <a:avLst/>
          </a:prstGeom>
        </p:spPr>
      </p:pic>
    </p:spTree>
    <p:extLst>
      <p:ext uri="{BB962C8B-B14F-4D97-AF65-F5344CB8AC3E}">
        <p14:creationId xmlns:p14="http://schemas.microsoft.com/office/powerpoint/2010/main" val="763101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E9E66-DC2E-728A-589D-3AB9F01DB802}"/>
            </a:ext>
          </a:extLst>
        </p:cNvPr>
        <p:cNvGrpSpPr/>
        <p:nvPr/>
      </p:nvGrpSpPr>
      <p:grpSpPr>
        <a:xfrm>
          <a:off x="0" y="0"/>
          <a:ext cx="0" cy="0"/>
          <a:chOff x="0" y="0"/>
          <a:chExt cx="0" cy="0"/>
        </a:xfrm>
      </p:grpSpPr>
      <p:sp>
        <p:nvSpPr>
          <p:cNvPr id="108" name="PlaceHolder 1">
            <a:extLst>
              <a:ext uri="{FF2B5EF4-FFF2-40B4-BE49-F238E27FC236}">
                <a16:creationId xmlns:a16="http://schemas.microsoft.com/office/drawing/2014/main" id="{4CFB35C9-A262-894C-4F04-1556B167F80A}"/>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a:solidFill>
                  <a:schemeClr val="dk1"/>
                </a:solidFill>
                <a:latin typeface="Work Sans "/>
              </a:rPr>
              <a:t>Master Boot Record (MBR) Structure</a:t>
            </a:r>
            <a:endParaRPr lang="en-US">
              <a:solidFill>
                <a:schemeClr val="dk1"/>
              </a:solidFill>
            </a:endParaRPr>
          </a:p>
        </p:txBody>
      </p:sp>
      <p:sp>
        <p:nvSpPr>
          <p:cNvPr id="109" name="PlaceHolder 2">
            <a:extLst>
              <a:ext uri="{FF2B5EF4-FFF2-40B4-BE49-F238E27FC236}">
                <a16:creationId xmlns:a16="http://schemas.microsoft.com/office/drawing/2014/main" id="{071C0646-928D-DFCC-0C6E-A2233972E0DD}"/>
              </a:ext>
            </a:extLst>
          </p:cNvPr>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a:buClr>
                <a:srgbClr val="282F7C"/>
              </a:buClr>
              <a:buFont typeface="Arial"/>
              <a:buChar char="•"/>
            </a:pPr>
            <a:r>
              <a:rPr lang="en-US" sz="2400" b="1" spc="-1" dirty="0">
                <a:solidFill>
                  <a:schemeClr val="dk1"/>
                </a:solidFill>
                <a:ea typeface="+mn-lt"/>
                <a:cs typeface="+mn-lt"/>
              </a:rPr>
              <a:t>MBR (Master Boot Record)</a:t>
            </a:r>
            <a:r>
              <a:rPr lang="en-US" sz="2400" spc="-1" dirty="0">
                <a:solidFill>
                  <a:schemeClr val="dk1"/>
                </a:solidFill>
                <a:ea typeface="+mn-lt"/>
                <a:cs typeface="+mn-lt"/>
              </a:rPr>
              <a:t> </a:t>
            </a:r>
            <a:endParaRPr lang="en-US" sz="2400" spc="-1" dirty="0">
              <a:solidFill>
                <a:schemeClr val="dk1"/>
              </a:solidFill>
              <a:latin typeface="Arial"/>
              <a:ea typeface="+mn-lt"/>
              <a:cs typeface="Arial"/>
            </a:endParaRPr>
          </a:p>
          <a:p>
            <a:pPr lvl="1">
              <a:buFont typeface="Courier New"/>
              <a:buChar char="o"/>
            </a:pPr>
            <a:r>
              <a:rPr lang="en-US" sz="2000" spc="-1" dirty="0">
                <a:solidFill>
                  <a:schemeClr val="dk1"/>
                </a:solidFill>
                <a:ea typeface="+mn-lt"/>
                <a:cs typeface="+mn-lt"/>
              </a:rPr>
              <a:t>Traditional scheme</a:t>
            </a:r>
            <a:endParaRPr lang="en-US" dirty="0">
              <a:solidFill>
                <a:schemeClr val="dk1"/>
              </a:solidFill>
            </a:endParaRPr>
          </a:p>
          <a:p>
            <a:pPr lvl="1">
              <a:buFont typeface="Arial"/>
              <a:buChar char="•"/>
            </a:pPr>
            <a:r>
              <a:rPr lang="en-US" sz="2000" spc="-1" dirty="0">
                <a:solidFill>
                  <a:schemeClr val="dk1"/>
                </a:solidFill>
                <a:ea typeface="+mn-lt"/>
                <a:cs typeface="+mn-lt"/>
              </a:rPr>
              <a:t>Located at LBA 0 (first 512 bytes of the storage device)</a:t>
            </a:r>
            <a:endParaRPr lang="en-US" dirty="0">
              <a:solidFill>
                <a:schemeClr val="dk1"/>
              </a:solidFill>
              <a:ea typeface="+mn-lt"/>
              <a:cs typeface="Arial"/>
            </a:endParaRPr>
          </a:p>
          <a:p>
            <a:pPr marL="685800">
              <a:spcBef>
                <a:spcPts val="500"/>
              </a:spcBef>
              <a:buFont typeface="Arial"/>
              <a:buChar char="•"/>
            </a:pPr>
            <a:r>
              <a:rPr lang="en-US" sz="2000" spc="-1" dirty="0">
                <a:solidFill>
                  <a:schemeClr val="dk1"/>
                </a:solidFill>
                <a:ea typeface="+mn-lt"/>
                <a:cs typeface="+mn-lt"/>
              </a:rPr>
              <a:t>Structure: </a:t>
            </a:r>
          </a:p>
          <a:p>
            <a:pPr marL="1143000" lvl="1">
              <a:buFont typeface="Courier New"/>
              <a:buChar char="o"/>
            </a:pPr>
            <a:r>
              <a:rPr lang="en-US" sz="1600" spc="-1" dirty="0">
                <a:solidFill>
                  <a:schemeClr val="dk1"/>
                </a:solidFill>
                <a:ea typeface="+mn-lt"/>
                <a:cs typeface="+mn-lt"/>
              </a:rPr>
              <a:t>446 bytes: Boot code (executes during boot process)</a:t>
            </a:r>
          </a:p>
          <a:p>
            <a:pPr marL="1143000" lvl="1">
              <a:buFont typeface="Courier New"/>
              <a:buChar char="o"/>
            </a:pPr>
            <a:r>
              <a:rPr lang="en-US" sz="1600" spc="-1" dirty="0">
                <a:solidFill>
                  <a:schemeClr val="dk1"/>
                </a:solidFill>
                <a:ea typeface="+mn-lt"/>
                <a:cs typeface="+mn-lt"/>
              </a:rPr>
              <a:t>64 bytes: Partition table (4 entries of 16 bytes each)</a:t>
            </a:r>
            <a:endParaRPr lang="en-US" dirty="0">
              <a:solidFill>
                <a:schemeClr val="dk1"/>
              </a:solidFill>
              <a:ea typeface="+mn-lt"/>
              <a:cs typeface="Arial"/>
            </a:endParaRPr>
          </a:p>
          <a:p>
            <a:pPr marL="1143000" lvl="1">
              <a:spcBef>
                <a:spcPts val="500"/>
              </a:spcBef>
              <a:buFont typeface="Courier New"/>
              <a:buChar char="o"/>
            </a:pPr>
            <a:r>
              <a:rPr lang="en-US" sz="2000" spc="-1" dirty="0">
                <a:solidFill>
                  <a:schemeClr val="dk1"/>
                </a:solidFill>
                <a:ea typeface="+mn-lt"/>
                <a:cs typeface="+mn-lt"/>
              </a:rPr>
              <a:t>2 bytes: Boot signature (0x55AA)</a:t>
            </a:r>
            <a:endParaRPr lang="en-US" dirty="0">
              <a:solidFill>
                <a:schemeClr val="dk1"/>
              </a:solidFill>
              <a:ea typeface="+mn-lt"/>
              <a:cs typeface="Arial"/>
            </a:endParaRPr>
          </a:p>
          <a:p>
            <a:pPr lvl="1">
              <a:buFont typeface="Arial"/>
              <a:buChar char="•"/>
            </a:pPr>
            <a:r>
              <a:rPr lang="en-US" sz="2000" spc="-1" dirty="0">
                <a:solidFill>
                  <a:schemeClr val="dk1"/>
                </a:solidFill>
                <a:ea typeface="+mn-lt"/>
                <a:cs typeface="+mn-lt"/>
              </a:rPr>
              <a:t>Limited to 4 primary partitions</a:t>
            </a:r>
          </a:p>
          <a:p>
            <a:pPr lvl="1">
              <a:buFont typeface="Arial"/>
              <a:buChar char="•"/>
            </a:pPr>
            <a:r>
              <a:rPr lang="en-US" sz="2000" spc="-1" dirty="0">
                <a:solidFill>
                  <a:schemeClr val="dk1"/>
                </a:solidFill>
                <a:ea typeface="+mn-lt"/>
                <a:cs typeface="+mn-lt"/>
              </a:rPr>
              <a:t>Maximum addressable disk size of 2TB (with 512-byte sectors)</a:t>
            </a:r>
          </a:p>
          <a:p>
            <a:pPr lvl="1">
              <a:buFont typeface="Arial"/>
              <a:buChar char="•"/>
            </a:pPr>
            <a:endParaRPr lang="en-US" sz="2000" spc="-1" dirty="0">
              <a:solidFill>
                <a:schemeClr val="dk1"/>
              </a:solidFill>
              <a:ea typeface="+mn-lt"/>
              <a:cs typeface="Arial"/>
            </a:endParaRPr>
          </a:p>
          <a:p>
            <a:pPr lvl="1">
              <a:buFont typeface="Courier New"/>
              <a:buChar char="o"/>
            </a:pPr>
            <a:endParaRPr lang="en-US" sz="2000" spc="-1" dirty="0">
              <a:solidFill>
                <a:schemeClr val="dk1"/>
              </a:solidFill>
            </a:endParaRPr>
          </a:p>
          <a:p>
            <a:pPr indent="-228600" defTabSz="914400">
              <a:lnSpc>
                <a:spcPct val="100000"/>
              </a:lnSpc>
              <a:spcBef>
                <a:spcPts val="1001"/>
              </a:spcBef>
              <a:spcAft>
                <a:spcPts val="799"/>
              </a:spcAft>
              <a:buClr>
                <a:srgbClr val="282F7C"/>
              </a:buClr>
              <a:buFont typeface="Arial"/>
              <a:buChar char="•"/>
            </a:pPr>
            <a:endParaRPr lang="en-US" sz="2400" b="0" strike="noStrike" spc="-1" dirty="0">
              <a:solidFill>
                <a:schemeClr val="dk1"/>
              </a:solidFill>
              <a:latin typeface="Work Sans"/>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extLst>
      <p:ext uri="{BB962C8B-B14F-4D97-AF65-F5344CB8AC3E}">
        <p14:creationId xmlns:p14="http://schemas.microsoft.com/office/powerpoint/2010/main" val="611202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B1988-84EF-A490-7DE0-916C423E7049}"/>
            </a:ext>
          </a:extLst>
        </p:cNvPr>
        <p:cNvGrpSpPr/>
        <p:nvPr/>
      </p:nvGrpSpPr>
      <p:grpSpPr>
        <a:xfrm>
          <a:off x="0" y="0"/>
          <a:ext cx="0" cy="0"/>
          <a:chOff x="0" y="0"/>
          <a:chExt cx="0" cy="0"/>
        </a:xfrm>
      </p:grpSpPr>
      <p:sp>
        <p:nvSpPr>
          <p:cNvPr id="108" name="PlaceHolder 1">
            <a:extLst>
              <a:ext uri="{FF2B5EF4-FFF2-40B4-BE49-F238E27FC236}">
                <a16:creationId xmlns:a16="http://schemas.microsoft.com/office/drawing/2014/main" id="{D03F7088-D4A0-17FE-EE20-7485AC7C0DF4}"/>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a:solidFill>
                  <a:schemeClr val="dk1"/>
                </a:solidFill>
                <a:latin typeface="Work Sans "/>
              </a:rPr>
              <a:t>Partition Table and Types (MBR)</a:t>
            </a:r>
            <a:endParaRPr lang="en-US" dirty="0">
              <a:solidFill>
                <a:schemeClr val="dk1"/>
              </a:solidFill>
            </a:endParaRPr>
          </a:p>
        </p:txBody>
      </p:sp>
      <p:sp>
        <p:nvSpPr>
          <p:cNvPr id="109" name="PlaceHolder 2">
            <a:extLst>
              <a:ext uri="{FF2B5EF4-FFF2-40B4-BE49-F238E27FC236}">
                <a16:creationId xmlns:a16="http://schemas.microsoft.com/office/drawing/2014/main" id="{02595291-D98D-0447-889C-4E1857F3B5BC}"/>
              </a:ext>
            </a:extLst>
          </p:cNvPr>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a:buClr>
                <a:srgbClr val="282F7C"/>
              </a:buClr>
              <a:buFont typeface="Arial"/>
              <a:buChar char="•"/>
            </a:pPr>
            <a:r>
              <a:rPr lang="en-US" sz="2400" spc="-1" dirty="0">
                <a:solidFill>
                  <a:schemeClr val="dk1"/>
                </a:solidFill>
                <a:ea typeface="+mn-lt"/>
                <a:cs typeface="+mn-lt"/>
              </a:rPr>
              <a:t>Primary Partitions </a:t>
            </a:r>
            <a:endParaRPr lang="en-US" spc="-1" dirty="0">
              <a:solidFill>
                <a:schemeClr val="dk1"/>
              </a:solidFill>
              <a:latin typeface="Arial"/>
            </a:endParaRPr>
          </a:p>
          <a:p>
            <a:pPr lvl="1">
              <a:buFont typeface="Courier New"/>
              <a:buChar char="o"/>
            </a:pPr>
            <a:r>
              <a:rPr lang="en-US" sz="2000" spc="-1">
                <a:solidFill>
                  <a:schemeClr val="dk1"/>
                </a:solidFill>
                <a:ea typeface="+mn-lt"/>
                <a:cs typeface="+mn-lt"/>
              </a:rPr>
              <a:t>Maximum of 4 in traditional MBR</a:t>
            </a:r>
            <a:endParaRPr lang="en-US">
              <a:solidFill>
                <a:schemeClr val="dk1"/>
              </a:solidFill>
            </a:endParaRPr>
          </a:p>
          <a:p>
            <a:pPr lvl="1">
              <a:buFont typeface="Courier New"/>
              <a:buChar char="o"/>
            </a:pPr>
            <a:r>
              <a:rPr lang="en-US" sz="2000" spc="-1">
                <a:solidFill>
                  <a:schemeClr val="dk1"/>
                </a:solidFill>
                <a:ea typeface="+mn-lt"/>
                <a:cs typeface="+mn-lt"/>
              </a:rPr>
              <a:t>One can be marked as "active" (bootable)</a:t>
            </a:r>
            <a:endParaRPr lang="en-US" sz="2000">
              <a:solidFill>
                <a:schemeClr val="dk1"/>
              </a:solidFill>
              <a:ea typeface="+mn-lt"/>
              <a:cs typeface="+mn-lt"/>
            </a:endParaRPr>
          </a:p>
          <a:p>
            <a:pPr>
              <a:buFont typeface="Arial"/>
              <a:buChar char="•"/>
            </a:pPr>
            <a:r>
              <a:rPr lang="en-US" sz="2400" spc="-1">
                <a:solidFill>
                  <a:schemeClr val="dk1"/>
                </a:solidFill>
                <a:ea typeface="+mn-lt"/>
                <a:cs typeface="+mn-lt"/>
              </a:rPr>
              <a:t>Extended Partition </a:t>
            </a:r>
            <a:endParaRPr lang="en-US" sz="2400">
              <a:solidFill>
                <a:schemeClr val="dk1"/>
              </a:solidFill>
              <a:ea typeface="+mn-lt"/>
              <a:cs typeface="+mn-lt"/>
            </a:endParaRPr>
          </a:p>
          <a:p>
            <a:pPr lvl="1">
              <a:buFont typeface="Courier New"/>
              <a:buChar char="o"/>
            </a:pPr>
            <a:r>
              <a:rPr lang="en-US" sz="2000" spc="-1">
                <a:solidFill>
                  <a:schemeClr val="dk1"/>
                </a:solidFill>
                <a:ea typeface="+mn-lt"/>
                <a:cs typeface="+mn-lt"/>
              </a:rPr>
              <a:t>Acts as a container for logical partitions</a:t>
            </a:r>
            <a:endParaRPr lang="en-US" sz="2000">
              <a:solidFill>
                <a:schemeClr val="dk1"/>
              </a:solidFill>
              <a:ea typeface="+mn-lt"/>
              <a:cs typeface="+mn-lt"/>
            </a:endParaRPr>
          </a:p>
          <a:p>
            <a:pPr lvl="1">
              <a:buFont typeface="Courier New"/>
              <a:buChar char="o"/>
            </a:pPr>
            <a:r>
              <a:rPr lang="en-US" sz="2000" spc="-1">
                <a:solidFill>
                  <a:schemeClr val="dk1"/>
                </a:solidFill>
                <a:ea typeface="+mn-lt"/>
                <a:cs typeface="+mn-lt"/>
              </a:rPr>
              <a:t>Allows overcoming the 4-partition limit</a:t>
            </a:r>
            <a:endParaRPr lang="en-US">
              <a:solidFill>
                <a:schemeClr val="dk1"/>
              </a:solidFill>
            </a:endParaRPr>
          </a:p>
          <a:p>
            <a:pPr>
              <a:buFont typeface="Arial"/>
              <a:buChar char="•"/>
            </a:pPr>
            <a:r>
              <a:rPr lang="en-US" sz="2400" spc="-1">
                <a:solidFill>
                  <a:schemeClr val="dk1"/>
                </a:solidFill>
                <a:ea typeface="+mn-lt"/>
                <a:cs typeface="+mn-lt"/>
              </a:rPr>
              <a:t>Logical Partitions </a:t>
            </a:r>
            <a:endParaRPr lang="en-US"/>
          </a:p>
          <a:p>
            <a:pPr lvl="1">
              <a:buFont typeface="Courier New"/>
              <a:buChar char="o"/>
            </a:pPr>
            <a:r>
              <a:rPr lang="en-US" sz="2000" spc="-1">
                <a:solidFill>
                  <a:schemeClr val="dk1"/>
                </a:solidFill>
                <a:ea typeface="+mn-lt"/>
                <a:cs typeface="+mn-lt"/>
              </a:rPr>
              <a:t>Created within the extended partition</a:t>
            </a:r>
            <a:endParaRPr lang="en-US" sz="2000">
              <a:solidFill>
                <a:schemeClr val="dk1"/>
              </a:solidFill>
            </a:endParaRPr>
          </a:p>
          <a:p>
            <a:pPr lvl="1">
              <a:buFont typeface="Courier New"/>
              <a:buChar char="o"/>
            </a:pPr>
            <a:r>
              <a:rPr lang="en-US" sz="2000" spc="-1">
                <a:solidFill>
                  <a:schemeClr val="dk1"/>
                </a:solidFill>
                <a:ea typeface="+mn-lt"/>
                <a:cs typeface="+mn-lt"/>
              </a:rPr>
              <a:t>Can contain data or bootable content</a:t>
            </a:r>
            <a:endParaRPr lang="en-US">
              <a:solidFill>
                <a:schemeClr val="dk1"/>
              </a:solidFill>
            </a:endParaRPr>
          </a:p>
          <a:p>
            <a:pPr lvl="1">
              <a:buFont typeface="Courier New"/>
              <a:buChar char="o"/>
            </a:pPr>
            <a:r>
              <a:rPr lang="en-US" sz="2000" spc="-1">
                <a:solidFill>
                  <a:schemeClr val="dk1"/>
                </a:solidFill>
                <a:ea typeface="+mn-lt"/>
                <a:cs typeface="+mn-lt"/>
              </a:rPr>
              <a:t>Have their own boot sectors but cannot be marked "active" in MBR</a:t>
            </a:r>
            <a:endParaRPr lang="en-US">
              <a:solidFill>
                <a:schemeClr val="dk1"/>
              </a:solidFill>
            </a:endParaRPr>
          </a:p>
          <a:p>
            <a:pPr>
              <a:buClr>
                <a:srgbClr val="282F7C"/>
              </a:buClr>
              <a:buFont typeface="Arial"/>
              <a:buChar char="•"/>
            </a:pPr>
            <a:endParaRPr lang="en-US" sz="2400" spc="-1" dirty="0">
              <a:solidFill>
                <a:schemeClr val="dk1"/>
              </a:solidFill>
              <a:ea typeface="+mn-lt"/>
              <a:cs typeface="+mn-lt"/>
            </a:endParaRPr>
          </a:p>
          <a:p>
            <a:pPr lvl="1">
              <a:buFont typeface="Arial"/>
              <a:buChar char="•"/>
            </a:pPr>
            <a:endParaRPr lang="en-US" sz="2000" spc="-1" dirty="0">
              <a:solidFill>
                <a:schemeClr val="dk1"/>
              </a:solidFill>
              <a:ea typeface="+mn-lt"/>
              <a:cs typeface="Arial"/>
            </a:endParaRPr>
          </a:p>
          <a:p>
            <a:pPr lvl="1">
              <a:buFont typeface="Courier New"/>
              <a:buChar char="o"/>
            </a:pPr>
            <a:endParaRPr lang="en-US" sz="2000" spc="-1" dirty="0">
              <a:solidFill>
                <a:schemeClr val="dk1"/>
              </a:solidFill>
            </a:endParaRPr>
          </a:p>
          <a:p>
            <a:pPr indent="-228600" defTabSz="914400">
              <a:lnSpc>
                <a:spcPct val="100000"/>
              </a:lnSpc>
              <a:spcBef>
                <a:spcPts val="1001"/>
              </a:spcBef>
              <a:spcAft>
                <a:spcPts val="799"/>
              </a:spcAft>
              <a:buClr>
                <a:srgbClr val="282F7C"/>
              </a:buClr>
              <a:buFont typeface="Arial"/>
              <a:buChar char="•"/>
            </a:pPr>
            <a:endParaRPr lang="en-US" sz="2400" b="0" strike="noStrike" spc="-1" dirty="0">
              <a:solidFill>
                <a:schemeClr val="dk1"/>
              </a:solidFill>
              <a:latin typeface="Work Sans"/>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extLst>
      <p:ext uri="{BB962C8B-B14F-4D97-AF65-F5344CB8AC3E}">
        <p14:creationId xmlns:p14="http://schemas.microsoft.com/office/powerpoint/2010/main" val="3472311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Disk Partitions (2 of 5)</a:t>
            </a:r>
            <a:endParaRPr lang="en-US" sz="4000" b="0" strike="noStrike" spc="-1">
              <a:solidFill>
                <a:srgbClr val="000000"/>
              </a:solidFill>
              <a:latin typeface="Arial"/>
            </a:endParaRPr>
          </a:p>
        </p:txBody>
      </p:sp>
      <p:sp>
        <p:nvSpPr>
          <p:cNvPr id="117" name="TextBox 4"/>
          <p:cNvSpPr/>
          <p:nvPr/>
        </p:nvSpPr>
        <p:spPr>
          <a:xfrm>
            <a:off x="7221240" y="1436040"/>
            <a:ext cx="4321080" cy="191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en-US" sz="2400" b="0" strike="noStrike" spc="-1">
              <a:solidFill>
                <a:srgbClr val="000000"/>
              </a:solidFill>
              <a:latin typeface="Arial"/>
            </a:endParaRPr>
          </a:p>
          <a:p>
            <a:pPr>
              <a:lnSpc>
                <a:spcPct val="100000"/>
              </a:lnSpc>
            </a:pPr>
            <a:r>
              <a:rPr lang="en-US" sz="2400" b="1" strike="noStrike" spc="-1">
                <a:solidFill>
                  <a:schemeClr val="dk1"/>
                </a:solidFill>
                <a:latin typeface="Work Sans"/>
                <a:ea typeface="Arial"/>
              </a:rPr>
              <a:t>Figure 6-3</a:t>
            </a:r>
            <a:r>
              <a:rPr lang="en-US" sz="2400" b="0" strike="noStrike" spc="-1">
                <a:solidFill>
                  <a:schemeClr val="dk1"/>
                </a:solidFill>
                <a:latin typeface="Work Sans"/>
                <a:ea typeface="Arial"/>
              </a:rPr>
              <a:t>  The MBR Sector of a Disk Drive Viewed from a Hexadecimal Editor</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p:txBody>
      </p:sp>
      <p:pic>
        <p:nvPicPr>
          <p:cNvPr id="118" name="Picture 117"/>
          <p:cNvPicPr/>
          <p:nvPr/>
        </p:nvPicPr>
        <p:blipFill>
          <a:blip r:embed="rId3"/>
          <a:stretch/>
        </p:blipFill>
        <p:spPr>
          <a:xfrm>
            <a:off x="275760" y="1209240"/>
            <a:ext cx="6714360" cy="545220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p:cNvPicPr/>
          <p:nvPr/>
        </p:nvPicPr>
        <p:blipFill>
          <a:blip r:embed="rId3"/>
          <a:stretch/>
        </p:blipFill>
        <p:spPr>
          <a:xfrm>
            <a:off x="187920" y="582120"/>
            <a:ext cx="6775560" cy="6179400"/>
          </a:xfrm>
          <a:prstGeom prst="rect">
            <a:avLst/>
          </a:prstGeom>
          <a:ln w="0">
            <a:noFill/>
          </a:ln>
        </p:spPr>
      </p:pic>
      <p:sp>
        <p:nvSpPr>
          <p:cNvPr id="120"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Disk Partitions (3 of 5)</a:t>
            </a:r>
            <a:endParaRPr lang="en-US" sz="4000" b="0" strike="noStrike" spc="-1">
              <a:solidFill>
                <a:srgbClr val="000000"/>
              </a:solidFill>
              <a:latin typeface="Arial"/>
            </a:endParaRPr>
          </a:p>
        </p:txBody>
      </p:sp>
      <p:sp>
        <p:nvSpPr>
          <p:cNvPr id="121" name="TextBox 4"/>
          <p:cNvSpPr/>
          <p:nvPr/>
        </p:nvSpPr>
        <p:spPr>
          <a:xfrm>
            <a:off x="7315200" y="1235520"/>
            <a:ext cx="4293720" cy="191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en-US" sz="2400" b="0" strike="noStrike" spc="-1">
              <a:solidFill>
                <a:srgbClr val="000000"/>
              </a:solidFill>
              <a:latin typeface="Arial"/>
            </a:endParaRPr>
          </a:p>
          <a:p>
            <a:pPr>
              <a:lnSpc>
                <a:spcPct val="100000"/>
              </a:lnSpc>
            </a:pPr>
            <a:r>
              <a:rPr lang="en-US" sz="2400" b="1" strike="noStrike" spc="-1">
                <a:solidFill>
                  <a:schemeClr val="dk1"/>
                </a:solidFill>
                <a:latin typeface="Work Sans"/>
                <a:ea typeface="Arial"/>
              </a:rPr>
              <a:t>Figure 6-4</a:t>
            </a:r>
            <a:r>
              <a:rPr lang="en-US" sz="2400" b="0" strike="noStrike" spc="-1">
                <a:solidFill>
                  <a:schemeClr val="dk1"/>
                </a:solidFill>
                <a:latin typeface="Work Sans"/>
                <a:ea typeface="Arial"/>
              </a:rPr>
              <a:t>  A closeup of the partition table section of the MBR</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p:txBody>
      </p:sp>
      <p:sp>
        <p:nvSpPr>
          <p:cNvPr id="122" name="Rectangle 121"/>
          <p:cNvSpPr/>
          <p:nvPr/>
        </p:nvSpPr>
        <p:spPr>
          <a:xfrm>
            <a:off x="7376400" y="2838960"/>
            <a:ext cx="4004640" cy="338148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a:lnSpc>
                <a:spcPct val="100000"/>
              </a:lnSpc>
            </a:pPr>
            <a:r>
              <a:rPr lang="en-US" sz="1800" b="0" strike="noStrike" spc="-1">
                <a:solidFill>
                  <a:schemeClr val="dk1"/>
                </a:solidFill>
                <a:latin typeface="Calibri"/>
                <a:ea typeface="Arial"/>
              </a:rPr>
              <a:t>The partition table section for the M B R has the partition file systems codes for offset 02, each partition's starting sector from offsets 06 to 09, number of sectors allocated to each partition for offsets 0 A to 0 D, first partition table starting offset 0 times 1 B E, second partition table starting offset 0 times 1 C E, third partition table starting offset 0 times 1 D E, and extended partition table starting offset 0 times 1 E E. </a:t>
            </a:r>
            <a:endParaRPr lang="en-US" sz="1800" b="0" strike="noStrike" spc="-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62A44-4502-E86A-F6A2-4C111F3B2BC8}"/>
            </a:ext>
          </a:extLst>
        </p:cNvPr>
        <p:cNvGrpSpPr/>
        <p:nvPr/>
      </p:nvGrpSpPr>
      <p:grpSpPr>
        <a:xfrm>
          <a:off x="0" y="0"/>
          <a:ext cx="0" cy="0"/>
          <a:chOff x="0" y="0"/>
          <a:chExt cx="0" cy="0"/>
        </a:xfrm>
      </p:grpSpPr>
      <p:sp>
        <p:nvSpPr>
          <p:cNvPr id="108" name="PlaceHolder 1">
            <a:extLst>
              <a:ext uri="{FF2B5EF4-FFF2-40B4-BE49-F238E27FC236}">
                <a16:creationId xmlns:a16="http://schemas.microsoft.com/office/drawing/2014/main" id="{4BE77E40-02B2-B0F5-DCE2-A322EE97203D}"/>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a:solidFill>
                  <a:schemeClr val="dk1"/>
                </a:solidFill>
                <a:latin typeface="Work Sans "/>
              </a:rPr>
              <a:t>GUID Partition Table (GPT) Structure</a:t>
            </a:r>
            <a:endParaRPr lang="en-US">
              <a:solidFill>
                <a:schemeClr val="dk1"/>
              </a:solidFill>
            </a:endParaRPr>
          </a:p>
        </p:txBody>
      </p:sp>
      <p:sp>
        <p:nvSpPr>
          <p:cNvPr id="109" name="PlaceHolder 2">
            <a:extLst>
              <a:ext uri="{FF2B5EF4-FFF2-40B4-BE49-F238E27FC236}">
                <a16:creationId xmlns:a16="http://schemas.microsoft.com/office/drawing/2014/main" id="{7361B1F1-7518-711A-33F8-918159D69D58}"/>
              </a:ext>
            </a:extLst>
          </p:cNvPr>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a:buFont typeface="Arial"/>
              <a:buChar char="•"/>
            </a:pPr>
            <a:r>
              <a:rPr lang="en-US" sz="2400" spc="-1">
                <a:solidFill>
                  <a:schemeClr val="dk1"/>
                </a:solidFill>
                <a:ea typeface="+mn-lt"/>
                <a:cs typeface="+mn-lt"/>
              </a:rPr>
              <a:t>Modern replacement for MBR used with UEFI systems</a:t>
            </a:r>
            <a:endParaRPr lang="en-US">
              <a:solidFill>
                <a:schemeClr val="dk1"/>
              </a:solidFill>
              <a:ea typeface="+mn-lt"/>
              <a:cs typeface="+mn-lt"/>
            </a:endParaRPr>
          </a:p>
          <a:p>
            <a:pPr>
              <a:buFont typeface="Arial"/>
              <a:buChar char="•"/>
            </a:pPr>
            <a:r>
              <a:rPr lang="en-US" sz="2400" spc="-1">
                <a:solidFill>
                  <a:schemeClr val="dk1"/>
                </a:solidFill>
                <a:ea typeface="+mn-lt"/>
                <a:cs typeface="+mn-lt"/>
              </a:rPr>
              <a:t>Structure: </a:t>
            </a:r>
            <a:endParaRPr lang="en-US"/>
          </a:p>
          <a:p>
            <a:pPr lvl="1">
              <a:buFont typeface="Arial"/>
              <a:buChar char="•"/>
            </a:pPr>
            <a:r>
              <a:rPr lang="en-US" sz="2000" spc="-1">
                <a:solidFill>
                  <a:schemeClr val="dk1"/>
                </a:solidFill>
                <a:ea typeface="+mn-lt"/>
                <a:cs typeface="+mn-lt"/>
              </a:rPr>
              <a:t>LBA 0: Protective MBR (for backward compatibility)</a:t>
            </a:r>
            <a:endParaRPr lang="en-US" sz="2000">
              <a:solidFill>
                <a:schemeClr val="dk1"/>
              </a:solidFill>
            </a:endParaRPr>
          </a:p>
          <a:p>
            <a:pPr lvl="1">
              <a:buFont typeface="Arial"/>
              <a:buChar char="•"/>
            </a:pPr>
            <a:r>
              <a:rPr lang="en-US" sz="2000" spc="-1">
                <a:solidFill>
                  <a:schemeClr val="dk1"/>
                </a:solidFill>
                <a:ea typeface="+mn-lt"/>
                <a:cs typeface="+mn-lt"/>
              </a:rPr>
              <a:t>LBA 1: Primary GPT Header </a:t>
            </a:r>
            <a:endParaRPr lang="en-US">
              <a:solidFill>
                <a:schemeClr val="dk1"/>
              </a:solidFill>
              <a:ea typeface="+mn-lt"/>
              <a:cs typeface="Arial"/>
            </a:endParaRPr>
          </a:p>
          <a:p>
            <a:pPr lvl="2">
              <a:buFont typeface="Wingdings"/>
              <a:buChar char="§"/>
            </a:pPr>
            <a:r>
              <a:rPr lang="en-US" spc="-1">
                <a:solidFill>
                  <a:schemeClr val="dk1"/>
                </a:solidFill>
                <a:ea typeface="+mn-lt"/>
                <a:cs typeface="+mn-lt"/>
              </a:rPr>
              <a:t>Contains disk GUID, partition entry count, and location</a:t>
            </a:r>
            <a:endParaRPr lang="en-US">
              <a:solidFill>
                <a:schemeClr val="dk1"/>
              </a:solidFill>
            </a:endParaRPr>
          </a:p>
          <a:p>
            <a:pPr lvl="2">
              <a:buFont typeface="Wingdings"/>
              <a:buChar char="§"/>
            </a:pPr>
            <a:r>
              <a:rPr lang="en-US" spc="-1">
                <a:solidFill>
                  <a:schemeClr val="dk1"/>
                </a:solidFill>
                <a:ea typeface="+mn-lt"/>
                <a:cs typeface="+mn-lt"/>
              </a:rPr>
              <a:t>Checksum for self-verification</a:t>
            </a:r>
            <a:endParaRPr lang="en-US">
              <a:solidFill>
                <a:schemeClr val="dk1"/>
              </a:solidFill>
            </a:endParaRPr>
          </a:p>
          <a:p>
            <a:pPr>
              <a:buFont typeface="Arial"/>
              <a:buChar char="•"/>
            </a:pPr>
            <a:r>
              <a:rPr lang="en-US" sz="2400" spc="-1">
                <a:solidFill>
                  <a:schemeClr val="dk1"/>
                </a:solidFill>
                <a:ea typeface="+mn-lt"/>
                <a:cs typeface="+mn-lt"/>
              </a:rPr>
              <a:t>LBA 2-33: Partition Entry Array </a:t>
            </a:r>
            <a:endParaRPr lang="en-US"/>
          </a:p>
          <a:p>
            <a:pPr lvl="2">
              <a:buFont typeface="Wingdings"/>
              <a:buChar char="§"/>
            </a:pPr>
            <a:r>
              <a:rPr lang="en-US" spc="-1">
                <a:solidFill>
                  <a:schemeClr val="dk1"/>
                </a:solidFill>
                <a:ea typeface="+mn-lt"/>
                <a:cs typeface="+mn-lt"/>
              </a:rPr>
              <a:t>Supports up to 128 partitions by default</a:t>
            </a:r>
            <a:endParaRPr lang="en-US">
              <a:solidFill>
                <a:schemeClr val="dk1"/>
              </a:solidFill>
            </a:endParaRPr>
          </a:p>
          <a:p>
            <a:pPr lvl="2">
              <a:buFont typeface="Wingdings"/>
              <a:buChar char="§"/>
            </a:pPr>
            <a:r>
              <a:rPr lang="en-US" spc="-1">
                <a:solidFill>
                  <a:schemeClr val="dk1"/>
                </a:solidFill>
                <a:ea typeface="+mn-lt"/>
                <a:cs typeface="+mn-lt"/>
              </a:rPr>
              <a:t>Each entry is 128 bytes (vs. 16 bytes in MBR)</a:t>
            </a:r>
            <a:endParaRPr lang="en-US">
              <a:solidFill>
                <a:schemeClr val="dk1"/>
              </a:solidFill>
            </a:endParaRPr>
          </a:p>
          <a:p>
            <a:pPr>
              <a:buFont typeface="Arial"/>
              <a:buChar char="•"/>
            </a:pPr>
            <a:r>
              <a:rPr lang="en-US" sz="2400" spc="-1">
                <a:solidFill>
                  <a:schemeClr val="dk1"/>
                </a:solidFill>
                <a:ea typeface="+mn-lt"/>
                <a:cs typeface="+mn-lt"/>
              </a:rPr>
              <a:t>Last LBAs: Backup GPT Header and Partition Array </a:t>
            </a:r>
            <a:endParaRPr lang="en-US"/>
          </a:p>
          <a:p>
            <a:pPr lvl="1">
              <a:buFont typeface="Arial"/>
              <a:buChar char="•"/>
            </a:pPr>
            <a:r>
              <a:rPr lang="en-US" spc="-1">
                <a:solidFill>
                  <a:schemeClr val="dk1"/>
                </a:solidFill>
                <a:ea typeface="+mn-lt"/>
                <a:cs typeface="+mn-lt"/>
              </a:rPr>
              <a:t>Provides redundancy for data recovery</a:t>
            </a:r>
            <a:endParaRPr lang="en-US"/>
          </a:p>
          <a:p>
            <a:pPr>
              <a:buFont typeface="Arial"/>
              <a:buChar char="•"/>
            </a:pPr>
            <a:endParaRPr lang="en-US" sz="2400" spc="-1" dirty="0">
              <a:solidFill>
                <a:schemeClr val="dk1"/>
              </a:solidFill>
            </a:endParaRPr>
          </a:p>
          <a:p>
            <a:pPr indent="-228600" defTabSz="914400">
              <a:lnSpc>
                <a:spcPct val="100000"/>
              </a:lnSpc>
              <a:spcBef>
                <a:spcPts val="1001"/>
              </a:spcBef>
              <a:spcAft>
                <a:spcPts val="799"/>
              </a:spcAft>
              <a:buClr>
                <a:srgbClr val="282F7C"/>
              </a:buClr>
              <a:buFont typeface="Arial"/>
              <a:buChar char="•"/>
            </a:pPr>
            <a:endParaRPr lang="en-US" sz="2400" b="0" strike="noStrike" spc="-1" dirty="0">
              <a:solidFill>
                <a:schemeClr val="dk1"/>
              </a:solidFill>
              <a:latin typeface="Work Sans"/>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extLst>
      <p:ext uri="{BB962C8B-B14F-4D97-AF65-F5344CB8AC3E}">
        <p14:creationId xmlns:p14="http://schemas.microsoft.com/office/powerpoint/2010/main" val="3974790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p:cNvPicPr/>
          <p:nvPr/>
        </p:nvPicPr>
        <p:blipFill>
          <a:blip r:embed="rId3"/>
          <a:stretch/>
        </p:blipFill>
        <p:spPr>
          <a:xfrm>
            <a:off x="93960" y="1314720"/>
            <a:ext cx="7250400" cy="5210640"/>
          </a:xfrm>
          <a:prstGeom prst="rect">
            <a:avLst/>
          </a:prstGeom>
          <a:ln w="0">
            <a:noFill/>
          </a:ln>
        </p:spPr>
      </p:pic>
      <p:sp>
        <p:nvSpPr>
          <p:cNvPr id="126"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Disk Partitions (4 of 4)</a:t>
            </a:r>
            <a:endParaRPr lang="en-US" sz="4000" b="0" strike="noStrike" spc="-1">
              <a:solidFill>
                <a:srgbClr val="000000"/>
              </a:solidFill>
              <a:latin typeface="Arial"/>
            </a:endParaRPr>
          </a:p>
        </p:txBody>
      </p:sp>
      <p:sp>
        <p:nvSpPr>
          <p:cNvPr id="127" name="TextBox 4"/>
          <p:cNvSpPr/>
          <p:nvPr/>
        </p:nvSpPr>
        <p:spPr>
          <a:xfrm>
            <a:off x="7315200" y="1905480"/>
            <a:ext cx="429372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en-US" sz="2400" b="0" strike="noStrike" spc="-1">
              <a:solidFill>
                <a:srgbClr val="000000"/>
              </a:solidFill>
              <a:latin typeface="Arial"/>
            </a:endParaRPr>
          </a:p>
          <a:p>
            <a:pPr>
              <a:lnSpc>
                <a:spcPct val="100000"/>
              </a:lnSpc>
            </a:pPr>
            <a:r>
              <a:rPr lang="en-US" sz="2400" b="1" strike="noStrike" spc="-1">
                <a:solidFill>
                  <a:schemeClr val="dk1"/>
                </a:solidFill>
                <a:latin typeface="Work Sans"/>
                <a:ea typeface="Arial"/>
              </a:rPr>
              <a:t>Figure 6-9</a:t>
            </a:r>
            <a:r>
              <a:rPr lang="en-US" sz="2400" b="0" strike="noStrike" spc="-1">
                <a:solidFill>
                  <a:schemeClr val="dk1"/>
                </a:solidFill>
                <a:latin typeface="Work Sans"/>
                <a:ea typeface="Arial"/>
              </a:rPr>
              <a:t>  NTFS partition boot sector</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p:txBody>
      </p:sp>
      <p:sp>
        <p:nvSpPr>
          <p:cNvPr id="128" name="Rectangle 127"/>
          <p:cNvSpPr/>
          <p:nvPr/>
        </p:nvSpPr>
        <p:spPr>
          <a:xfrm>
            <a:off x="7315200" y="3108960"/>
            <a:ext cx="4676040" cy="91260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a:lnSpc>
                <a:spcPct val="100000"/>
              </a:lnSpc>
            </a:pPr>
            <a:r>
              <a:rPr lang="en-US" sz="1800" b="0" strike="noStrike" spc="-1">
                <a:solidFill>
                  <a:schemeClr val="dk1"/>
                </a:solidFill>
                <a:latin typeface="Calibri"/>
                <a:ea typeface="Arial"/>
              </a:rPr>
              <a:t>The partition table section for the M B R has an extended partition table for row 03 C 101 C 0 and offsets 00 to 0 F.</a:t>
            </a:r>
            <a:endParaRPr lang="en-US" sz="1800" b="0" strike="noStrike" spc="-1">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7A790-7B3A-F741-522D-F6B42EE378F5}"/>
            </a:ext>
          </a:extLst>
        </p:cNvPr>
        <p:cNvGrpSpPr/>
        <p:nvPr/>
      </p:nvGrpSpPr>
      <p:grpSpPr>
        <a:xfrm>
          <a:off x="0" y="0"/>
          <a:ext cx="0" cy="0"/>
          <a:chOff x="0" y="0"/>
          <a:chExt cx="0" cy="0"/>
        </a:xfrm>
      </p:grpSpPr>
      <p:sp>
        <p:nvSpPr>
          <p:cNvPr id="108" name="PlaceHolder 1">
            <a:extLst>
              <a:ext uri="{FF2B5EF4-FFF2-40B4-BE49-F238E27FC236}">
                <a16:creationId xmlns:a16="http://schemas.microsoft.com/office/drawing/2014/main" id="{2323A7D4-D601-2972-3723-30D90956D9F4}"/>
              </a:ext>
            </a:extLst>
          </p:cNvPr>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a:solidFill>
                  <a:schemeClr val="dk1"/>
                </a:solidFill>
                <a:latin typeface="Work Sans "/>
              </a:rPr>
              <a:t>GPT versus MBR Partitioning</a:t>
            </a:r>
            <a:endParaRPr lang="en-US">
              <a:solidFill>
                <a:schemeClr val="dk1"/>
              </a:solidFill>
            </a:endParaRPr>
          </a:p>
        </p:txBody>
      </p:sp>
      <p:sp>
        <p:nvSpPr>
          <p:cNvPr id="109" name="PlaceHolder 2">
            <a:extLst>
              <a:ext uri="{FF2B5EF4-FFF2-40B4-BE49-F238E27FC236}">
                <a16:creationId xmlns:a16="http://schemas.microsoft.com/office/drawing/2014/main" id="{3C1E3B7E-175C-958D-F365-A6100219F83E}"/>
              </a:ext>
            </a:extLst>
          </p:cNvPr>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a:buFont typeface="Arial"/>
              <a:buChar char="•"/>
            </a:pPr>
            <a:r>
              <a:rPr lang="en-US" spc="-1">
                <a:solidFill>
                  <a:schemeClr val="dk1"/>
                </a:solidFill>
              </a:rPr>
              <a:t>Capactity improvements</a:t>
            </a:r>
            <a:endParaRPr lang="en-US" spc="-1" dirty="0">
              <a:solidFill>
                <a:schemeClr val="dk1"/>
              </a:solidFill>
            </a:endParaRPr>
          </a:p>
          <a:p>
            <a:pPr lvl="1">
              <a:buFont typeface="Arial"/>
              <a:buChar char="•"/>
            </a:pPr>
            <a:r>
              <a:rPr lang="en-US" spc="-1">
                <a:solidFill>
                  <a:schemeClr val="dk1"/>
                </a:solidFill>
              </a:rPr>
              <a:t>Supports disks larger than 2TB (up to 9.4ZB theoretical limit)</a:t>
            </a:r>
            <a:endParaRPr lang="en-US" spc="-1" dirty="0">
              <a:solidFill>
                <a:schemeClr val="dk1"/>
              </a:solidFill>
            </a:endParaRPr>
          </a:p>
          <a:p>
            <a:pPr lvl="1">
              <a:buFont typeface="Arial"/>
              <a:buChar char="•"/>
            </a:pPr>
            <a:r>
              <a:rPr lang="en-US" spc="-1">
                <a:solidFill>
                  <a:schemeClr val="dk1"/>
                </a:solidFill>
              </a:rPr>
              <a:t>Up to 128 partitions by default (extensible t more)</a:t>
            </a:r>
            <a:endParaRPr lang="en-US" spc="-1" dirty="0">
              <a:solidFill>
                <a:schemeClr val="dk1"/>
              </a:solidFill>
            </a:endParaRPr>
          </a:p>
          <a:p>
            <a:pPr>
              <a:buFont typeface="Arial"/>
              <a:buChar char="•"/>
            </a:pPr>
            <a:r>
              <a:rPr lang="en-US" spc="-1">
                <a:solidFill>
                  <a:schemeClr val="dk1"/>
                </a:solidFill>
              </a:rPr>
              <a:t>Reliability features</a:t>
            </a:r>
            <a:endParaRPr lang="en-US" spc="-1" dirty="0">
              <a:solidFill>
                <a:schemeClr val="dk1"/>
              </a:solidFill>
            </a:endParaRPr>
          </a:p>
          <a:p>
            <a:pPr lvl="1">
              <a:buFont typeface="Arial"/>
              <a:buChar char="•"/>
            </a:pPr>
            <a:r>
              <a:rPr lang="en-US" spc="-1">
                <a:solidFill>
                  <a:schemeClr val="dk1"/>
                </a:solidFill>
                <a:latin typeface="Work Sans"/>
              </a:rPr>
              <a:t>CRC32 checksums verify data integrity</a:t>
            </a:r>
            <a:endParaRPr lang="en-US" spc="-1" dirty="0">
              <a:solidFill>
                <a:schemeClr val="dk1"/>
              </a:solidFill>
              <a:latin typeface="Work Sans"/>
            </a:endParaRPr>
          </a:p>
          <a:p>
            <a:pPr lvl="1">
              <a:buFont typeface="Arial"/>
              <a:buChar char="•"/>
            </a:pPr>
            <a:r>
              <a:rPr lang="en-US" spc="-1">
                <a:solidFill>
                  <a:schemeClr val="dk1"/>
                </a:solidFill>
                <a:latin typeface="Work Sans"/>
              </a:rPr>
              <a:t>Backup partition table end of disk</a:t>
            </a:r>
            <a:endParaRPr lang="en-US" spc="-1" dirty="0">
              <a:solidFill>
                <a:schemeClr val="dk1"/>
              </a:solidFill>
              <a:latin typeface="Work Sans"/>
            </a:endParaRPr>
          </a:p>
          <a:p>
            <a:pPr>
              <a:buFont typeface="Arial"/>
              <a:buChar char="•"/>
            </a:pPr>
            <a:r>
              <a:rPr lang="en-US" spc="-1">
                <a:solidFill>
                  <a:schemeClr val="dk1"/>
                </a:solidFill>
                <a:latin typeface="Work Sans"/>
              </a:rPr>
              <a:t>Additional capabilities</a:t>
            </a:r>
            <a:endParaRPr lang="en-US" b="0" strike="noStrike" spc="-1" dirty="0">
              <a:solidFill>
                <a:schemeClr val="dk1"/>
              </a:solidFill>
              <a:latin typeface="Work Sans"/>
            </a:endParaRPr>
          </a:p>
          <a:p>
            <a:pPr lvl="1">
              <a:buFont typeface="Arial"/>
              <a:buChar char="•"/>
              <a:tabLst>
                <a:tab pos="0" algn="l"/>
              </a:tabLst>
            </a:pPr>
            <a:r>
              <a:rPr lang="en-US" spc="-1">
                <a:solidFill>
                  <a:schemeClr val="dk1"/>
                </a:solidFill>
                <a:latin typeface="Work Sans"/>
              </a:rPr>
              <a:t>Human-readable partition names</a:t>
            </a:r>
            <a:endParaRPr lang="en-US" b="0" strike="noStrike" spc="-1" dirty="0">
              <a:solidFill>
                <a:schemeClr val="dk1"/>
              </a:solidFill>
              <a:latin typeface="Work Sans"/>
            </a:endParaRPr>
          </a:p>
          <a:p>
            <a:pPr lvl="1">
              <a:buFont typeface="Arial"/>
              <a:buChar char="•"/>
              <a:tabLst>
                <a:tab pos="0" algn="l"/>
              </a:tabLst>
            </a:pPr>
            <a:r>
              <a:rPr lang="en-US" spc="-1">
                <a:solidFill>
                  <a:schemeClr val="dk1"/>
                </a:solidFill>
                <a:latin typeface="Work Sans"/>
              </a:rPr>
              <a:t>More flexible boot mechanism</a:t>
            </a:r>
            <a:endParaRPr lang="en-US" sz="2400" spc="-1" dirty="0">
              <a:solidFill>
                <a:schemeClr val="dk1"/>
              </a:solidFill>
              <a:latin typeface="Work Sans"/>
            </a:endParaRPr>
          </a:p>
          <a:p>
            <a:pPr>
              <a:buFont typeface="Arial"/>
              <a:buChar char="•"/>
              <a:tabLst>
                <a:tab pos="0" algn="l"/>
              </a:tabLst>
            </a:pPr>
            <a:endParaRPr lang="en-US" sz="2400" spc="-1" dirty="0">
              <a:solidFill>
                <a:srgbClr val="282F7C"/>
              </a:solidFill>
              <a:latin typeface="Work Sans"/>
            </a:endParaRPr>
          </a:p>
          <a:p>
            <a:pPr>
              <a:lnSpc>
                <a:spcPct val="100000"/>
              </a:lnSpc>
              <a:spcBef>
                <a:spcPts val="1001"/>
              </a:spcBef>
              <a:spcAft>
                <a:spcPts val="799"/>
              </a:spcAft>
              <a:buClr>
                <a:srgbClr val="282F7C"/>
              </a:buClr>
              <a:buFont typeface="Arial"/>
              <a:buChar char="•"/>
              <a:tabLst>
                <a:tab pos="0" algn="l"/>
              </a:tabLst>
            </a:pPr>
            <a:endParaRPr lang="en-US" sz="2400" spc="-1" dirty="0">
              <a:solidFill>
                <a:srgbClr val="282F7C"/>
              </a:solidFill>
              <a:latin typeface="Work Sans"/>
            </a:endParaRPr>
          </a:p>
          <a:p>
            <a:pPr indent="0">
              <a:lnSpc>
                <a:spcPct val="100000"/>
              </a:lnSpc>
              <a:spcBef>
                <a:spcPts val="1001"/>
              </a:spcBef>
              <a:spcAft>
                <a:spcPts val="799"/>
              </a:spcAft>
              <a:buNone/>
              <a:tabLst>
                <a:tab pos="0" algn="l"/>
              </a:tabLst>
            </a:pPr>
            <a:endParaRPr lang="en-US" sz="2400" spc="-1">
              <a:solidFill>
                <a:srgbClr val="000000"/>
              </a:solidFill>
              <a:latin typeface="Arial"/>
            </a:endParaRPr>
          </a:p>
        </p:txBody>
      </p:sp>
    </p:spTree>
    <p:extLst>
      <p:ext uri="{BB962C8B-B14F-4D97-AF65-F5344CB8AC3E}">
        <p14:creationId xmlns:p14="http://schemas.microsoft.com/office/powerpoint/2010/main" val="453613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a:solidFill>
                  <a:schemeClr val="dk1"/>
                </a:solidFill>
                <a:latin typeface="Work Sans "/>
              </a:rPr>
              <a:t>Forensic Implications</a:t>
            </a:r>
            <a:endParaRPr lang="en-US" dirty="0">
              <a:solidFill>
                <a:schemeClr val="dk1"/>
              </a:solidFill>
            </a:endParaRPr>
          </a:p>
        </p:txBody>
      </p:sp>
      <p:sp>
        <p:nvSpPr>
          <p:cNvPr id="115"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Someone who wants to hide data can create hidden partitions between partitions on a disk drive</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On disk drives with multiple partitions, there are small unused spaces between partitions called the </a:t>
            </a:r>
            <a:r>
              <a:rPr lang="en-US" sz="2400" b="1" strike="noStrike" spc="-1">
                <a:solidFill>
                  <a:schemeClr val="dk1"/>
                </a:solidFill>
                <a:latin typeface="Work Sans"/>
                <a:ea typeface="Arial"/>
              </a:rPr>
              <a:t>partition gap</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Data can also be hidden at the end of a disk by declaring a smaller number of bytes than the actual drive size</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To access a hidden partition or the ending section of a drive, a disk editor can activate the hidden partition by updating the partition table</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CB86E-9DFC-BF6D-0B9C-FA05C66A9F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781A18-D3A6-C277-5517-19D3901912FF}"/>
              </a:ext>
            </a:extLst>
          </p:cNvPr>
          <p:cNvSpPr txBox="1"/>
          <p:nvPr/>
        </p:nvSpPr>
        <p:spPr>
          <a:xfrm>
            <a:off x="1446943" y="1806539"/>
            <a:ext cx="85446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t>5. </a:t>
            </a:r>
            <a:r>
              <a:rPr lang="en-US" sz="5400" b="1"/>
              <a:t>FAT Filesystem</a:t>
            </a:r>
            <a:endParaRPr lang="en-US" sz="5400" b="1" dirty="0"/>
          </a:p>
        </p:txBody>
      </p:sp>
    </p:spTree>
    <p:extLst>
      <p:ext uri="{BB962C8B-B14F-4D97-AF65-F5344CB8AC3E}">
        <p14:creationId xmlns:p14="http://schemas.microsoft.com/office/powerpoint/2010/main" val="428120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38D093-9925-31F7-3714-6A63E6B30B4B}"/>
              </a:ext>
            </a:extLst>
          </p:cNvPr>
          <p:cNvSpPr txBox="1"/>
          <p:nvPr/>
        </p:nvSpPr>
        <p:spPr>
          <a:xfrm>
            <a:off x="1446943" y="1806539"/>
            <a:ext cx="85446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5400" b="1" dirty="0"/>
              <a:t>What is a File System?</a:t>
            </a:r>
          </a:p>
        </p:txBody>
      </p:sp>
    </p:spTree>
    <p:extLst>
      <p:ext uri="{BB962C8B-B14F-4D97-AF65-F5344CB8AC3E}">
        <p14:creationId xmlns:p14="http://schemas.microsoft.com/office/powerpoint/2010/main" val="65267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Examining FAT Disks</a:t>
            </a:r>
            <a:endParaRPr lang="en-US" sz="4000" b="0" strike="noStrike" spc="-1">
              <a:solidFill>
                <a:srgbClr val="000000"/>
              </a:solidFill>
              <a:latin typeface="Arial"/>
            </a:endParaRPr>
          </a:p>
        </p:txBody>
      </p:sp>
      <p:sp>
        <p:nvSpPr>
          <p:cNvPr id="130"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The </a:t>
            </a:r>
            <a:r>
              <a:rPr lang="en-US" sz="2400" b="1" strike="noStrike" spc="-1">
                <a:solidFill>
                  <a:schemeClr val="dk1"/>
                </a:solidFill>
                <a:latin typeface="Work Sans"/>
                <a:ea typeface="Arial"/>
              </a:rPr>
              <a:t>File Allocation Table (FAT) </a:t>
            </a:r>
            <a:r>
              <a:rPr lang="en-US" sz="2400" b="0" strike="noStrike" spc="-1">
                <a:solidFill>
                  <a:schemeClr val="dk1"/>
                </a:solidFill>
                <a:latin typeface="Work Sans"/>
                <a:ea typeface="Arial"/>
              </a:rPr>
              <a:t>is the file structure database that Microsoft originally designed for floppy disks</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The FAT database is typically written to a disk’s outermost track and contains file names, directory names, date and time stamps, the starting cluster number, and file attributes</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There are three current FAT versions</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FAT16, FAT32, and exFAT (used for mobile personal storage devices) </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Cluster sizes vary according to the hard disk size and file system</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Drive Slack Space</a:t>
            </a:r>
            <a:endParaRPr lang="en-US" sz="4000" b="0" strike="noStrike" spc="-1">
              <a:solidFill>
                <a:srgbClr val="000000"/>
              </a:solidFill>
              <a:latin typeface="Arial"/>
            </a:endParaRPr>
          </a:p>
        </p:txBody>
      </p:sp>
      <p:sp>
        <p:nvSpPr>
          <p:cNvPr id="132"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Microsoft OSs allocate disk space for files by clusters, resulting in </a:t>
            </a:r>
            <a:r>
              <a:rPr lang="en-US" sz="2400" b="1" strike="noStrike" spc="-1">
                <a:solidFill>
                  <a:schemeClr val="dk1"/>
                </a:solidFill>
                <a:latin typeface="Work Sans"/>
                <a:ea typeface="Arial"/>
              </a:rPr>
              <a:t>drive slack</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Drive slack is unused space in a cluster between the end of an active file’s content and the end of the cluster</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Drive slack includes the following:</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1" strike="noStrike" spc="-1">
                <a:solidFill>
                  <a:schemeClr val="dk1"/>
                </a:solidFill>
                <a:latin typeface="Work Sans"/>
                <a:ea typeface="Arial"/>
              </a:rPr>
              <a:t>RAM slack </a:t>
            </a:r>
            <a:r>
              <a:rPr lang="en-US" sz="2400" b="0" strike="noStrike" spc="-1">
                <a:solidFill>
                  <a:schemeClr val="dk1"/>
                </a:solidFill>
                <a:latin typeface="Work Sans"/>
                <a:ea typeface="Arial"/>
              </a:rPr>
              <a:t>–</a:t>
            </a:r>
            <a:r>
              <a:rPr lang="en-US" sz="2400" b="1" strike="noStrike" spc="-1">
                <a:solidFill>
                  <a:schemeClr val="dk1"/>
                </a:solidFill>
                <a:latin typeface="Work Sans"/>
                <a:ea typeface="Arial"/>
              </a:rPr>
              <a:t> </a:t>
            </a:r>
            <a:r>
              <a:rPr lang="en-US" sz="2400" b="0" strike="noStrike" spc="-1">
                <a:solidFill>
                  <a:schemeClr val="dk1"/>
                </a:solidFill>
                <a:latin typeface="Work Sans"/>
                <a:ea typeface="Arial"/>
              </a:rPr>
              <a:t>in newer Windows OSs, before data is written to disk, the RAM slack is zeroed out and contains no data</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1" strike="noStrike" spc="-1">
                <a:solidFill>
                  <a:schemeClr val="dk1"/>
                </a:solidFill>
                <a:latin typeface="Work Sans"/>
                <a:ea typeface="Arial"/>
              </a:rPr>
              <a:t>File slack</a:t>
            </a:r>
            <a:r>
              <a:rPr lang="en-US" sz="2400" b="0" strike="noStrike" spc="-1">
                <a:solidFill>
                  <a:schemeClr val="dk1"/>
                </a:solidFill>
                <a:latin typeface="Work Sans"/>
                <a:ea typeface="Arial"/>
              </a:rPr>
              <a:t> – the remaining sectors within the last disk cluster beyond RAM slack is referred to as a file slack</a:t>
            </a:r>
            <a:endParaRPr lang="en-US" sz="2400" b="0" strike="noStrike" spc="-1">
              <a:solidFill>
                <a:srgbClr val="000000"/>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File Fragmentation</a:t>
            </a:r>
            <a:endParaRPr lang="en-US" sz="4000" b="0" strike="noStrike" spc="-1">
              <a:solidFill>
                <a:srgbClr val="000000"/>
              </a:solidFill>
              <a:latin typeface="Arial"/>
            </a:endParaRPr>
          </a:p>
        </p:txBody>
      </p:sp>
      <p:sp>
        <p:nvSpPr>
          <p:cNvPr id="134"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An unintentional side effect of FAT16 allowing large clusters was that it reduced fragmentation as cluster size increased</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When you run out of room for an allocated cluster, the OS allocates another cluster for your file</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As files grow and require more disk space, assigned clusters are chained together</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As some files are created and deleted, the chain can be broken or fragmented</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Deleting FAT Files</a:t>
            </a:r>
            <a:endParaRPr lang="en-US" sz="4000" b="0" strike="noStrike" spc="-1">
              <a:solidFill>
                <a:srgbClr val="000000"/>
              </a:solidFill>
              <a:latin typeface="Arial"/>
            </a:endParaRPr>
          </a:p>
        </p:txBody>
      </p:sp>
      <p:sp>
        <p:nvSpPr>
          <p:cNvPr id="136"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In a FAT file system, when a file is deleted, the OS inserts a HEX E5 value replacing the first letter of the filename</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This value tells the OS that the file is no longer available and a new file can be written to the same cluster location</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Data in the file remains on the disk drive</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The area of the disk where the deleted file resides becomes </a:t>
            </a:r>
            <a:r>
              <a:rPr lang="en-US" sz="2400" b="1" strike="noStrike" spc="-1">
                <a:solidFill>
                  <a:schemeClr val="dk1"/>
                </a:solidFill>
                <a:latin typeface="Work Sans"/>
                <a:ea typeface="Arial"/>
              </a:rPr>
              <a:t>unallocated disk space</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It is now available to receive new data from newly created files or other files needing more space</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52305-FB0E-B8E5-450C-374124CAF7D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5C0760-8D9C-8D85-6032-E5CAC1079307}"/>
              </a:ext>
            </a:extLst>
          </p:cNvPr>
          <p:cNvSpPr txBox="1"/>
          <p:nvPr/>
        </p:nvSpPr>
        <p:spPr>
          <a:xfrm>
            <a:off x="1446943" y="1806539"/>
            <a:ext cx="85446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t>6. NTFS Filesystem</a:t>
            </a:r>
            <a:endParaRPr lang="en-US" sz="5400" b="1" dirty="0"/>
          </a:p>
        </p:txBody>
      </p:sp>
    </p:spTree>
    <p:extLst>
      <p:ext uri="{BB962C8B-B14F-4D97-AF65-F5344CB8AC3E}">
        <p14:creationId xmlns:p14="http://schemas.microsoft.com/office/powerpoint/2010/main" val="1314402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Exploring NTFS Disks (1 of 2)</a:t>
            </a:r>
            <a:endParaRPr lang="en-US" sz="4000" b="0" strike="noStrike" spc="-1">
              <a:solidFill>
                <a:srgbClr val="000000"/>
              </a:solidFill>
              <a:latin typeface="Arial"/>
            </a:endParaRPr>
          </a:p>
        </p:txBody>
      </p:sp>
      <p:sp>
        <p:nvSpPr>
          <p:cNvPr id="138"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1" strike="noStrike" spc="-1">
                <a:solidFill>
                  <a:schemeClr val="dk1"/>
                </a:solidFill>
                <a:latin typeface="Work Sans"/>
                <a:ea typeface="Arial"/>
              </a:rPr>
              <a:t>NT File System (NTFS) </a:t>
            </a:r>
            <a:r>
              <a:rPr lang="en-US" sz="2400" b="0" strike="noStrike" spc="-1">
                <a:solidFill>
                  <a:schemeClr val="dk1"/>
                </a:solidFill>
                <a:latin typeface="Work Sans"/>
                <a:ea typeface="Arial"/>
              </a:rPr>
              <a:t>was introduced with Windows NT</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It is still the primary file system for Windows 10 and 11</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Improvements over FAT file systems include the following:</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NTFS provides more information about a file</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NTFS gives more control over files and folders</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NTFS was Microsoft’s move toward a journaling file system</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It records a transaction before the system carries it out</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Exploring NTFS Disks (2 of 2)</a:t>
            </a:r>
            <a:endParaRPr lang="en-US" sz="4000" b="0" strike="noStrike" spc="-1">
              <a:solidFill>
                <a:srgbClr val="000000"/>
              </a:solidFill>
              <a:latin typeface="Arial"/>
            </a:endParaRPr>
          </a:p>
        </p:txBody>
      </p:sp>
      <p:sp>
        <p:nvSpPr>
          <p:cNvPr id="140"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In NTFS, everything written to the disk is considered a file</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On an NTFS disk, the first data set is the </a:t>
            </a:r>
            <a:r>
              <a:rPr lang="en-US" sz="2400" b="1" strike="noStrike" spc="-1">
                <a:solidFill>
                  <a:schemeClr val="dk1"/>
                </a:solidFill>
                <a:latin typeface="Work Sans"/>
                <a:ea typeface="Arial"/>
              </a:rPr>
              <a:t>Partition Boot Sector</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Next is </a:t>
            </a:r>
            <a:r>
              <a:rPr lang="en-US" sz="2400" b="1" strike="noStrike" spc="-1">
                <a:solidFill>
                  <a:schemeClr val="dk1"/>
                </a:solidFill>
                <a:latin typeface="Work Sans"/>
                <a:ea typeface="Arial"/>
              </a:rPr>
              <a:t>Master File Table (MFT) </a:t>
            </a:r>
            <a:r>
              <a:rPr lang="en-US" sz="2400" b="0" strike="noStrike" spc="-1">
                <a:solidFill>
                  <a:schemeClr val="dk1"/>
                </a:solidFill>
                <a:latin typeface="Work Sans"/>
                <a:ea typeface="Arial"/>
              </a:rPr>
              <a:t>also referred to as $MFT</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NTFS results in much less file slack space</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Clusters are smaller for smaller disk drives</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NTFS also uses </a:t>
            </a:r>
            <a:r>
              <a:rPr lang="en-US" sz="2400" b="1" strike="noStrike" spc="-1">
                <a:solidFill>
                  <a:schemeClr val="dk1"/>
                </a:solidFill>
                <a:latin typeface="Work Sans"/>
                <a:ea typeface="Arial"/>
              </a:rPr>
              <a:t>Unicode</a:t>
            </a:r>
            <a:r>
              <a:rPr lang="en-US" sz="2400" b="0" strike="noStrike" spc="-1">
                <a:solidFill>
                  <a:schemeClr val="dk1"/>
                </a:solidFill>
                <a:latin typeface="Work Sans"/>
                <a:ea typeface="Arial"/>
              </a:rPr>
              <a:t>, which is an international data format</a:t>
            </a:r>
            <a:endParaRPr lang="en-US" sz="24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NTFS System Files (1 of 3)</a:t>
            </a:r>
            <a:endParaRPr lang="en-US" sz="4000" b="0" strike="noStrike" spc="-1">
              <a:solidFill>
                <a:srgbClr val="000000"/>
              </a:solidFill>
              <a:latin typeface="Arial"/>
            </a:endParaRPr>
          </a:p>
        </p:txBody>
      </p:sp>
      <p:sp>
        <p:nvSpPr>
          <p:cNvPr id="142"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$MFT contains information about all files on the disk, including the system files the OS uses</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In the $MFT, the first 15 records are reserved for system files</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Records in the $MFT are called </a:t>
            </a:r>
            <a:r>
              <a:rPr lang="en-US" sz="2400" b="1" strike="noStrike" spc="-1">
                <a:solidFill>
                  <a:schemeClr val="dk1"/>
                </a:solidFill>
                <a:latin typeface="Work Sans"/>
                <a:ea typeface="Arial"/>
              </a:rPr>
              <a:t>metadata</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In the NTFS $MFT, all files and folders are stored in separate records of 1024 bytes each</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Each record contains file or folder information</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A field within $MFT is referred to as an </a:t>
            </a:r>
            <a:r>
              <a:rPr lang="en-US" sz="2400" b="1" strike="noStrike" spc="-1">
                <a:solidFill>
                  <a:schemeClr val="dk1"/>
                </a:solidFill>
                <a:latin typeface="Work Sans"/>
                <a:ea typeface="Arial"/>
              </a:rPr>
              <a:t>attribute ID</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NTFS System Files (2 of 3)</a:t>
            </a:r>
            <a:endParaRPr lang="en-US" sz="4000" b="0" strike="noStrike" spc="-1">
              <a:solidFill>
                <a:srgbClr val="000000"/>
              </a:solidFill>
              <a:latin typeface="Arial"/>
            </a:endParaRPr>
          </a:p>
        </p:txBody>
      </p:sp>
      <p:sp>
        <p:nvSpPr>
          <p:cNvPr id="144" name="TextBox 4"/>
          <p:cNvSpPr/>
          <p:nvPr/>
        </p:nvSpPr>
        <p:spPr>
          <a:xfrm>
            <a:off x="7315200" y="1905480"/>
            <a:ext cx="429372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en-US" sz="2400" b="0" strike="noStrike" spc="-1">
              <a:solidFill>
                <a:srgbClr val="000000"/>
              </a:solidFill>
              <a:latin typeface="Arial"/>
            </a:endParaRPr>
          </a:p>
          <a:p>
            <a:pPr>
              <a:lnSpc>
                <a:spcPct val="100000"/>
              </a:lnSpc>
            </a:pPr>
            <a:r>
              <a:rPr lang="en-US" sz="2400" b="1" strike="noStrike" spc="-1">
                <a:solidFill>
                  <a:schemeClr val="dk1"/>
                </a:solidFill>
                <a:latin typeface="Work Sans"/>
                <a:ea typeface="Arial"/>
              </a:rPr>
              <a:t>Figure 6-13</a:t>
            </a:r>
            <a:r>
              <a:rPr lang="en-US" sz="2400" b="0" strike="noStrike" spc="-1">
                <a:solidFill>
                  <a:schemeClr val="dk1"/>
                </a:solidFill>
                <a:latin typeface="Work Sans"/>
                <a:ea typeface="Arial"/>
              </a:rPr>
              <a:t>  Attribute ID locations in the $MFT record</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p:txBody>
      </p:sp>
      <p:pic>
        <p:nvPicPr>
          <p:cNvPr id="145" name="Picture 144"/>
          <p:cNvPicPr/>
          <p:nvPr/>
        </p:nvPicPr>
        <p:blipFill>
          <a:blip r:embed="rId3"/>
          <a:stretch/>
        </p:blipFill>
        <p:spPr>
          <a:xfrm>
            <a:off x="682200" y="1081800"/>
            <a:ext cx="6269040" cy="5330160"/>
          </a:xfrm>
          <a:prstGeom prst="rect">
            <a:avLst/>
          </a:prstGeom>
          <a:ln w="0">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NTFS System Files (3 of 3)</a:t>
            </a:r>
            <a:endParaRPr lang="en-US" sz="4000" b="0" strike="noStrike" spc="-1">
              <a:solidFill>
                <a:srgbClr val="000000"/>
              </a:solidFill>
              <a:latin typeface="Arial"/>
            </a:endParaRPr>
          </a:p>
        </p:txBody>
      </p:sp>
      <p:sp>
        <p:nvSpPr>
          <p:cNvPr id="147"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File or folder information is typically stored in one of two ways in an $MFT record:  resident and nonresident</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Each cluster on a partition has its own unique address</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In NTFS, each address is called a </a:t>
            </a:r>
            <a:r>
              <a:rPr lang="en-US" sz="2400" b="1" strike="noStrike" spc="-1">
                <a:solidFill>
                  <a:schemeClr val="dk1"/>
                </a:solidFill>
                <a:latin typeface="Work Sans"/>
                <a:ea typeface="Arial"/>
              </a:rPr>
              <a:t>logical cluster number (LCN)</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LCNs are sequentially numbered from the beginning of a partition to the last cluster of the partition</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Once the first LCN address is written to the $DATA attribute, it becomes the file’s </a:t>
            </a:r>
            <a:r>
              <a:rPr lang="en-US" sz="2400" b="1" strike="noStrike" spc="-1">
                <a:solidFill>
                  <a:schemeClr val="dk1"/>
                </a:solidFill>
                <a:latin typeface="Work Sans"/>
                <a:ea typeface="Arial"/>
              </a:rPr>
              <a:t>virtual cluster number (VCN)</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Introduction to File Systems</a:t>
            </a:r>
            <a:endParaRPr lang="en-US" sz="4000" b="0" strike="noStrike" spc="-1">
              <a:solidFill>
                <a:srgbClr val="000000"/>
              </a:solidFill>
              <a:latin typeface="Arial"/>
            </a:endParaRPr>
          </a:p>
        </p:txBody>
      </p:sp>
      <p:sp>
        <p:nvSpPr>
          <p:cNvPr id="86" name="PlaceHolder 2"/>
          <p:cNvSpPr>
            <a:spLocks noGrp="1"/>
          </p:cNvSpPr>
          <p:nvPr>
            <p:ph/>
          </p:nvPr>
        </p:nvSpPr>
        <p:spPr>
          <a:xfrm>
            <a:off x="477000" y="1368360"/>
            <a:ext cx="5238000" cy="3203640"/>
          </a:xfrm>
          <a:prstGeom prst="rect">
            <a:avLst/>
          </a:prstGeom>
          <a:noFill/>
          <a:ln w="0">
            <a:noFill/>
          </a:ln>
        </p:spPr>
        <p:txBody>
          <a:bodyPr lIns="91440" tIns="45720" rIns="91440" bIns="45720" anchor="t">
            <a:noAutofit/>
          </a:bodyPr>
          <a:lstStyle/>
          <a:p>
            <a:pPr marL="228600" indent="-228600" defTabSz="914400">
              <a:lnSpc>
                <a:spcPct val="100000"/>
              </a:lnSpc>
              <a:spcBef>
                <a:spcPts val="1191"/>
              </a:spcBef>
              <a:spcAft>
                <a:spcPts val="992"/>
              </a:spcAft>
              <a:buClr>
                <a:srgbClr val="282F7C"/>
              </a:buClr>
              <a:buFont typeface="Arial"/>
              <a:buChar char="•"/>
            </a:pPr>
            <a:r>
              <a:rPr lang="en-US" sz="1800" b="0" strike="noStrike" spc="-1">
                <a:solidFill>
                  <a:schemeClr val="dk1"/>
                </a:solidFill>
                <a:latin typeface="Work Sans"/>
                <a:ea typeface="Arial"/>
              </a:rPr>
              <a:t>A file is a collection of related information</a:t>
            </a:r>
            <a:endParaRPr lang="en-US" sz="1800" b="0" strike="noStrike" spc="-1">
              <a:solidFill>
                <a:srgbClr val="000000"/>
              </a:solidFill>
              <a:latin typeface="Arial"/>
            </a:endParaRPr>
          </a:p>
          <a:p>
            <a:pPr marL="228600" indent="-228600" defTabSz="914400">
              <a:lnSpc>
                <a:spcPct val="100000"/>
              </a:lnSpc>
              <a:spcBef>
                <a:spcPts val="1191"/>
              </a:spcBef>
              <a:spcAft>
                <a:spcPts val="992"/>
              </a:spcAft>
              <a:buClr>
                <a:srgbClr val="282F7C"/>
              </a:buClr>
              <a:buFont typeface="Arial"/>
              <a:buChar char="•"/>
            </a:pPr>
            <a:r>
              <a:rPr lang="en-US" sz="1800" b="0" strike="noStrike" spc="-1">
                <a:solidFill>
                  <a:schemeClr val="dk1"/>
                </a:solidFill>
                <a:latin typeface="Work Sans"/>
                <a:ea typeface="Arial"/>
              </a:rPr>
              <a:t>File systems reside on secondary storage</a:t>
            </a:r>
            <a:endParaRPr lang="en-US" sz="1800" b="0" strike="noStrike" spc="-1">
              <a:solidFill>
                <a:srgbClr val="000000"/>
              </a:solidFill>
              <a:latin typeface="Arial"/>
            </a:endParaRPr>
          </a:p>
          <a:p>
            <a:pPr marL="228600" indent="-228600" defTabSz="914400">
              <a:lnSpc>
                <a:spcPct val="100000"/>
              </a:lnSpc>
              <a:spcBef>
                <a:spcPts val="1191"/>
              </a:spcBef>
              <a:spcAft>
                <a:spcPts val="992"/>
              </a:spcAft>
              <a:buClr>
                <a:srgbClr val="282F7C"/>
              </a:buClr>
              <a:buFont typeface="Arial"/>
              <a:buChar char="•"/>
            </a:pPr>
            <a:r>
              <a:rPr lang="en-US" sz="1800" b="0" strike="noStrike" spc="-1">
                <a:solidFill>
                  <a:schemeClr val="dk1"/>
                </a:solidFill>
                <a:latin typeface="Work Sans"/>
                <a:ea typeface="Arial"/>
              </a:rPr>
              <a:t>Provides efficient and convenient access to disks</a:t>
            </a:r>
            <a:endParaRPr lang="en-US" sz="1800" b="0" strike="noStrike" spc="-1">
              <a:solidFill>
                <a:srgbClr val="000000"/>
              </a:solidFill>
              <a:latin typeface="Arial"/>
            </a:endParaRPr>
          </a:p>
          <a:p>
            <a:pPr marL="228600" indent="-228600" defTabSz="914400">
              <a:lnSpc>
                <a:spcPct val="100000"/>
              </a:lnSpc>
              <a:spcBef>
                <a:spcPts val="1191"/>
              </a:spcBef>
              <a:spcAft>
                <a:spcPts val="992"/>
              </a:spcAft>
              <a:buClr>
                <a:srgbClr val="282F7C"/>
              </a:buClr>
              <a:buFont typeface="Arial"/>
              <a:buChar char="•"/>
            </a:pPr>
            <a:r>
              <a:rPr lang="en-US" sz="1800" b="0" strike="noStrike" spc="-1">
                <a:solidFill>
                  <a:schemeClr val="dk1"/>
                </a:solidFill>
                <a:latin typeface="Work Sans"/>
                <a:ea typeface="Arial"/>
              </a:rPr>
              <a:t>Allows data to be stored, located, and retrieved</a:t>
            </a:r>
            <a:endParaRPr lang="en-US" sz="1800" b="0" strike="noStrike" spc="-1">
              <a:solidFill>
                <a:srgbClr val="000000"/>
              </a:solidFill>
              <a:latin typeface="Arial"/>
            </a:endParaRPr>
          </a:p>
          <a:p>
            <a:pPr marL="228600" indent="-228600" defTabSz="914400">
              <a:lnSpc>
                <a:spcPct val="100000"/>
              </a:lnSpc>
              <a:spcBef>
                <a:spcPts val="1191"/>
              </a:spcBef>
              <a:spcAft>
                <a:spcPts val="992"/>
              </a:spcAft>
              <a:buClr>
                <a:srgbClr val="282F7C"/>
              </a:buClr>
              <a:buFont typeface="Arial"/>
              <a:buChar char="•"/>
            </a:pPr>
            <a:r>
              <a:rPr lang="en-US" sz="1800" b="0" strike="noStrike" spc="-1">
                <a:solidFill>
                  <a:schemeClr val="dk1"/>
                </a:solidFill>
                <a:latin typeface="Work Sans"/>
                <a:ea typeface="Arial"/>
              </a:rPr>
              <a:t>Critical aspect affecting performance, reliability, and security</a:t>
            </a:r>
            <a:endParaRPr lang="en-US" sz="1800" b="0" strike="noStrike" spc="-1">
              <a:solidFill>
                <a:srgbClr val="000000"/>
              </a:solidFill>
              <a:latin typeface="Arial"/>
            </a:endParaRPr>
          </a:p>
          <a:p>
            <a:pPr marL="228600" indent="-228600" defTabSz="914400">
              <a:lnSpc>
                <a:spcPct val="100000"/>
              </a:lnSpc>
              <a:spcBef>
                <a:spcPts val="1191"/>
              </a:spcBef>
              <a:spcAft>
                <a:spcPts val="992"/>
              </a:spcAft>
              <a:buClr>
                <a:srgbClr val="282F7C"/>
              </a:buClr>
              <a:buFont typeface="Arial"/>
              <a:buChar char="•"/>
            </a:pPr>
            <a:r>
              <a:rPr lang="en-US" sz="1800" b="0" strike="noStrike" spc="-1">
                <a:solidFill>
                  <a:schemeClr val="dk1"/>
                </a:solidFill>
                <a:latin typeface="Work Sans"/>
                <a:ea typeface="Arial"/>
              </a:rPr>
              <a:t>Examples: NTFS, FAT (Windows), ext4, XFS (Linux)</a:t>
            </a:r>
            <a:endParaRPr lang="en-US" sz="1800" b="0" strike="noStrike" spc="-1">
              <a:solidFill>
                <a:srgbClr val="000000"/>
              </a:solidFill>
              <a:latin typeface="Arial"/>
            </a:endParaRPr>
          </a:p>
        </p:txBody>
      </p:sp>
      <p:pic>
        <p:nvPicPr>
          <p:cNvPr id="87" name="Picture 86"/>
          <p:cNvPicPr/>
          <p:nvPr/>
        </p:nvPicPr>
        <p:blipFill>
          <a:blip r:embed="rId3"/>
          <a:stretch/>
        </p:blipFill>
        <p:spPr>
          <a:xfrm>
            <a:off x="5942520" y="1143000"/>
            <a:ext cx="4801680" cy="4801680"/>
          </a:xfrm>
          <a:prstGeom prst="rect">
            <a:avLst/>
          </a:prstGeom>
          <a:ln w="0">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MFT Structures for File Data (1 of 3)</a:t>
            </a:r>
            <a:endParaRPr lang="en-US" sz="4000" b="0" strike="noStrike" spc="-1">
              <a:solidFill>
                <a:srgbClr val="000000"/>
              </a:solidFill>
              <a:latin typeface="Arial"/>
            </a:endParaRPr>
          </a:p>
        </p:txBody>
      </p:sp>
      <p:sp>
        <p:nvSpPr>
          <p:cNvPr id="149"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For the header of all $MFT records, the record fields of interest are as follows:</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At offset 0x00 - the $MFT record identifier FILE</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At offset 0x1C to 0x1F - size of the $MFT record</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At offset 0x14 - length of the header (indicates where the next attribute starts)</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At offset 0x32 and 0x33 - the update sequence array, which stores the last 2 bytes of the first sector of the $MFT record</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MFT Structures for File Data (2 of 3)</a:t>
            </a:r>
            <a:endParaRPr lang="en-US" sz="4000" b="0" strike="noStrike" spc="-1">
              <a:solidFill>
                <a:srgbClr val="000000"/>
              </a:solidFill>
              <a:latin typeface="Arial"/>
            </a:endParaRPr>
          </a:p>
        </p:txBody>
      </p:sp>
      <p:sp>
        <p:nvSpPr>
          <p:cNvPr id="151" name="TextBox 4"/>
          <p:cNvSpPr/>
          <p:nvPr/>
        </p:nvSpPr>
        <p:spPr>
          <a:xfrm>
            <a:off x="7315200" y="1905480"/>
            <a:ext cx="4293720" cy="338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1" strike="noStrike" spc="-1">
                <a:solidFill>
                  <a:schemeClr val="dk1"/>
                </a:solidFill>
                <a:latin typeface="Work Sans"/>
                <a:ea typeface="Arial"/>
              </a:rPr>
              <a:t>Figure 6-17</a:t>
            </a:r>
            <a:r>
              <a:rPr lang="en-US" sz="2400" b="0" strike="noStrike" spc="-1">
                <a:solidFill>
                  <a:schemeClr val="dk1"/>
                </a:solidFill>
                <a:latin typeface="Work Sans"/>
                <a:ea typeface="Arial"/>
              </a:rPr>
              <a:t>  A $MFT header</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r>
              <a:rPr lang="en-US" sz="2400" b="1" strike="noStrike" spc="-1">
                <a:solidFill>
                  <a:schemeClr val="dk1"/>
                </a:solidFill>
                <a:latin typeface="Work Sans"/>
                <a:ea typeface="Arial"/>
              </a:rPr>
              <a:t>Figure 6-18 </a:t>
            </a:r>
            <a:r>
              <a:rPr lang="en-US" sz="2400" b="0" strike="noStrike" spc="-1">
                <a:solidFill>
                  <a:schemeClr val="dk1"/>
                </a:solidFill>
                <a:latin typeface="Work Sans"/>
                <a:ea typeface="Arial"/>
              </a:rPr>
              <a:t>Attribute 0x10: Standard Information</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p:txBody>
      </p:sp>
      <p:pic>
        <p:nvPicPr>
          <p:cNvPr id="152" name="Picture 151"/>
          <p:cNvPicPr/>
          <p:nvPr/>
        </p:nvPicPr>
        <p:blipFill>
          <a:blip r:embed="rId3"/>
          <a:stretch/>
        </p:blipFill>
        <p:spPr>
          <a:xfrm>
            <a:off x="1056960" y="1343160"/>
            <a:ext cx="5704200" cy="2239920"/>
          </a:xfrm>
          <a:prstGeom prst="rect">
            <a:avLst/>
          </a:prstGeom>
          <a:ln w="0">
            <a:noFill/>
          </a:ln>
        </p:spPr>
      </p:pic>
      <p:pic>
        <p:nvPicPr>
          <p:cNvPr id="153" name="Picture 152"/>
          <p:cNvPicPr/>
          <p:nvPr/>
        </p:nvPicPr>
        <p:blipFill>
          <a:blip r:embed="rId4"/>
          <a:stretch/>
        </p:blipFill>
        <p:spPr>
          <a:xfrm>
            <a:off x="1056960" y="3583800"/>
            <a:ext cx="5664240" cy="2309760"/>
          </a:xfrm>
          <a:prstGeom prst="rect">
            <a:avLst/>
          </a:prstGeom>
          <a:ln w="0">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MFT Structures for File Data (3 of 3)</a:t>
            </a:r>
            <a:endParaRPr lang="en-US" sz="4000" b="0" strike="noStrike" spc="-1">
              <a:solidFill>
                <a:srgbClr val="000000"/>
              </a:solidFill>
              <a:latin typeface="Arial"/>
            </a:endParaRPr>
          </a:p>
        </p:txBody>
      </p:sp>
      <p:sp>
        <p:nvSpPr>
          <p:cNvPr id="155" name="TextBox 4"/>
          <p:cNvSpPr/>
          <p:nvPr/>
        </p:nvSpPr>
        <p:spPr>
          <a:xfrm>
            <a:off x="7315200" y="1905480"/>
            <a:ext cx="4293720" cy="374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1" strike="noStrike" spc="-1">
                <a:solidFill>
                  <a:schemeClr val="dk1"/>
                </a:solidFill>
                <a:latin typeface="Work Sans"/>
                <a:ea typeface="Arial"/>
              </a:rPr>
              <a:t>Figure 6-19</a:t>
            </a:r>
            <a:r>
              <a:rPr lang="en-US" sz="2400" b="0" strike="noStrike" spc="-1">
                <a:solidFill>
                  <a:schemeClr val="dk1"/>
                </a:solidFill>
                <a:latin typeface="Work Sans"/>
                <a:ea typeface="Arial"/>
              </a:rPr>
              <a:t>  Attribute 0x30: $Filename</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r>
              <a:rPr lang="en-US" sz="2400" b="1" strike="noStrike" spc="-1">
                <a:solidFill>
                  <a:schemeClr val="dk1"/>
                </a:solidFill>
                <a:latin typeface="Work Sans"/>
                <a:ea typeface="Arial"/>
              </a:rPr>
              <a:t>Figure 6-20 </a:t>
            </a:r>
            <a:r>
              <a:rPr lang="en-US" sz="2400" b="0" strike="noStrike" spc="-1">
                <a:solidFill>
                  <a:schemeClr val="dk1"/>
                </a:solidFill>
                <a:latin typeface="Work Sans"/>
                <a:ea typeface="Arial"/>
              </a:rPr>
              <a:t>Attribute 0x40: $Object_ID</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p:txBody>
      </p:sp>
      <p:pic>
        <p:nvPicPr>
          <p:cNvPr id="156" name="Picture 155"/>
          <p:cNvPicPr/>
          <p:nvPr/>
        </p:nvPicPr>
        <p:blipFill>
          <a:blip r:embed="rId3"/>
          <a:stretch/>
        </p:blipFill>
        <p:spPr>
          <a:xfrm>
            <a:off x="1473840" y="1197720"/>
            <a:ext cx="4697280" cy="2765880"/>
          </a:xfrm>
          <a:prstGeom prst="rect">
            <a:avLst/>
          </a:prstGeom>
          <a:ln w="0">
            <a:noFill/>
          </a:ln>
        </p:spPr>
      </p:pic>
      <p:pic>
        <p:nvPicPr>
          <p:cNvPr id="157" name="Picture 156"/>
          <p:cNvPicPr/>
          <p:nvPr/>
        </p:nvPicPr>
        <p:blipFill>
          <a:blip r:embed="rId4"/>
          <a:stretch/>
        </p:blipFill>
        <p:spPr>
          <a:xfrm>
            <a:off x="1473840" y="4059720"/>
            <a:ext cx="4697280" cy="2048040"/>
          </a:xfrm>
          <a:prstGeom prst="rect">
            <a:avLst/>
          </a:prstGeom>
          <a:ln w="0">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Interpreting Data Runs (1 of 2)</a:t>
            </a:r>
            <a:endParaRPr lang="en-US" sz="4000" b="0" strike="noStrike" spc="-1">
              <a:solidFill>
                <a:srgbClr val="000000"/>
              </a:solidFill>
              <a:latin typeface="Arial"/>
            </a:endParaRPr>
          </a:p>
        </p:txBody>
      </p:sp>
      <p:sp>
        <p:nvSpPr>
          <p:cNvPr id="159"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A data run describes how and where file data is physically stored on a disk</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Data runs have the following components:</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The first component declares how many bytes in the attribute field are needed to store the values for the second and third components</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The second component stores the number of clusters assigned to the data run</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The third component contains the starting cluster address value, VCN(0)</a:t>
            </a:r>
            <a:endParaRPr lang="en-US" sz="2400" b="0" strike="noStrike" spc="-1">
              <a:solidFill>
                <a:srgbClr val="000000"/>
              </a:solidFill>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Interpreting Data Runs (2 of 2)</a:t>
            </a:r>
            <a:endParaRPr lang="en-US" sz="4000" b="0" strike="noStrike" spc="-1">
              <a:solidFill>
                <a:srgbClr val="000000"/>
              </a:solidFill>
              <a:latin typeface="Arial"/>
            </a:endParaRPr>
          </a:p>
        </p:txBody>
      </p:sp>
      <p:sp>
        <p:nvSpPr>
          <p:cNvPr id="161" name="TextBox 4"/>
          <p:cNvSpPr/>
          <p:nvPr/>
        </p:nvSpPr>
        <p:spPr>
          <a:xfrm>
            <a:off x="7295040" y="2536560"/>
            <a:ext cx="429372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1" strike="noStrike" spc="-1">
                <a:solidFill>
                  <a:schemeClr val="dk1"/>
                </a:solidFill>
                <a:latin typeface="Work Sans"/>
                <a:ea typeface="Arial"/>
              </a:rPr>
              <a:t>Figure 6-24</a:t>
            </a:r>
            <a:r>
              <a:rPr lang="en-US" sz="2400" b="0" strike="noStrike" spc="-1">
                <a:solidFill>
                  <a:schemeClr val="dk1"/>
                </a:solidFill>
                <a:latin typeface="Work Sans"/>
                <a:ea typeface="Arial"/>
              </a:rPr>
              <a:t>  Data run components</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p:txBody>
      </p:sp>
      <p:pic>
        <p:nvPicPr>
          <p:cNvPr id="162" name="Picture 5" descr="An illustration of some data run components. Component 1 is 21, component 2 is 1 B, and component 3 is 2 E 0 A."/>
          <p:cNvPicPr/>
          <p:nvPr/>
        </p:nvPicPr>
        <p:blipFill>
          <a:blip r:embed="rId3"/>
          <a:stretch/>
        </p:blipFill>
        <p:spPr>
          <a:xfrm>
            <a:off x="2397240" y="2267280"/>
            <a:ext cx="4517280" cy="1748880"/>
          </a:xfrm>
          <a:prstGeom prst="rect">
            <a:avLst/>
          </a:prstGeom>
          <a:ln w="0">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The $I30 System File</a:t>
            </a:r>
            <a:endParaRPr lang="en-US" sz="4000" b="0" strike="noStrike" spc="-1">
              <a:solidFill>
                <a:srgbClr val="000000"/>
              </a:solidFill>
              <a:latin typeface="Arial"/>
            </a:endParaRPr>
          </a:p>
        </p:txBody>
      </p:sp>
      <p:sp>
        <p:nvSpPr>
          <p:cNvPr id="164"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When the number of new files or subfolders increases in a folder, Windows creates an $I30 file to store the additional new files’ or folders’ information</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The $I30 files contain useful artifacts for an investigation</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The $I30 file may contain residual information of its name, byte size, and date-time values for a deleted file</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Listings for deleted files are relocated to the end of the $I30 file</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Deleted files are labeled as index slack (INDX slack)</a:t>
            </a:r>
            <a:endParaRPr lang="en-US" sz="2400" b="0" strike="noStrike" spc="-1">
              <a:solidFill>
                <a:srgbClr val="000000"/>
              </a:solid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$UsnJrnl System File</a:t>
            </a:r>
            <a:endParaRPr lang="en-US" sz="4000" b="0" strike="noStrike" spc="-1">
              <a:solidFill>
                <a:srgbClr val="000000"/>
              </a:solidFill>
              <a:latin typeface="Arial"/>
            </a:endParaRPr>
          </a:p>
        </p:txBody>
      </p:sp>
      <p:sp>
        <p:nvSpPr>
          <p:cNvPr id="166" name="TextBox 4"/>
          <p:cNvSpPr/>
          <p:nvPr/>
        </p:nvSpPr>
        <p:spPr>
          <a:xfrm>
            <a:off x="7185600" y="1722600"/>
            <a:ext cx="4293720" cy="30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0" strike="noStrike" spc="-1">
                <a:solidFill>
                  <a:schemeClr val="dk1"/>
                </a:solidFill>
                <a:latin typeface="Work Sans"/>
                <a:ea typeface="Arial"/>
              </a:rPr>
              <a:t>The Update Sequence Number Journal ($UsnJrnl) provides a log of actions performed on a file</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r>
              <a:rPr lang="en-US" sz="2400" b="1" strike="noStrike" spc="-1">
                <a:solidFill>
                  <a:schemeClr val="dk1"/>
                </a:solidFill>
                <a:latin typeface="Work Sans"/>
                <a:ea typeface="Arial"/>
              </a:rPr>
              <a:t>Figure 6-31</a:t>
            </a:r>
            <a:r>
              <a:rPr lang="en-US" sz="2400" b="0" strike="noStrike" spc="-1">
                <a:solidFill>
                  <a:schemeClr val="dk1"/>
                </a:solidFill>
                <a:latin typeface="Work Sans"/>
                <a:ea typeface="Arial"/>
              </a:rPr>
              <a:t>  Hexadecimal view of a $J file</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p:txBody>
      </p:sp>
      <p:pic>
        <p:nvPicPr>
          <p:cNvPr id="167" name="Picture 166"/>
          <p:cNvPicPr/>
          <p:nvPr/>
        </p:nvPicPr>
        <p:blipFill>
          <a:blip r:embed="rId3"/>
          <a:stretch/>
        </p:blipFill>
        <p:spPr>
          <a:xfrm>
            <a:off x="579240" y="1722600"/>
            <a:ext cx="6524640" cy="2884680"/>
          </a:xfrm>
          <a:prstGeom prst="rect">
            <a:avLst/>
          </a:prstGeom>
          <a:ln w="0">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Prefetch (1 of 2)</a:t>
            </a:r>
            <a:endParaRPr lang="en-US" sz="4000" b="0" strike="noStrike" spc="-1">
              <a:solidFill>
                <a:srgbClr val="000000"/>
              </a:solidFill>
              <a:latin typeface="Arial"/>
            </a:endParaRPr>
          </a:p>
        </p:txBody>
      </p:sp>
      <p:sp>
        <p:nvSpPr>
          <p:cNvPr id="169"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To help reduce the time it takes to load an application into memory in Windows, Microsoft has implemented the Prefetch function</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The first time an application is run, the OS will create a prefetch file for it</a:t>
            </a:r>
            <a:endParaRPr lang="en-US" sz="22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The next time the application is run, Windows preloads the necessary links to other data or executable files into memory</a:t>
            </a:r>
            <a:endParaRPr lang="en-US" sz="22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The contents of a prefetch file can reveal the following:</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When an application was installed, how many times the application had been run, dates and time it was run, and data that was accessed by the application</a:t>
            </a:r>
            <a:endParaRPr lang="en-US" sz="2200" b="0" strike="noStrike" spc="-1">
              <a:solidFill>
                <a:srgbClr val="000000"/>
              </a:solidFill>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Prefetch (2 of 2)</a:t>
            </a:r>
            <a:endParaRPr lang="en-US" sz="4000" b="0" strike="noStrike" spc="-1">
              <a:solidFill>
                <a:srgbClr val="000000"/>
              </a:solidFill>
              <a:latin typeface="Arial"/>
            </a:endParaRPr>
          </a:p>
        </p:txBody>
      </p:sp>
      <p:sp>
        <p:nvSpPr>
          <p:cNvPr id="171" name="PlaceHolder 2"/>
          <p:cNvSpPr>
            <a:spLocks noGrp="1"/>
          </p:cNvSpPr>
          <p:nvPr>
            <p:ph/>
          </p:nvPr>
        </p:nvSpPr>
        <p:spPr>
          <a:xfrm>
            <a:off x="477000" y="1690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To examine the contents of a prefetch file, download the PECmd.exe tool </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PECmd.exe will display the following information:</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Source file path, creation, modified, and last access date and time</a:t>
            </a:r>
            <a:endParaRPr lang="en-US" sz="22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Source file’s executable name and hash</a:t>
            </a:r>
            <a:endParaRPr lang="en-US" sz="22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Byte size of the source file</a:t>
            </a:r>
            <a:endParaRPr lang="en-US" sz="22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Windows OS version of the computer</a:t>
            </a:r>
            <a:endParaRPr lang="en-US" sz="22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The number of times and when the application has run </a:t>
            </a:r>
            <a:endParaRPr lang="en-US" sz="22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Volume information</a:t>
            </a:r>
            <a:endParaRPr lang="en-US" sz="2200" b="0" strike="noStrike" spc="-1">
              <a:solidFill>
                <a:srgbClr val="000000"/>
              </a:solidFill>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NTFS Alternate Data Streams (1 of 2)</a:t>
            </a:r>
            <a:endParaRPr lang="en-US" sz="4000" b="0" strike="noStrike" spc="-1">
              <a:solidFill>
                <a:srgbClr val="000000"/>
              </a:solidFill>
              <a:latin typeface="Arial"/>
            </a:endParaRPr>
          </a:p>
        </p:txBody>
      </p:sp>
      <p:sp>
        <p:nvSpPr>
          <p:cNvPr id="173"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1" strike="noStrike" spc="-1">
                <a:solidFill>
                  <a:schemeClr val="dk1"/>
                </a:solidFill>
                <a:latin typeface="Work Sans"/>
                <a:ea typeface="Arial"/>
              </a:rPr>
              <a:t>Alternate data streams </a:t>
            </a:r>
            <a:r>
              <a:rPr lang="en-US" sz="2400" b="0" strike="noStrike" spc="-1">
                <a:solidFill>
                  <a:schemeClr val="dk1"/>
                </a:solidFill>
                <a:latin typeface="Work Sans"/>
                <a:ea typeface="Arial"/>
              </a:rPr>
              <a:t>are methods by which data can be appended to existing files</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They can obscure valuable evidentiary data, intentionally or by coincidence</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In NTFS, an alternate data stream becomes an additional file attribute</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It allows the file to be associated with different applications</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You can only tell whether a file has a data stream attached by examining that file’s MFT entry</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Understanding File Systems</a:t>
            </a:r>
            <a:endParaRPr lang="en-US" sz="4000" b="0" strike="noStrike" spc="-1">
              <a:solidFill>
                <a:srgbClr val="000000"/>
              </a:solidFill>
              <a:latin typeface="Arial"/>
            </a:endParaRPr>
          </a:p>
        </p:txBody>
      </p:sp>
      <p:pic>
        <p:nvPicPr>
          <p:cNvPr id="4" name="Picture 3" descr="A screenshot of a computer program&#10;&#10;AI-generated content may be incorrect.">
            <a:extLst>
              <a:ext uri="{FF2B5EF4-FFF2-40B4-BE49-F238E27FC236}">
                <a16:creationId xmlns:a16="http://schemas.microsoft.com/office/drawing/2014/main" id="{D1BC033A-5582-0532-5E86-77CDDDCE6C84}"/>
              </a:ext>
            </a:extLst>
          </p:cNvPr>
          <p:cNvPicPr>
            <a:picLocks noChangeAspect="1"/>
          </p:cNvPicPr>
          <p:nvPr/>
        </p:nvPicPr>
        <p:blipFill>
          <a:blip r:embed="rId3"/>
          <a:stretch>
            <a:fillRect/>
          </a:stretch>
        </p:blipFill>
        <p:spPr>
          <a:xfrm>
            <a:off x="3628817" y="1082191"/>
            <a:ext cx="4956452" cy="490344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NTFS Alternate Data Streams (2 of 2)</a:t>
            </a:r>
            <a:endParaRPr lang="en-US" sz="4000" b="0" strike="noStrike" spc="-1">
              <a:solidFill>
                <a:srgbClr val="000000"/>
              </a:solidFill>
              <a:latin typeface="Arial"/>
            </a:endParaRPr>
          </a:p>
        </p:txBody>
      </p:sp>
      <p:sp>
        <p:nvSpPr>
          <p:cNvPr id="175" name="TextBox 4"/>
          <p:cNvSpPr/>
          <p:nvPr/>
        </p:nvSpPr>
        <p:spPr>
          <a:xfrm>
            <a:off x="7185600" y="1722600"/>
            <a:ext cx="429372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1" strike="noStrike" spc="-1">
                <a:solidFill>
                  <a:schemeClr val="dk1"/>
                </a:solidFill>
                <a:latin typeface="Work Sans"/>
                <a:ea typeface="Arial"/>
              </a:rPr>
              <a:t>Figure 6-32</a:t>
            </a:r>
            <a:r>
              <a:rPr lang="en-US" sz="2400" b="0" strike="noStrike" spc="-1">
                <a:solidFill>
                  <a:schemeClr val="dk1"/>
                </a:solidFill>
                <a:latin typeface="Work Sans"/>
                <a:ea typeface="Arial"/>
              </a:rPr>
              <a:t>  A resident text alternate data stream</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p:txBody>
      </p:sp>
      <p:pic>
        <p:nvPicPr>
          <p:cNvPr id="176" name="Picture 5" descr="The partition table section for the M B R with the hexadecimal view of a dollar J file. The following parts are labeled in the hexadecimal table: Number of bytes, for record entry File ID, Parent file ID, U S N, File name, Reason code, Reason code (continued), and Date and time code."/>
          <p:cNvPicPr/>
          <p:nvPr/>
        </p:nvPicPr>
        <p:blipFill>
          <a:blip r:embed="rId3"/>
          <a:stretch/>
        </p:blipFill>
        <p:spPr>
          <a:xfrm>
            <a:off x="2626200" y="1531080"/>
            <a:ext cx="3908880" cy="3794760"/>
          </a:xfrm>
          <a:prstGeom prst="rect">
            <a:avLst/>
          </a:prstGeom>
          <a:ln w="0">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Example: NTFS Alternate Data Streams </a:t>
            </a:r>
            <a:endParaRPr lang="en-US" sz="4000" b="0" strike="noStrike" spc="-1">
              <a:solidFill>
                <a:srgbClr val="000000"/>
              </a:solidFill>
              <a:latin typeface="Arial"/>
            </a:endParaRPr>
          </a:p>
        </p:txBody>
      </p:sp>
      <p:sp>
        <p:nvSpPr>
          <p:cNvPr id="178" name="PlaceHolder 2"/>
          <p:cNvSpPr>
            <a:spLocks noGrp="1"/>
          </p:cNvSpPr>
          <p:nvPr>
            <p:ph/>
          </p:nvPr>
        </p:nvSpPr>
        <p:spPr>
          <a:xfrm>
            <a:off x="477000" y="1825560"/>
            <a:ext cx="1009152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DOS command - create an alternative data stream</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tabLst>
                <a:tab pos="0" algn="l"/>
              </a:tabLst>
            </a:pPr>
            <a:r>
              <a:rPr lang="en-US" sz="2400" b="0" strike="noStrike" spc="-1">
                <a:solidFill>
                  <a:schemeClr val="dk1"/>
                </a:solidFill>
                <a:latin typeface="Work Sans"/>
                <a:ea typeface="Arial"/>
              </a:rPr>
              <a:t>DOS command – display the alternative data stream</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pic>
        <p:nvPicPr>
          <p:cNvPr id="179" name="Picture 178"/>
          <p:cNvPicPr/>
          <p:nvPr/>
        </p:nvPicPr>
        <p:blipFill>
          <a:blip r:embed="rId3"/>
          <a:stretch/>
        </p:blipFill>
        <p:spPr>
          <a:xfrm>
            <a:off x="1969200" y="3938760"/>
            <a:ext cx="6158520" cy="848880"/>
          </a:xfrm>
          <a:prstGeom prst="rect">
            <a:avLst/>
          </a:prstGeom>
          <a:ln w="0">
            <a:noFill/>
          </a:ln>
        </p:spPr>
      </p:pic>
      <p:pic>
        <p:nvPicPr>
          <p:cNvPr id="180" name="Picture 179"/>
          <p:cNvPicPr/>
          <p:nvPr/>
        </p:nvPicPr>
        <p:blipFill>
          <a:blip r:embed="rId4"/>
          <a:stretch/>
        </p:blipFill>
        <p:spPr>
          <a:xfrm>
            <a:off x="2221200" y="2445480"/>
            <a:ext cx="7387200" cy="707040"/>
          </a:xfrm>
          <a:prstGeom prst="rect">
            <a:avLst/>
          </a:prstGeom>
          <a:ln w="0">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NTFS Compressed Files</a:t>
            </a:r>
            <a:endParaRPr lang="en-US" sz="4000" b="0" strike="noStrike" spc="-1">
              <a:solidFill>
                <a:srgbClr val="000000"/>
              </a:solidFill>
              <a:latin typeface="Arial"/>
            </a:endParaRPr>
          </a:p>
        </p:txBody>
      </p:sp>
      <p:sp>
        <p:nvSpPr>
          <p:cNvPr id="182"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NTFS provides compression similar to FAT DriveSpace 3 (a Windows 98 compression utility)</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With NTFS, files, folders, or entire volumes can be compressed</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Most forensics tools can uncompress and analyze compressed Windows data</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Forensics tools might have difficulty with third-party compression utilities, such as the .rar format</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NTFS Encrypting File System (1 of 2)</a:t>
            </a:r>
            <a:endParaRPr lang="en-US" sz="4000" b="0" strike="noStrike" spc="-1">
              <a:solidFill>
                <a:srgbClr val="000000"/>
              </a:solidFill>
              <a:latin typeface="Arial"/>
            </a:endParaRPr>
          </a:p>
        </p:txBody>
      </p:sp>
      <p:sp>
        <p:nvSpPr>
          <p:cNvPr id="184"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1" strike="noStrike" spc="-1">
                <a:solidFill>
                  <a:schemeClr val="dk1"/>
                </a:solidFill>
                <a:latin typeface="Work Sans"/>
                <a:ea typeface="Arial"/>
              </a:rPr>
              <a:t>Encrypting File System (EFS) </a:t>
            </a:r>
            <a:r>
              <a:rPr lang="en-US" sz="2400" b="0" strike="noStrike" spc="-1">
                <a:solidFill>
                  <a:schemeClr val="dk1"/>
                </a:solidFill>
                <a:latin typeface="Work Sans"/>
                <a:ea typeface="Arial"/>
              </a:rPr>
              <a:t>was introduced with Windows 2000</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Uses </a:t>
            </a:r>
            <a:r>
              <a:rPr lang="en-US" sz="2400" b="1" strike="noStrike" spc="-1">
                <a:solidFill>
                  <a:schemeClr val="dk1"/>
                </a:solidFill>
                <a:latin typeface="Work Sans"/>
                <a:ea typeface="Arial"/>
              </a:rPr>
              <a:t>public key</a:t>
            </a:r>
            <a:r>
              <a:rPr lang="en-US" sz="2400" b="0" strike="noStrike" spc="-1">
                <a:solidFill>
                  <a:schemeClr val="dk1"/>
                </a:solidFill>
                <a:latin typeface="Work Sans"/>
                <a:ea typeface="Arial"/>
              </a:rPr>
              <a:t> and </a:t>
            </a:r>
            <a:r>
              <a:rPr lang="en-US" sz="2400" b="1" strike="noStrike" spc="-1">
                <a:solidFill>
                  <a:schemeClr val="dk1"/>
                </a:solidFill>
                <a:latin typeface="Work Sans"/>
                <a:ea typeface="Arial"/>
              </a:rPr>
              <a:t>private key</a:t>
            </a:r>
            <a:r>
              <a:rPr lang="en-US" sz="2400" b="0" strike="noStrike" spc="-1">
                <a:solidFill>
                  <a:schemeClr val="dk1"/>
                </a:solidFill>
                <a:latin typeface="Work Sans"/>
                <a:ea typeface="Arial"/>
              </a:rPr>
              <a:t> methods of encrypting files, folders, or disk volumes</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When EFS is used in Windows 2000 and later, a </a:t>
            </a:r>
            <a:r>
              <a:rPr lang="en-US" sz="2400" b="1" strike="noStrike" spc="-1">
                <a:solidFill>
                  <a:schemeClr val="dk1"/>
                </a:solidFill>
                <a:latin typeface="Work Sans"/>
                <a:ea typeface="Arial"/>
              </a:rPr>
              <a:t>recovery certificate</a:t>
            </a:r>
            <a:r>
              <a:rPr lang="en-US" sz="2400" b="0" strike="noStrike" spc="-1">
                <a:solidFill>
                  <a:schemeClr val="dk1"/>
                </a:solidFill>
                <a:latin typeface="Work Sans"/>
                <a:ea typeface="Arial"/>
              </a:rPr>
              <a:t> is generated and sent to the local Windows administrator account</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Users can apply EFS to files stored on their local workstations or a remote server</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NTFS Encrypting File System (2 of 2)</a:t>
            </a:r>
            <a:endParaRPr lang="en-US" sz="4000" b="0" strike="noStrike" spc="-1">
              <a:solidFill>
                <a:srgbClr val="000000"/>
              </a:solidFill>
              <a:latin typeface="Arial"/>
            </a:endParaRPr>
          </a:p>
        </p:txBody>
      </p:sp>
      <p:sp>
        <p:nvSpPr>
          <p:cNvPr id="186"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The recovery Key Agent implements the recovery certificate, which is in the Windows administrator account</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Windows administrators can recover a key in two ways: through Windows or from a command prompt</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Commands available from a command prompt include the following:</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Courier New"/>
                <a:ea typeface="Arial"/>
              </a:rPr>
              <a:t>cipher</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Courier New"/>
                <a:ea typeface="Arial"/>
              </a:rPr>
              <a:t>copy</a:t>
            </a:r>
            <a:endParaRPr lang="en-US" sz="2400" b="0" strike="noStrike" spc="-1">
              <a:solidFill>
                <a:srgbClr val="000000"/>
              </a:solidFill>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Deleting NTFS Files</a:t>
            </a:r>
            <a:endParaRPr lang="en-US" sz="4000" b="0" strike="noStrike" spc="-1">
              <a:solidFill>
                <a:srgbClr val="000000"/>
              </a:solidFill>
              <a:latin typeface="Arial"/>
            </a:endParaRPr>
          </a:p>
        </p:txBody>
      </p:sp>
      <p:sp>
        <p:nvSpPr>
          <p:cNvPr id="188"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When a file is deleted in Windows NT and later, the OS renames it and moves it to the Recycle Bin</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You can restore it from the Recycle Bin</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You can also use the </a:t>
            </a:r>
            <a:r>
              <a:rPr lang="en-US" sz="2400" b="0" strike="noStrike" spc="-1">
                <a:solidFill>
                  <a:schemeClr val="dk1"/>
                </a:solidFill>
                <a:latin typeface="Courier New"/>
                <a:ea typeface="Arial"/>
              </a:rPr>
              <a:t>del</a:t>
            </a:r>
            <a:r>
              <a:rPr lang="en-US" sz="2400" b="0" strike="noStrike" spc="-1">
                <a:solidFill>
                  <a:schemeClr val="dk1"/>
                </a:solidFill>
                <a:latin typeface="Work Sans"/>
                <a:ea typeface="Arial"/>
              </a:rPr>
              <a:t> (delete) MS-DOS command</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This method eliminates the file from the MFT listing in the same way FAT does</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70B09-3557-0963-549F-CA396FBC63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4A48EA9-3FE4-F157-D1D3-DAA8F28D5445}"/>
              </a:ext>
            </a:extLst>
          </p:cNvPr>
          <p:cNvSpPr txBox="1"/>
          <p:nvPr/>
        </p:nvSpPr>
        <p:spPr>
          <a:xfrm>
            <a:off x="1446943" y="1806539"/>
            <a:ext cx="85446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t>7. RFS and Encryption</a:t>
            </a:r>
            <a:endParaRPr lang="en-US" sz="5400" b="1" dirty="0"/>
          </a:p>
        </p:txBody>
      </p:sp>
    </p:spTree>
    <p:extLst>
      <p:ext uri="{BB962C8B-B14F-4D97-AF65-F5344CB8AC3E}">
        <p14:creationId xmlns:p14="http://schemas.microsoft.com/office/powerpoint/2010/main" val="1914891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Resilient File System Overview</a:t>
            </a:r>
            <a:endParaRPr lang="en-US" sz="4000" b="0" strike="noStrike" spc="-1">
              <a:solidFill>
                <a:srgbClr val="000000"/>
              </a:solidFill>
              <a:latin typeface="Arial"/>
            </a:endParaRPr>
          </a:p>
        </p:txBody>
      </p:sp>
      <p:sp>
        <p:nvSpPr>
          <p:cNvPr id="190"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1" strike="noStrike" spc="-1">
                <a:solidFill>
                  <a:schemeClr val="dk1"/>
                </a:solidFill>
                <a:latin typeface="Work Sans"/>
                <a:ea typeface="Arial"/>
              </a:rPr>
              <a:t>Resilient File System</a:t>
            </a:r>
            <a:r>
              <a:rPr lang="en-US" sz="2400" b="0" strike="noStrike" spc="-1">
                <a:solidFill>
                  <a:schemeClr val="dk1"/>
                </a:solidFill>
                <a:latin typeface="Work Sans"/>
                <a:ea typeface="Arial"/>
              </a:rPr>
              <a:t> (</a:t>
            </a:r>
            <a:r>
              <a:rPr lang="en-US" sz="2400" b="1" strike="noStrike" spc="-1">
                <a:solidFill>
                  <a:schemeClr val="dk1"/>
                </a:solidFill>
                <a:latin typeface="Work Sans"/>
                <a:ea typeface="Arial"/>
              </a:rPr>
              <a:t>ReFS</a:t>
            </a:r>
            <a:r>
              <a:rPr lang="en-US" sz="2400" b="0" strike="noStrike" spc="-1">
                <a:solidFill>
                  <a:schemeClr val="dk1"/>
                </a:solidFill>
                <a:latin typeface="Work Sans"/>
                <a:ea typeface="Arial"/>
              </a:rPr>
              <a:t>) is designed to address very large data storage needs, such as the cloud</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The following features are incorporated into ReFS’s design:</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Maximized data availability</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Improved data integrity</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Designed for scalability</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ReFS uses disk structures similar to the MFT in NTFS</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Understanding Whole Disk Encryption</a:t>
            </a:r>
            <a:endParaRPr lang="en-US" sz="4000" b="0" strike="noStrike" spc="-1">
              <a:solidFill>
                <a:srgbClr val="000000"/>
              </a:solidFill>
              <a:latin typeface="Arial"/>
            </a:endParaRPr>
          </a:p>
        </p:txBody>
      </p:sp>
      <p:sp>
        <p:nvSpPr>
          <p:cNvPr id="192"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1" strike="noStrike" spc="-1">
                <a:solidFill>
                  <a:schemeClr val="dk1"/>
                </a:solidFill>
                <a:latin typeface="Work Sans"/>
                <a:ea typeface="Arial"/>
              </a:rPr>
              <a:t>Personal identity information (PII)</a:t>
            </a:r>
            <a:r>
              <a:rPr lang="en-US" sz="2400" b="0" strike="noStrike" spc="-1">
                <a:solidFill>
                  <a:schemeClr val="dk1"/>
                </a:solidFill>
                <a:latin typeface="Work Sans"/>
                <a:ea typeface="Arial"/>
              </a:rPr>
              <a:t> and trade secrets caused by computer theft has become more of a concern</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Whole disk encryption tools offer the following features:</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Preboot authentication</a:t>
            </a:r>
            <a:endParaRPr lang="en-US" sz="22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Full or partial disk encryption with secure hibernation</a:t>
            </a:r>
            <a:endParaRPr lang="en-US" sz="22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Advanced encryption algorithms</a:t>
            </a:r>
            <a:endParaRPr lang="en-US" sz="22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200" b="0" strike="noStrike" spc="-1">
                <a:solidFill>
                  <a:schemeClr val="dk1"/>
                </a:solidFill>
                <a:latin typeface="Work Sans"/>
                <a:ea typeface="Arial"/>
              </a:rPr>
              <a:t>Key management function</a:t>
            </a:r>
            <a:endParaRPr lang="en-US" sz="22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To examine an encrypted drive, decrypt it first</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Examining Microsoft BitLocker</a:t>
            </a:r>
            <a:endParaRPr lang="en-US" sz="4000" b="0" strike="noStrike" spc="-1">
              <a:solidFill>
                <a:srgbClr val="000000"/>
              </a:solidFill>
              <a:latin typeface="Arial"/>
            </a:endParaRPr>
          </a:p>
        </p:txBody>
      </p:sp>
      <p:sp>
        <p:nvSpPr>
          <p:cNvPr id="194"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BitLocker is Microsoft’s utility for protecting drive data</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Hardware and software requirements are as follows:</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A computer capable of running Windows Vista or later</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The TPM microchip, version 1.2 or newer</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A computer BIOS compliant with Trusted Computing Group (TCG)</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Two NTFS partitions</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The BIOS configured so that the hard drive boots first before checking other bootable peripherals</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Understanding File Systems</a:t>
            </a:r>
            <a:endParaRPr lang="en-US" sz="4000" b="0" strike="noStrike" spc="-1">
              <a:solidFill>
                <a:srgbClr val="000000"/>
              </a:solidFill>
              <a:latin typeface="Arial"/>
            </a:endParaRPr>
          </a:p>
        </p:txBody>
      </p:sp>
      <p:sp>
        <p:nvSpPr>
          <p:cNvPr id="102"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A</a:t>
            </a:r>
            <a:r>
              <a:rPr lang="en-US" sz="2400" b="1" strike="noStrike" spc="-1">
                <a:solidFill>
                  <a:schemeClr val="dk1"/>
                </a:solidFill>
                <a:latin typeface="Work Sans"/>
                <a:ea typeface="Arial"/>
              </a:rPr>
              <a:t> file system </a:t>
            </a:r>
            <a:r>
              <a:rPr lang="en-US" sz="2400" b="0" strike="noStrike" spc="-1">
                <a:solidFill>
                  <a:schemeClr val="dk1"/>
                </a:solidFill>
                <a:latin typeface="Work Sans"/>
                <a:ea typeface="Arial"/>
              </a:rPr>
              <a:t>provides an OS a road map to data on a disk</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The type of file system an OS uses determines how data is stored on the disk</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When you need to access a suspect’s computer to acquire or inspect data, you should be familiar with both the computer’s OS and file systems</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Examining Third-Party Disk Encryption Tools</a:t>
            </a:r>
            <a:endParaRPr lang="en-US" sz="4000" b="0" strike="noStrike" spc="-1">
              <a:solidFill>
                <a:srgbClr val="000000"/>
              </a:solidFill>
              <a:latin typeface="Arial"/>
            </a:endParaRPr>
          </a:p>
        </p:txBody>
      </p:sp>
      <p:sp>
        <p:nvSpPr>
          <p:cNvPr id="196"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BitLocker can only encrypt NTFS drives</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If you want to encrypt a FAT drive, you need a third-party solution</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Available third-party WDE utilities include the following:</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BROADCOM</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Endpoint Encryption</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Jetico BestCrypt Volume Encryption</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148B1-8ADE-08D1-4ACC-8BDD78DCA36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AF098E1-45ED-E7A4-3D99-ECB743F314E8}"/>
              </a:ext>
            </a:extLst>
          </p:cNvPr>
          <p:cNvSpPr txBox="1"/>
          <p:nvPr/>
        </p:nvSpPr>
        <p:spPr>
          <a:xfrm>
            <a:off x="1446943" y="1806539"/>
            <a:ext cx="85446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t>8. Windows Registry</a:t>
            </a:r>
            <a:endParaRPr lang="en-US" sz="5400" b="1" dirty="0"/>
          </a:p>
        </p:txBody>
      </p:sp>
    </p:spTree>
    <p:extLst>
      <p:ext uri="{BB962C8B-B14F-4D97-AF65-F5344CB8AC3E}">
        <p14:creationId xmlns:p14="http://schemas.microsoft.com/office/powerpoint/2010/main" val="2842367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Understanding the Windows Registry</a:t>
            </a:r>
            <a:endParaRPr lang="en-US" sz="4000" b="0" strike="noStrike" spc="-1">
              <a:solidFill>
                <a:srgbClr val="000000"/>
              </a:solidFill>
              <a:latin typeface="Arial"/>
            </a:endParaRPr>
          </a:p>
        </p:txBody>
      </p:sp>
      <p:sp>
        <p:nvSpPr>
          <p:cNvPr id="198"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1" strike="noStrike" spc="-1">
                <a:solidFill>
                  <a:schemeClr val="dk1"/>
                </a:solidFill>
                <a:latin typeface="Work Sans"/>
                <a:ea typeface="Arial"/>
              </a:rPr>
              <a:t>Registry </a:t>
            </a:r>
            <a:r>
              <a:rPr lang="en-US" sz="2400" b="0" strike="noStrike" spc="-1">
                <a:solidFill>
                  <a:schemeClr val="dk1"/>
                </a:solidFill>
                <a:latin typeface="Work Sans"/>
                <a:ea typeface="Arial"/>
              </a:rPr>
              <a:t>is a database that stores hardware and software configuration information, network connections, user preferences, and setup information</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The Registry can contain valuable evidence for an investigation</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Viewing the Registry files from a static acquisition requires special tools such as FTK Registry Viewer or forensics applications such as Autopsy, X-Ways Forensics, and others</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Data Types in the Registry</a:t>
            </a:r>
            <a:endParaRPr lang="en-US" sz="4000" b="0" strike="noStrike" spc="-1">
              <a:solidFill>
                <a:srgbClr val="000000"/>
              </a:solidFill>
              <a:latin typeface="Arial"/>
            </a:endParaRPr>
          </a:p>
        </p:txBody>
      </p:sp>
      <p:sp>
        <p:nvSpPr>
          <p:cNvPr id="200"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The Registry is a hierarchical structured database that contains the following data types:</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Keys that are like folders on a disk partition</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a:solidFill>
                  <a:schemeClr val="dk1"/>
                </a:solidFill>
                <a:latin typeface="Work Sans"/>
                <a:ea typeface="Arial"/>
              </a:rPr>
              <a:t>Subkeys that contain values like data and reference to files</a:t>
            </a:r>
            <a:endParaRPr lang="en-US" sz="2400" b="0" strike="noStrike" spc="-1">
              <a:solidFill>
                <a:srgbClr val="000000"/>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The data types found in keys and subkeys are shown in Table 6-11 in the text</a:t>
            </a:r>
            <a:endParaRPr lang="en-US" sz="2400" b="0" strike="noStrike" spc="-1">
              <a:solidFill>
                <a:srgbClr val="000000"/>
              </a:solidFill>
              <a:latin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Exploring the Organization of the Windows Registry (1 of 2)</a:t>
            </a:r>
            <a:endParaRPr lang="en-US" sz="4000" b="0" strike="noStrike" spc="-1">
              <a:solidFill>
                <a:srgbClr val="000000"/>
              </a:solidFill>
              <a:latin typeface="Arial"/>
            </a:endParaRPr>
          </a:p>
        </p:txBody>
      </p:sp>
      <p:sp>
        <p:nvSpPr>
          <p:cNvPr id="202" name="TextBox 4"/>
          <p:cNvSpPr/>
          <p:nvPr/>
        </p:nvSpPr>
        <p:spPr>
          <a:xfrm>
            <a:off x="91440" y="2074680"/>
            <a:ext cx="466632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600" b="1" strike="noStrike" spc="-1">
                <a:solidFill>
                  <a:schemeClr val="dk1"/>
                </a:solidFill>
                <a:latin typeface="Calibri"/>
                <a:ea typeface="Arial"/>
              </a:rPr>
              <a:t>Table 6-12  </a:t>
            </a:r>
            <a:r>
              <a:rPr lang="en-US" sz="1600" b="0" strike="noStrike" spc="-1">
                <a:solidFill>
                  <a:schemeClr val="dk1"/>
                </a:solidFill>
                <a:latin typeface="Calibri"/>
                <a:ea typeface="Arial"/>
              </a:rPr>
              <a:t>Registry file locations and purposes</a:t>
            </a:r>
            <a:endParaRPr lang="en-US" sz="1600" b="0" strike="noStrike" spc="-1">
              <a:solidFill>
                <a:srgbClr val="000000"/>
              </a:solidFill>
              <a:latin typeface="Arial"/>
            </a:endParaRPr>
          </a:p>
        </p:txBody>
      </p:sp>
      <p:graphicFrame>
        <p:nvGraphicFramePr>
          <p:cNvPr id="203" name="Content Placeholder 3"/>
          <p:cNvGraphicFramePr/>
          <p:nvPr/>
        </p:nvGraphicFramePr>
        <p:xfrm>
          <a:off x="474840" y="2511360"/>
          <a:ext cx="11242440" cy="3261120"/>
        </p:xfrm>
        <a:graphic>
          <a:graphicData uri="http://schemas.openxmlformats.org/drawingml/2006/table">
            <a:tbl>
              <a:tblPr/>
              <a:tblGrid>
                <a:gridCol w="3956400">
                  <a:extLst>
                    <a:ext uri="{9D8B030D-6E8A-4147-A177-3AD203B41FA5}">
                      <a16:colId xmlns:a16="http://schemas.microsoft.com/office/drawing/2014/main" val="20000"/>
                    </a:ext>
                  </a:extLst>
                </a:gridCol>
                <a:gridCol w="7286040">
                  <a:extLst>
                    <a:ext uri="{9D8B030D-6E8A-4147-A177-3AD203B41FA5}">
                      <a16:colId xmlns:a16="http://schemas.microsoft.com/office/drawing/2014/main" val="20001"/>
                    </a:ext>
                  </a:extLst>
                </a:gridCol>
              </a:tblGrid>
              <a:tr h="370800">
                <a:tc>
                  <a:txBody>
                    <a:bodyPr/>
                    <a:lstStyle/>
                    <a:p>
                      <a:pPr defTabSz="914400">
                        <a:lnSpc>
                          <a:spcPct val="100000"/>
                        </a:lnSpc>
                      </a:pPr>
                      <a:r>
                        <a:rPr lang="en-US" sz="1400" b="1" strike="noStrike" spc="-1">
                          <a:solidFill>
                            <a:schemeClr val="lt1"/>
                          </a:solidFill>
                          <a:latin typeface="Work Sans"/>
                          <a:ea typeface="Arial"/>
                        </a:rPr>
                        <a:t>File name and location</a:t>
                      </a:r>
                      <a:endParaRPr lang="en-US" sz="14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en-US" sz="1400" b="1" strike="noStrike" spc="-1">
                          <a:solidFill>
                            <a:schemeClr val="lt1"/>
                          </a:solidFill>
                          <a:latin typeface="Work Sans"/>
                          <a:ea typeface="Arial"/>
                        </a:rPr>
                        <a:t>Purpose of file</a:t>
                      </a:r>
                      <a:endParaRPr lang="en-US" sz="14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defTabSz="914400">
                        <a:lnSpc>
                          <a:spcPct val="100000"/>
                        </a:lnSpc>
                      </a:pPr>
                      <a:r>
                        <a:rPr lang="en-US" sz="1400" b="0" strike="noStrike" spc="-1">
                          <a:solidFill>
                            <a:schemeClr val="dk1"/>
                          </a:solidFill>
                          <a:latin typeface="Work Sans"/>
                          <a:ea typeface="Arial"/>
                        </a:rPr>
                        <a:t>Users\user-account\Ntuser.dat </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en-US" sz="1400" b="0" strike="noStrike" spc="-1">
                          <a:solidFill>
                            <a:schemeClr val="dk1"/>
                          </a:solidFill>
                          <a:latin typeface="Work Sans"/>
                          <a:ea typeface="Arial"/>
                        </a:rPr>
                        <a:t>User-protected storage area; contains the list of most recently used files and desktop configuration settings</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370800">
                <a:tc>
                  <a:txBody>
                    <a:bodyPr/>
                    <a:lstStyle/>
                    <a:p>
                      <a:pPr defTabSz="914400">
                        <a:lnSpc>
                          <a:spcPct val="100000"/>
                        </a:lnSpc>
                      </a:pPr>
                      <a:r>
                        <a:rPr lang="en-US" sz="1400" b="0" strike="noStrike" spc="-1">
                          <a:solidFill>
                            <a:schemeClr val="dk1"/>
                          </a:solidFill>
                          <a:latin typeface="Work Sans"/>
                          <a:ea typeface="Arial"/>
                        </a:rPr>
                        <a:t>Windows\system32\config\Default.dat</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en-US" sz="1400" b="0" strike="noStrike" spc="-1">
                          <a:solidFill>
                            <a:schemeClr val="dk1"/>
                          </a:solidFill>
                          <a:latin typeface="Work Sans"/>
                          <a:ea typeface="Arial"/>
                        </a:rPr>
                        <a:t>Contains the computer’s system settings</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370800">
                <a:tc>
                  <a:txBody>
                    <a:bodyPr/>
                    <a:lstStyle/>
                    <a:p>
                      <a:pPr defTabSz="914400">
                        <a:lnSpc>
                          <a:spcPct val="100000"/>
                        </a:lnSpc>
                      </a:pPr>
                      <a:r>
                        <a:rPr lang="en-US" sz="1400" b="0" strike="noStrike" spc="-1">
                          <a:solidFill>
                            <a:schemeClr val="dk1"/>
                          </a:solidFill>
                          <a:latin typeface="Work Sans"/>
                          <a:ea typeface="Arial"/>
                        </a:rPr>
                        <a:t>Windows\system32\config\SAM.dat </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en-US" sz="1400" b="0" strike="noStrike" spc="-1">
                          <a:solidFill>
                            <a:schemeClr val="dk1"/>
                          </a:solidFill>
                          <a:latin typeface="Work Sans"/>
                          <a:ea typeface="Arial"/>
                        </a:rPr>
                        <a:t>Contains user account management and security settings</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370800">
                <a:tc>
                  <a:txBody>
                    <a:bodyPr/>
                    <a:lstStyle/>
                    <a:p>
                      <a:pPr defTabSz="914400">
                        <a:lnSpc>
                          <a:spcPct val="100000"/>
                        </a:lnSpc>
                      </a:pPr>
                      <a:r>
                        <a:rPr lang="en-US" sz="1400" b="0" strike="noStrike" spc="-1">
                          <a:solidFill>
                            <a:schemeClr val="dk1"/>
                          </a:solidFill>
                          <a:latin typeface="Work Sans"/>
                          <a:ea typeface="Arial"/>
                        </a:rPr>
                        <a:t>Windows\system32\config\Security.dat </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en-US" sz="1400" b="0" strike="noStrike" spc="-1">
                          <a:solidFill>
                            <a:schemeClr val="dk1"/>
                          </a:solidFill>
                          <a:latin typeface="Work Sans"/>
                          <a:ea typeface="Arial"/>
                        </a:rPr>
                        <a:t>Contains the computer’s security settings</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r h="370800">
                <a:tc>
                  <a:txBody>
                    <a:bodyPr/>
                    <a:lstStyle/>
                    <a:p>
                      <a:pPr defTabSz="914400">
                        <a:lnSpc>
                          <a:spcPct val="100000"/>
                        </a:lnSpc>
                      </a:pPr>
                      <a:r>
                        <a:rPr lang="en-US" sz="1400" b="0" strike="noStrike" spc="-1">
                          <a:solidFill>
                            <a:schemeClr val="dk1"/>
                          </a:solidFill>
                          <a:latin typeface="Work Sans"/>
                          <a:ea typeface="Arial"/>
                        </a:rPr>
                        <a:t>Windows\system32\config\Software.dat</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en-US" sz="1400" b="0" strike="noStrike" spc="-1">
                          <a:solidFill>
                            <a:schemeClr val="dk1"/>
                          </a:solidFill>
                          <a:latin typeface="Work Sans"/>
                          <a:ea typeface="Arial"/>
                        </a:rPr>
                        <a:t>Contains installed programs’ settings and associated usernames and</a:t>
                      </a:r>
                      <a:endParaRPr lang="en-US" sz="1400" b="0" strike="noStrike" spc="-1">
                        <a:solidFill>
                          <a:srgbClr val="000000"/>
                        </a:solidFill>
                        <a:latin typeface="Arial"/>
                      </a:endParaRPr>
                    </a:p>
                    <a:p>
                      <a:pPr defTabSz="914400">
                        <a:lnSpc>
                          <a:spcPct val="100000"/>
                        </a:lnSpc>
                      </a:pPr>
                      <a:r>
                        <a:rPr lang="en-US" sz="1400" b="0" strike="noStrike" spc="-1">
                          <a:solidFill>
                            <a:schemeClr val="dk1"/>
                          </a:solidFill>
                          <a:latin typeface="Work Sans"/>
                          <a:ea typeface="Arial"/>
                        </a:rPr>
                        <a:t>passwords</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5"/>
                  </a:ext>
                </a:extLst>
              </a:tr>
              <a:tr h="370800">
                <a:tc>
                  <a:txBody>
                    <a:bodyPr/>
                    <a:lstStyle/>
                    <a:p>
                      <a:pPr defTabSz="914400">
                        <a:lnSpc>
                          <a:spcPct val="100000"/>
                        </a:lnSpc>
                      </a:pPr>
                      <a:r>
                        <a:rPr lang="en-US" sz="1400" b="0" strike="noStrike" spc="-1">
                          <a:solidFill>
                            <a:schemeClr val="dk1"/>
                          </a:solidFill>
                          <a:latin typeface="Work Sans"/>
                          <a:ea typeface="Arial"/>
                        </a:rPr>
                        <a:t>Windows\system32\config\System.dat </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en-US" sz="1400" b="0" strike="noStrike" spc="-1">
                          <a:solidFill>
                            <a:schemeClr val="dk1"/>
                          </a:solidFill>
                          <a:latin typeface="Work Sans"/>
                          <a:ea typeface="Arial"/>
                        </a:rPr>
                        <a:t>Contains additional computer system settings</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6"/>
                  </a:ext>
                </a:extLst>
              </a:tr>
              <a:tr h="370800">
                <a:tc>
                  <a:txBody>
                    <a:bodyPr/>
                    <a:lstStyle/>
                    <a:p>
                      <a:pPr defTabSz="914400">
                        <a:lnSpc>
                          <a:spcPct val="100000"/>
                        </a:lnSpc>
                      </a:pPr>
                      <a:r>
                        <a:rPr lang="en-US" sz="1400" b="0" strike="noStrike" spc="-1">
                          <a:solidFill>
                            <a:schemeClr val="dk1"/>
                          </a:solidFill>
                          <a:latin typeface="Work Sans"/>
                          <a:ea typeface="Arial"/>
                        </a:rPr>
                        <a:t>Windows\system32\config\systemprofile </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en-US" sz="1400" b="0" strike="noStrike" spc="-1">
                          <a:solidFill>
                            <a:schemeClr val="dk1"/>
                          </a:solidFill>
                          <a:latin typeface="Work Sans"/>
                          <a:ea typeface="Arial"/>
                        </a:rPr>
                        <a:t>Contains additional ntuser information</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Exploring the Organization of the Windows Registry (2 of 2)</a:t>
            </a:r>
            <a:endParaRPr lang="en-US" sz="4000" b="0" strike="noStrike" spc="-1">
              <a:solidFill>
                <a:srgbClr val="000000"/>
              </a:solidFill>
              <a:latin typeface="Arial"/>
            </a:endParaRPr>
          </a:p>
        </p:txBody>
      </p:sp>
      <p:sp>
        <p:nvSpPr>
          <p:cNvPr id="205" name="TextBox 4"/>
          <p:cNvSpPr/>
          <p:nvPr/>
        </p:nvSpPr>
        <p:spPr>
          <a:xfrm>
            <a:off x="7185600" y="2438280"/>
            <a:ext cx="429372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1" strike="noStrike" spc="-1">
                <a:solidFill>
                  <a:schemeClr val="dk1"/>
                </a:solidFill>
                <a:latin typeface="Work Sans"/>
                <a:ea typeface="Arial"/>
              </a:rPr>
              <a:t>Figure 6-34</a:t>
            </a:r>
            <a:r>
              <a:rPr lang="en-US" sz="2400" b="0" strike="noStrike" spc="-1">
                <a:solidFill>
                  <a:schemeClr val="dk1"/>
                </a:solidFill>
                <a:latin typeface="Work Sans"/>
                <a:ea typeface="Arial"/>
              </a:rPr>
              <a:t>  Viewing HKEYs in Registry Editor</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p:txBody>
      </p:sp>
      <p:pic>
        <p:nvPicPr>
          <p:cNvPr id="206" name="Picture 205"/>
          <p:cNvPicPr/>
          <p:nvPr/>
        </p:nvPicPr>
        <p:blipFill>
          <a:blip r:embed="rId3"/>
          <a:stretch/>
        </p:blipFill>
        <p:spPr>
          <a:xfrm>
            <a:off x="733680" y="1737720"/>
            <a:ext cx="6282720" cy="2895480"/>
          </a:xfrm>
          <a:prstGeom prst="rect">
            <a:avLst/>
          </a:prstGeom>
          <a:ln w="0">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Windows Forensics Artifacts (1 of 3)</a:t>
            </a:r>
            <a:endParaRPr lang="en-US" sz="4000" b="0" strike="noStrike" spc="-1">
              <a:solidFill>
                <a:srgbClr val="000000"/>
              </a:solidFill>
              <a:latin typeface="Arial"/>
            </a:endParaRPr>
          </a:p>
        </p:txBody>
      </p:sp>
      <p:sp>
        <p:nvSpPr>
          <p:cNvPr id="208"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In addition to the $I30, $MFT, $UsnJrnl, and Prefetch files used by Windows, the following are other data files that might contain digital evidence:</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1" strike="noStrike" spc="-1">
                <a:solidFill>
                  <a:schemeClr val="dk1"/>
                </a:solidFill>
                <a:latin typeface="Work Sans"/>
                <a:ea typeface="Arial"/>
              </a:rPr>
              <a:t>hiberfile.sys </a:t>
            </a:r>
            <a:r>
              <a:rPr lang="en-US" sz="2400" b="0" strike="noStrike" spc="-1">
                <a:solidFill>
                  <a:schemeClr val="dk1"/>
                </a:solidFill>
                <a:latin typeface="Work Sans"/>
                <a:ea typeface="Arial"/>
              </a:rPr>
              <a:t>– where Windows stores volatile data (RAM) when Windows is suspended</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1" strike="noStrike" spc="-1">
                <a:solidFill>
                  <a:schemeClr val="dk1"/>
                </a:solidFill>
                <a:latin typeface="Work Sans"/>
                <a:ea typeface="Arial"/>
              </a:rPr>
              <a:t>Internet history files</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1" strike="noStrike" spc="-1">
                <a:solidFill>
                  <a:schemeClr val="dk1"/>
                </a:solidFill>
                <a:latin typeface="Work Sans"/>
                <a:ea typeface="Arial"/>
              </a:rPr>
              <a:t>pagefile.sys </a:t>
            </a:r>
            <a:r>
              <a:rPr lang="en-US" sz="2400" b="0" strike="noStrike" spc="-1">
                <a:solidFill>
                  <a:schemeClr val="dk1"/>
                </a:solidFill>
                <a:latin typeface="Work Sans"/>
                <a:ea typeface="Arial"/>
              </a:rPr>
              <a:t>– similar to hiberfile.sys in that it also stores RAM data</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1" strike="noStrike" spc="-1">
                <a:solidFill>
                  <a:schemeClr val="dk1"/>
                </a:solidFill>
                <a:latin typeface="Work Sans"/>
                <a:ea typeface="Arial"/>
              </a:rPr>
              <a:t>Recycle.Bin</a:t>
            </a:r>
            <a:endParaRPr lang="en-US" sz="2400" b="0" strike="noStrike" spc="-1">
              <a:solidFill>
                <a:srgbClr val="000000"/>
              </a:solidFill>
              <a:latin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Windows Forensics Artifacts (2 of 3)</a:t>
            </a:r>
            <a:endParaRPr lang="en-US" sz="4000" b="0" strike="noStrike" spc="-1">
              <a:solidFill>
                <a:srgbClr val="000000"/>
              </a:solidFill>
              <a:latin typeface="Arial"/>
            </a:endParaRPr>
          </a:p>
        </p:txBody>
      </p:sp>
      <p:sp>
        <p:nvSpPr>
          <p:cNvPr id="210" name="TextBox 4"/>
          <p:cNvSpPr/>
          <p:nvPr/>
        </p:nvSpPr>
        <p:spPr>
          <a:xfrm>
            <a:off x="7185600" y="2040480"/>
            <a:ext cx="4294080" cy="30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1" strike="noStrike" spc="-1">
                <a:solidFill>
                  <a:schemeClr val="dk1"/>
                </a:solidFill>
                <a:latin typeface="Work Sans"/>
                <a:ea typeface="Arial"/>
              </a:rPr>
              <a:t>Figure 6-35</a:t>
            </a:r>
            <a:r>
              <a:rPr lang="en-US" sz="2400" b="0" strike="noStrike" spc="-1">
                <a:solidFill>
                  <a:schemeClr val="dk1"/>
                </a:solidFill>
                <a:latin typeface="Work Sans"/>
                <a:ea typeface="Arial"/>
              </a:rPr>
              <a:t>  $MFT record of Recycle Bin file</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r>
              <a:rPr lang="en-US" sz="2400" b="1" strike="noStrike" spc="-1">
                <a:solidFill>
                  <a:schemeClr val="dk1"/>
                </a:solidFill>
                <a:latin typeface="Work Sans"/>
                <a:ea typeface="Arial"/>
              </a:rPr>
              <a:t>Figure 6-36 </a:t>
            </a:r>
            <a:r>
              <a:rPr lang="en-US" sz="2400" b="0" strike="noStrike" spc="-1">
                <a:solidFill>
                  <a:schemeClr val="dk1"/>
                </a:solidFill>
                <a:latin typeface="Work Sans"/>
                <a:ea typeface="Arial"/>
              </a:rPr>
              <a:t>$Recycle.Bin metadata record</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p:txBody>
      </p:sp>
      <p:pic>
        <p:nvPicPr>
          <p:cNvPr id="211" name="Picture 210"/>
          <p:cNvPicPr/>
          <p:nvPr/>
        </p:nvPicPr>
        <p:blipFill>
          <a:blip r:embed="rId3"/>
          <a:stretch/>
        </p:blipFill>
        <p:spPr>
          <a:xfrm>
            <a:off x="1261440" y="1338480"/>
            <a:ext cx="5457240" cy="1789920"/>
          </a:xfrm>
          <a:prstGeom prst="rect">
            <a:avLst/>
          </a:prstGeom>
          <a:ln w="0">
            <a:noFill/>
          </a:ln>
        </p:spPr>
      </p:pic>
      <p:pic>
        <p:nvPicPr>
          <p:cNvPr id="212" name="Picture 211"/>
          <p:cNvPicPr/>
          <p:nvPr/>
        </p:nvPicPr>
        <p:blipFill>
          <a:blip r:embed="rId4"/>
          <a:stretch/>
        </p:blipFill>
        <p:spPr>
          <a:xfrm>
            <a:off x="1074240" y="3549600"/>
            <a:ext cx="5831280" cy="2232720"/>
          </a:xfrm>
          <a:prstGeom prst="rect">
            <a:avLst/>
          </a:prstGeom>
          <a:ln w="0">
            <a:noFill/>
          </a:ln>
        </p:spPr>
      </p:pic>
      <p:sp>
        <p:nvSpPr>
          <p:cNvPr id="213" name="Rectangle 212"/>
          <p:cNvSpPr/>
          <p:nvPr/>
        </p:nvSpPr>
        <p:spPr>
          <a:xfrm>
            <a:off x="7267680" y="4666320"/>
            <a:ext cx="4217040" cy="121788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a:lnSpc>
                <a:spcPct val="100000"/>
              </a:lnSpc>
            </a:pPr>
            <a:r>
              <a:rPr lang="en-US" sz="1400" b="0" strike="noStrike" spc="-1">
                <a:solidFill>
                  <a:schemeClr val="dk1"/>
                </a:solidFill>
                <a:latin typeface="Calibri"/>
                <a:ea typeface="Arial"/>
              </a:rPr>
              <a:t>The partition table section for the M B R of a recycle bin metadata record. The following parts are labeled in the hexadecimal table: Windows version, File size, File delete date and time, and Path and file name.</a:t>
            </a:r>
            <a:r>
              <a:rPr lang="en-US" sz="1800" b="0" strike="noStrike" spc="-1">
                <a:solidFill>
                  <a:schemeClr val="dk1"/>
                </a:solidFill>
                <a:latin typeface="Calibri"/>
                <a:ea typeface="Arial"/>
              </a:rPr>
              <a:t> </a:t>
            </a:r>
            <a:endParaRPr lang="en-US" sz="1800" b="0" strike="noStrike" spc="-1">
              <a:solidFill>
                <a:srgbClr val="000000"/>
              </a:solidFill>
              <a:latin typeface="Arial"/>
            </a:endParaRPr>
          </a:p>
        </p:txBody>
      </p:sp>
      <p:sp>
        <p:nvSpPr>
          <p:cNvPr id="214" name="Rectangle 213"/>
          <p:cNvSpPr/>
          <p:nvPr/>
        </p:nvSpPr>
        <p:spPr>
          <a:xfrm>
            <a:off x="7268400" y="2909160"/>
            <a:ext cx="4268160" cy="63828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a:lnSpc>
                <a:spcPct val="100000"/>
              </a:lnSpc>
            </a:pPr>
            <a:r>
              <a:rPr lang="en-US" sz="1200" b="0" strike="noStrike" spc="-1">
                <a:solidFill>
                  <a:schemeClr val="dk1"/>
                </a:solidFill>
                <a:latin typeface="Calibri"/>
                <a:ea typeface="Arial"/>
              </a:rPr>
              <a:t>A screenshot of several folders in the Recycle Bin. The numbers succeeding the S dash 1 dash 5 dash 21 initial is the S I D number (670105763). </a:t>
            </a:r>
            <a:endParaRPr lang="en-US" sz="1200" b="0" strike="noStrike" spc="-1">
              <a:solidFill>
                <a:srgbClr val="000000"/>
              </a:solidFill>
              <a:latin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indent="0" algn="ctr" defTabSz="914400">
              <a:lnSpc>
                <a:spcPct val="90000"/>
              </a:lnSpc>
              <a:buNone/>
              <a:tabLst>
                <a:tab pos="0" algn="l"/>
              </a:tabLst>
            </a:pPr>
            <a:r>
              <a:rPr lang="en-US" sz="4000" b="1" strike="noStrike" spc="-1">
                <a:solidFill>
                  <a:schemeClr val="dk1"/>
                </a:solidFill>
                <a:latin typeface="Work Sans "/>
                <a:ea typeface="Arial"/>
              </a:rPr>
              <a:t>Windows Forensics Artifacts (3 of 3)</a:t>
            </a:r>
            <a:endParaRPr lang="en-US" sz="4000" b="0" strike="noStrike" spc="-1">
              <a:solidFill>
                <a:srgbClr val="000000"/>
              </a:solidFill>
              <a:latin typeface="Arial"/>
            </a:endParaRPr>
          </a:p>
        </p:txBody>
      </p:sp>
      <p:sp>
        <p:nvSpPr>
          <p:cNvPr id="216" name="TextBox 4"/>
          <p:cNvSpPr/>
          <p:nvPr/>
        </p:nvSpPr>
        <p:spPr>
          <a:xfrm>
            <a:off x="7185600" y="2040480"/>
            <a:ext cx="4293720" cy="30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r>
              <a:rPr lang="en-US" sz="2400" b="1" strike="noStrike" spc="-1">
                <a:solidFill>
                  <a:schemeClr val="dk1"/>
                </a:solidFill>
                <a:latin typeface="Work Sans"/>
                <a:ea typeface="Arial"/>
              </a:rPr>
              <a:t>Figure 6-37</a:t>
            </a:r>
            <a:r>
              <a:rPr lang="en-US" sz="2400" b="0" strike="noStrike" spc="-1">
                <a:solidFill>
                  <a:schemeClr val="dk1"/>
                </a:solidFill>
                <a:latin typeface="Work Sans"/>
                <a:ea typeface="Arial"/>
              </a:rPr>
              <a:t>  RBCmd.exe metadata output</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p:txBody>
      </p:sp>
      <p:pic>
        <p:nvPicPr>
          <p:cNvPr id="217" name="Picture 216"/>
          <p:cNvPicPr/>
          <p:nvPr/>
        </p:nvPicPr>
        <p:blipFill>
          <a:blip r:embed="rId3"/>
          <a:stretch/>
        </p:blipFill>
        <p:spPr>
          <a:xfrm>
            <a:off x="360360" y="1806480"/>
            <a:ext cx="6732360" cy="3396240"/>
          </a:xfrm>
          <a:prstGeom prst="rect">
            <a:avLst/>
          </a:prstGeom>
          <a:ln w="0">
            <a:noFill/>
          </a:ln>
        </p:spPr>
      </p:pic>
      <p:sp>
        <p:nvSpPr>
          <p:cNvPr id="218" name="Rectangle 217"/>
          <p:cNvSpPr/>
          <p:nvPr/>
        </p:nvSpPr>
        <p:spPr>
          <a:xfrm>
            <a:off x="7293960" y="3703680"/>
            <a:ext cx="3686760" cy="173556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a:lnSpc>
                <a:spcPct val="100000"/>
              </a:lnSpc>
            </a:pPr>
            <a:r>
              <a:rPr lang="en-US" sz="1800" b="0" strike="noStrike" spc="-1">
                <a:solidFill>
                  <a:schemeClr val="dk1"/>
                </a:solidFill>
                <a:latin typeface="Calibri"/>
                <a:ea typeface="Arial"/>
              </a:rPr>
              <a:t>A screenshot of an Excel window. A table lists the source name, file type, file name, file size, and deleted on. The file is of a recycle bin metadata output. </a:t>
            </a:r>
            <a:endParaRPr lang="en-US" sz="18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766BE-BFAB-9A6C-4376-2F093459EB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C6AC0A-75A2-4053-6CB4-B0E00B7F9811}"/>
              </a:ext>
            </a:extLst>
          </p:cNvPr>
          <p:cNvSpPr txBox="1"/>
          <p:nvPr/>
        </p:nvSpPr>
        <p:spPr>
          <a:xfrm>
            <a:off x="1446943" y="1806539"/>
            <a:ext cx="854467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t>2. Understanding Disk Drives</a:t>
            </a:r>
          </a:p>
        </p:txBody>
      </p:sp>
    </p:spTree>
    <p:extLst>
      <p:ext uri="{BB962C8B-B14F-4D97-AF65-F5344CB8AC3E}">
        <p14:creationId xmlns:p14="http://schemas.microsoft.com/office/powerpoint/2010/main" val="133655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a:solidFill>
                  <a:schemeClr val="dk1"/>
                </a:solidFill>
                <a:latin typeface="Work Sans "/>
                <a:ea typeface="Arial"/>
              </a:rPr>
              <a:t>Understanding Disk</a:t>
            </a:r>
            <a:r>
              <a:rPr lang="en-US" sz="4000" b="1" strike="noStrike" spc="-1" dirty="0">
                <a:solidFill>
                  <a:schemeClr val="dk1"/>
                </a:solidFill>
                <a:latin typeface="Work Sans "/>
                <a:ea typeface="Arial"/>
              </a:rPr>
              <a:t> Drives </a:t>
            </a:r>
            <a:r>
              <a:rPr lang="en-US" sz="4000" b="1" spc="-1" dirty="0">
                <a:solidFill>
                  <a:schemeClr val="dk1"/>
                </a:solidFill>
                <a:latin typeface="Work Sans "/>
                <a:ea typeface="Arial"/>
              </a:rPr>
              <a:t>#1</a:t>
            </a:r>
            <a:endParaRPr lang="en-US" sz="4000" b="0" strike="noStrike" spc="-1" dirty="0">
              <a:solidFill>
                <a:schemeClr val="dk1"/>
              </a:solidFill>
              <a:latin typeface="Arial"/>
            </a:endParaRPr>
          </a:p>
        </p:txBody>
      </p:sp>
      <p:sp>
        <p:nvSpPr>
          <p:cNvPr id="104" name="PlaceHolder 2"/>
          <p:cNvSpPr>
            <a:spLocks noGrp="1"/>
          </p:cNvSpPr>
          <p:nvPr>
            <p:ph/>
          </p:nvPr>
        </p:nvSpPr>
        <p:spPr>
          <a:xfrm>
            <a:off x="383040" y="1342800"/>
            <a:ext cx="6567120" cy="4350600"/>
          </a:xfrm>
          <a:prstGeom prst="rect">
            <a:avLst/>
          </a:prstGeom>
          <a:noFill/>
          <a:ln w="0">
            <a:noFill/>
          </a:ln>
        </p:spPr>
        <p:txBody>
          <a:bodyPr lIns="91440" tIns="45720" rIns="91440" bIns="45720" anchor="t">
            <a:noAutofit/>
          </a:bodyPr>
          <a:lstStyle/>
          <a:p>
            <a:pPr>
              <a:lnSpc>
                <a:spcPct val="100000"/>
              </a:lnSpc>
              <a:spcBef>
                <a:spcPts val="1001"/>
              </a:spcBef>
              <a:spcAft>
                <a:spcPts val="799"/>
              </a:spcAft>
              <a:buClr>
                <a:srgbClr val="282F7C"/>
              </a:buClr>
              <a:buFont typeface="Arial"/>
              <a:buChar char="•"/>
            </a:pPr>
            <a:r>
              <a:rPr lang="en-US" sz="2400" spc="-1" dirty="0">
                <a:solidFill>
                  <a:schemeClr val="dk1"/>
                </a:solidFill>
                <a:latin typeface="Work Sans"/>
                <a:ea typeface="Arial"/>
              </a:rPr>
              <a:t>Mechanical hard disk</a:t>
            </a:r>
            <a:r>
              <a:rPr lang="en-US" sz="2400" b="0" strike="noStrike" spc="-1" dirty="0">
                <a:solidFill>
                  <a:schemeClr val="dk1"/>
                </a:solidFill>
                <a:latin typeface="Work Sans"/>
                <a:ea typeface="Arial"/>
              </a:rPr>
              <a:t> drives are made up of one or more platters coated with magnetic material</a:t>
            </a:r>
            <a:endParaRPr lang="en-US" sz="2400" b="0" strike="noStrike" spc="-1" dirty="0">
              <a:solidFill>
                <a:schemeClr val="dk1"/>
              </a:solidFill>
              <a:latin typeface="Arial"/>
            </a:endParaRPr>
          </a:p>
          <a:p>
            <a:pPr marL="228600" indent="-228600" defTabSz="914400">
              <a:lnSpc>
                <a:spcPct val="100000"/>
              </a:lnSpc>
              <a:spcBef>
                <a:spcPts val="1001"/>
              </a:spcBef>
              <a:spcAft>
                <a:spcPts val="799"/>
              </a:spcAft>
              <a:buClr>
                <a:srgbClr val="282F7C"/>
              </a:buClr>
              <a:buFont typeface="Arial"/>
              <a:buChar char="•"/>
            </a:pPr>
            <a:r>
              <a:rPr lang="en-US" sz="2400" b="0" strike="noStrike" spc="-1" dirty="0">
                <a:solidFill>
                  <a:schemeClr val="dk1"/>
                </a:solidFill>
                <a:latin typeface="Work Sans"/>
                <a:ea typeface="Arial"/>
              </a:rPr>
              <a:t>Disk drive components include the following</a:t>
            </a:r>
            <a:endParaRPr lang="en-US" sz="2400" b="0" strike="noStrike" spc="-1" dirty="0">
              <a:solidFill>
                <a:schemeClr val="dk1"/>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dirty="0">
                <a:solidFill>
                  <a:schemeClr val="dk1"/>
                </a:solidFill>
                <a:latin typeface="Work Sans"/>
                <a:ea typeface="Arial"/>
              </a:rPr>
              <a:t>Geometry – refers to a disk’s logical structure</a:t>
            </a:r>
            <a:endParaRPr lang="en-US" sz="2400" b="0" strike="noStrike" spc="-1" dirty="0">
              <a:solidFill>
                <a:schemeClr val="dk1"/>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dirty="0">
                <a:solidFill>
                  <a:schemeClr val="dk1"/>
                </a:solidFill>
                <a:latin typeface="Work Sans"/>
                <a:ea typeface="Arial"/>
              </a:rPr>
              <a:t>Head</a:t>
            </a:r>
            <a:endParaRPr lang="en-US" sz="2400" b="0" strike="noStrike" spc="-1" dirty="0">
              <a:solidFill>
                <a:schemeClr val="dk1"/>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dirty="0">
                <a:solidFill>
                  <a:schemeClr val="dk1"/>
                </a:solidFill>
                <a:latin typeface="Work Sans"/>
                <a:ea typeface="Arial"/>
              </a:rPr>
              <a:t>Tracks</a:t>
            </a:r>
            <a:endParaRPr lang="en-US" sz="2400" b="0" strike="noStrike" spc="-1" dirty="0">
              <a:solidFill>
                <a:schemeClr val="dk1"/>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dirty="0">
                <a:solidFill>
                  <a:schemeClr val="dk1"/>
                </a:solidFill>
                <a:latin typeface="Work Sans"/>
                <a:ea typeface="Arial"/>
              </a:rPr>
              <a:t>Cylinders</a:t>
            </a:r>
            <a:endParaRPr lang="en-US" sz="2400" b="0" strike="noStrike" spc="-1" dirty="0">
              <a:solidFill>
                <a:schemeClr val="dk1"/>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0" strike="noStrike" spc="-1" dirty="0">
                <a:solidFill>
                  <a:schemeClr val="dk1"/>
                </a:solidFill>
                <a:latin typeface="Work Sans"/>
                <a:ea typeface="Arial"/>
              </a:rPr>
              <a:t>Sectors</a:t>
            </a:r>
            <a:endParaRPr lang="en-US" sz="2400" b="0" strike="noStrike" spc="-1" dirty="0">
              <a:solidFill>
                <a:schemeClr val="dk1"/>
              </a:solidFill>
              <a:latin typeface="Arial"/>
            </a:endParaRPr>
          </a:p>
        </p:txBody>
      </p:sp>
      <p:pic>
        <p:nvPicPr>
          <p:cNvPr id="105" name="Picture 104"/>
          <p:cNvPicPr/>
          <p:nvPr/>
        </p:nvPicPr>
        <p:blipFill>
          <a:blip r:embed="rId3"/>
          <a:stretch/>
        </p:blipFill>
        <p:spPr>
          <a:xfrm>
            <a:off x="6736320" y="1156680"/>
            <a:ext cx="5327280" cy="528192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477000" y="473400"/>
            <a:ext cx="11241360" cy="1216800"/>
          </a:xfrm>
          <a:prstGeom prst="rect">
            <a:avLst/>
          </a:prstGeom>
          <a:noFill/>
          <a:ln w="0">
            <a:noFill/>
          </a:ln>
        </p:spPr>
        <p:txBody>
          <a:bodyPr lIns="91440" tIns="45720" rIns="91440" bIns="45720" anchor="t">
            <a:noAutofit/>
          </a:bodyPr>
          <a:lstStyle/>
          <a:p>
            <a:pPr algn="ctr">
              <a:tabLst>
                <a:tab pos="0" algn="l"/>
              </a:tabLst>
            </a:pPr>
            <a:r>
              <a:rPr lang="en-US" sz="4000" b="1" spc="-1" dirty="0">
                <a:solidFill>
                  <a:schemeClr val="dk1"/>
                </a:solidFill>
                <a:latin typeface="Work Sans "/>
                <a:ea typeface="Arial"/>
              </a:rPr>
              <a:t>Understanding Disk</a:t>
            </a:r>
            <a:r>
              <a:rPr lang="en-US" sz="4000" b="1" strike="noStrike" spc="-1" dirty="0">
                <a:solidFill>
                  <a:schemeClr val="dk1"/>
                </a:solidFill>
                <a:latin typeface="Work Sans "/>
                <a:ea typeface="Arial"/>
              </a:rPr>
              <a:t> Drives </a:t>
            </a:r>
            <a:r>
              <a:rPr lang="en-US" sz="4000" b="1" spc="-1" dirty="0">
                <a:solidFill>
                  <a:schemeClr val="dk1"/>
                </a:solidFill>
                <a:latin typeface="Work Sans "/>
                <a:ea typeface="Arial"/>
              </a:rPr>
              <a:t>#2</a:t>
            </a:r>
            <a:endParaRPr lang="en-US" sz="4000" b="0" strike="noStrike" spc="-1" dirty="0">
              <a:solidFill>
                <a:schemeClr val="dk1"/>
              </a:solidFill>
              <a:latin typeface="Arial"/>
            </a:endParaRPr>
          </a:p>
        </p:txBody>
      </p:sp>
      <p:sp>
        <p:nvSpPr>
          <p:cNvPr id="107" name="PlaceHolder 2"/>
          <p:cNvSpPr>
            <a:spLocks noGrp="1"/>
          </p:cNvSpPr>
          <p:nvPr>
            <p:ph/>
          </p:nvPr>
        </p:nvSpPr>
        <p:spPr>
          <a:xfrm>
            <a:off x="477000" y="1825560"/>
            <a:ext cx="11241360" cy="435060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pPr>
            <a:r>
              <a:rPr lang="en-US" sz="2400" b="0" strike="noStrike" spc="-1">
                <a:solidFill>
                  <a:schemeClr val="dk1"/>
                </a:solidFill>
                <a:latin typeface="Work Sans"/>
                <a:ea typeface="Arial"/>
              </a:rPr>
              <a:t>Properties handled at the drive’s hardware or firmware level include the following:</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1" strike="noStrike" spc="-1">
                <a:solidFill>
                  <a:schemeClr val="dk1"/>
                </a:solidFill>
                <a:latin typeface="Work Sans"/>
                <a:ea typeface="Arial"/>
              </a:rPr>
              <a:t>Zone bit recording (ZBR) </a:t>
            </a:r>
            <a:r>
              <a:rPr lang="en-US" sz="2400" b="0" strike="noStrike" spc="-1">
                <a:solidFill>
                  <a:schemeClr val="dk1"/>
                </a:solidFill>
                <a:latin typeface="Work Sans"/>
                <a:ea typeface="Arial"/>
              </a:rPr>
              <a:t>is how most manufacturers deal with the fact that a platter’s inner tracks have a smaller circumference </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1" strike="noStrike" spc="-1">
                <a:solidFill>
                  <a:schemeClr val="dk1"/>
                </a:solidFill>
                <a:latin typeface="Work Sans"/>
                <a:ea typeface="Arial"/>
              </a:rPr>
              <a:t>Track density </a:t>
            </a:r>
            <a:r>
              <a:rPr lang="en-US" sz="2400" b="0" strike="noStrike" spc="-1">
                <a:solidFill>
                  <a:schemeClr val="dk1"/>
                </a:solidFill>
                <a:latin typeface="Work Sans"/>
                <a:ea typeface="Arial"/>
              </a:rPr>
              <a:t>is the space between each track</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1" strike="noStrike" spc="-1">
                <a:solidFill>
                  <a:schemeClr val="dk1"/>
                </a:solidFill>
                <a:latin typeface="Work Sans"/>
                <a:ea typeface="Arial"/>
              </a:rPr>
              <a:t>Areal density </a:t>
            </a:r>
            <a:r>
              <a:rPr lang="en-US" sz="2400" b="0" strike="noStrike" spc="-1">
                <a:solidFill>
                  <a:schemeClr val="dk1"/>
                </a:solidFill>
                <a:latin typeface="Work Sans"/>
                <a:ea typeface="Arial"/>
              </a:rPr>
              <a:t>is the number of bits in one square inch of a disk platter</a:t>
            </a:r>
            <a:endParaRPr lang="en-US" sz="2400" b="0" strike="noStrike" spc="-1">
              <a:solidFill>
                <a:srgbClr val="000000"/>
              </a:solidFill>
              <a:latin typeface="Arial"/>
            </a:endParaRPr>
          </a:p>
          <a:p>
            <a:pPr marL="685800" lvl="1" indent="-228600" defTabSz="914400">
              <a:lnSpc>
                <a:spcPct val="100000"/>
              </a:lnSpc>
              <a:spcBef>
                <a:spcPts val="499"/>
              </a:spcBef>
              <a:spcAft>
                <a:spcPts val="799"/>
              </a:spcAft>
              <a:buClr>
                <a:srgbClr val="282F7C"/>
              </a:buClr>
              <a:buFont typeface="Arial"/>
              <a:buChar char="−"/>
            </a:pPr>
            <a:r>
              <a:rPr lang="en-US" sz="2400" b="1" strike="noStrike" spc="-1">
                <a:solidFill>
                  <a:schemeClr val="dk1"/>
                </a:solidFill>
                <a:latin typeface="Work Sans"/>
                <a:ea typeface="Arial"/>
              </a:rPr>
              <a:t>Head and cylinder skew</a:t>
            </a:r>
            <a:r>
              <a:rPr lang="en-US" sz="2400" b="0" strike="noStrike" spc="-1">
                <a:solidFill>
                  <a:schemeClr val="dk1"/>
                </a:solidFill>
                <a:latin typeface="Work Sans"/>
                <a:ea typeface="Arial"/>
              </a:rPr>
              <a:t> are used to improve disk performance</a:t>
            </a:r>
            <a:endParaRPr lang="en-US" sz="2400" b="0" strike="noStrike" spc="-1">
              <a:solidFill>
                <a:srgbClr val="000000"/>
              </a:solidFill>
              <a:latin typeface="Arial"/>
            </a:endParaRPr>
          </a:p>
          <a:p>
            <a:pPr indent="0" defTabSz="914400">
              <a:lnSpc>
                <a:spcPct val="100000"/>
              </a:lnSpc>
              <a:spcBef>
                <a:spcPts val="1001"/>
              </a:spcBef>
              <a:spcAft>
                <a:spcPts val="799"/>
              </a:spcAft>
              <a:buNone/>
              <a:tabLst>
                <a:tab pos="0" algn="l"/>
              </a:tabLst>
            </a:pPr>
            <a:endParaRPr lang="en-US" sz="24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0.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1.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2.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3.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4.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9.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A11y_PPT_Template_Cengage_020221</Template>
  <TotalTime>500</TotalTime>
  <Words>0</Words>
  <Application>Microsoft Office PowerPoint</Application>
  <PresentationFormat>Widescreen</PresentationFormat>
  <Paragraphs>0</Paragraphs>
  <Slides>69</Slides>
  <Notes>61</Notes>
  <HiddenSlides>0</HiddenSlides>
  <ScaleCrop>false</ScaleCrop>
  <HeadingPairs>
    <vt:vector size="4" baseType="variant">
      <vt:variant>
        <vt:lpstr>Theme</vt:lpstr>
      </vt:variant>
      <vt:variant>
        <vt:i4>13</vt:i4>
      </vt:variant>
      <vt:variant>
        <vt:lpstr>Slide Titles</vt:lpstr>
      </vt:variant>
      <vt:variant>
        <vt:i4>69</vt:i4>
      </vt:variant>
    </vt:vector>
  </HeadingPairs>
  <TitlesOfParts>
    <vt:vector size="82" baseType="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Guide to Computer Forensics and Investigations, 7e</vt:lpstr>
      <vt:lpstr>Microsoft File Systems &amp; Windows Registry </vt:lpstr>
      <vt:lpstr>PowerPoint Presentation</vt:lpstr>
      <vt:lpstr>Introduction to File Systems</vt:lpstr>
      <vt:lpstr>Understanding File Systems</vt:lpstr>
      <vt:lpstr>Understanding File Systems</vt:lpstr>
      <vt:lpstr>PowerPoint Presentation</vt:lpstr>
      <vt:lpstr>Understanding Disk Drives #1</vt:lpstr>
      <vt:lpstr>Understanding Disk Drives #2</vt:lpstr>
      <vt:lpstr>Understanding Disk Drives #3</vt:lpstr>
      <vt:lpstr>Understanding Disk Drives #4</vt:lpstr>
      <vt:lpstr>PowerPoint Presentation</vt:lpstr>
      <vt:lpstr>Disk Controller</vt:lpstr>
      <vt:lpstr>LBA Basics</vt:lpstr>
      <vt:lpstr>LBA Implementation in Disk Controllers</vt:lpstr>
      <vt:lpstr>LBA and UEFI Storage Access</vt:lpstr>
      <vt:lpstr>PowerPoint Presentation</vt:lpstr>
      <vt:lpstr>Defnition &amp; Basic Concept</vt:lpstr>
      <vt:lpstr>Technical Characteristics</vt:lpstr>
      <vt:lpstr>Booting the Operating System.</vt:lpstr>
      <vt:lpstr>Master Boot Record (MBR) Structure</vt:lpstr>
      <vt:lpstr>Partition Table and Types (MBR)</vt:lpstr>
      <vt:lpstr>Disk Partitions (2 of 5)</vt:lpstr>
      <vt:lpstr>Disk Partitions (3 of 5)</vt:lpstr>
      <vt:lpstr>GUID Partition Table (GPT) Structure</vt:lpstr>
      <vt:lpstr>Disk Partitions (4 of 4)</vt:lpstr>
      <vt:lpstr>GPT versus MBR Partitioning</vt:lpstr>
      <vt:lpstr>Forensic Implications</vt:lpstr>
      <vt:lpstr>PowerPoint Presentation</vt:lpstr>
      <vt:lpstr>Examining FAT Disks</vt:lpstr>
      <vt:lpstr>Drive Slack Space</vt:lpstr>
      <vt:lpstr>File Fragmentation</vt:lpstr>
      <vt:lpstr>Deleting FAT Files</vt:lpstr>
      <vt:lpstr>PowerPoint Presentation</vt:lpstr>
      <vt:lpstr>Exploring NTFS Disks (1 of 2)</vt:lpstr>
      <vt:lpstr>Exploring NTFS Disks (2 of 2)</vt:lpstr>
      <vt:lpstr>NTFS System Files (1 of 3)</vt:lpstr>
      <vt:lpstr>NTFS System Files (2 of 3)</vt:lpstr>
      <vt:lpstr>NTFS System Files (3 of 3)</vt:lpstr>
      <vt:lpstr>MFT Structures for File Data (1 of 3)</vt:lpstr>
      <vt:lpstr>MFT Structures for File Data (2 of 3)</vt:lpstr>
      <vt:lpstr>MFT Structures for File Data (3 of 3)</vt:lpstr>
      <vt:lpstr>Interpreting Data Runs (1 of 2)</vt:lpstr>
      <vt:lpstr>Interpreting Data Runs (2 of 2)</vt:lpstr>
      <vt:lpstr>The $I30 System File</vt:lpstr>
      <vt:lpstr>$UsnJrnl System File</vt:lpstr>
      <vt:lpstr>Prefetch (1 of 2)</vt:lpstr>
      <vt:lpstr>Prefetch (2 of 2)</vt:lpstr>
      <vt:lpstr>NTFS Alternate Data Streams (1 of 2)</vt:lpstr>
      <vt:lpstr>NTFS Alternate Data Streams (2 of 2)</vt:lpstr>
      <vt:lpstr>Example: NTFS Alternate Data Streams </vt:lpstr>
      <vt:lpstr>NTFS Compressed Files</vt:lpstr>
      <vt:lpstr>NTFS Encrypting File System (1 of 2)</vt:lpstr>
      <vt:lpstr>NTFS Encrypting File System (2 of 2)</vt:lpstr>
      <vt:lpstr>Deleting NTFS Files</vt:lpstr>
      <vt:lpstr>PowerPoint Presentation</vt:lpstr>
      <vt:lpstr>Resilient File System Overview</vt:lpstr>
      <vt:lpstr>Understanding Whole Disk Encryption</vt:lpstr>
      <vt:lpstr>Examining Microsoft BitLocker</vt:lpstr>
      <vt:lpstr>Examining Third-Party Disk Encryption Tools</vt:lpstr>
      <vt:lpstr>PowerPoint Presentation</vt:lpstr>
      <vt:lpstr>Understanding the Windows Registry</vt:lpstr>
      <vt:lpstr>Data Types in the Registry</vt:lpstr>
      <vt:lpstr>Exploring the Organization of the Windows Registry (1 of 2)</vt:lpstr>
      <vt:lpstr>Exploring the Organization of the Windows Registry (2 of 2)</vt:lpstr>
      <vt:lpstr>PowerPoint Presentation</vt:lpstr>
      <vt:lpstr>Windows Forensics Artifacts (1 of 3)</vt:lpstr>
      <vt:lpstr>Windows Forensics Artifacts (2 of 3)</vt:lpstr>
      <vt:lpstr>Windows Forensics Artifacts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 Williams</dc:creator>
  <dc:description/>
  <cp:lastModifiedBy/>
  <cp:revision>666</cp:revision>
  <dcterms:created xsi:type="dcterms:W3CDTF">2021-12-10T16:21:02Z</dcterms:created>
  <dcterms:modified xsi:type="dcterms:W3CDTF">2025-03-30T22:53:06Z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DA3FD099-5DDC-49B7-BC70-6C2871AE2813</vt:lpwstr>
  </property>
  <property fmtid="{D5CDD505-2E9C-101B-9397-08002B2CF9AE}" pid="3" name="ArticulatePath">
    <vt:lpwstr>Presentation3</vt:lpwstr>
  </property>
  <property fmtid="{D5CDD505-2E9C-101B-9397-08002B2CF9AE}" pid="4" name="Audience">
    <vt:lpwstr>Content Developer</vt:lpwstr>
  </property>
  <property fmtid="{D5CDD505-2E9C-101B-9397-08002B2CF9AE}" pid="5" name="Category">
    <vt:lpwstr>Accessibility</vt:lpwstr>
  </property>
  <property fmtid="{D5CDD505-2E9C-101B-9397-08002B2CF9AE}" pid="6" name="ComplianceAssetId">
    <vt:lpwstr/>
  </property>
  <property fmtid="{D5CDD505-2E9C-101B-9397-08002B2CF9AE}" pid="7" name="ContentTypeId">
    <vt:lpwstr>0x01010025A683995A7B1D46BAE4BA042997DC16</vt:lpwstr>
  </property>
  <property fmtid="{D5CDD505-2E9C-101B-9397-08002B2CF9AE}" pid="8" name="Department">
    <vt:lpwstr>GPM Training</vt:lpwstr>
  </property>
  <property fmtid="{D5CDD505-2E9C-101B-9397-08002B2CF9AE}" pid="9" name="Document Type">
    <vt:lpwstr>Template</vt:lpwstr>
  </property>
  <property fmtid="{D5CDD505-2E9C-101B-9397-08002B2CF9AE}" pid="10" name="MMClips">
    <vt:i4>2</vt:i4>
  </property>
  <property fmtid="{D5CDD505-2E9C-101B-9397-08002B2CF9AE}" pid="11" name="Notes">
    <vt:i4>55</vt:i4>
  </property>
  <property fmtid="{D5CDD505-2E9C-101B-9397-08002B2CF9AE}" pid="12" name="Order">
    <vt:r8>112600</vt:r8>
  </property>
  <property fmtid="{D5CDD505-2E9C-101B-9397-08002B2CF9AE}" pid="13" name="PresentationFormat">
    <vt:lpwstr>On-screen Show (4:3)</vt:lpwstr>
  </property>
  <property fmtid="{D5CDD505-2E9C-101B-9397-08002B2CF9AE}" pid="14" name="Slides">
    <vt:i4>55</vt:i4>
  </property>
  <property fmtid="{D5CDD505-2E9C-101B-9397-08002B2CF9AE}" pid="15" name="TemplateUrl">
    <vt:lpwstr/>
  </property>
  <property fmtid="{D5CDD505-2E9C-101B-9397-08002B2CF9AE}" pid="16" name="TriggerFlowInfo">
    <vt:lpwstr/>
  </property>
  <property fmtid="{D5CDD505-2E9C-101B-9397-08002B2CF9AE}" pid="17" name="_ExtendedDescription">
    <vt:lpwstr/>
  </property>
  <property fmtid="{D5CDD505-2E9C-101B-9397-08002B2CF9AE}" pid="18" name="xd_ProgID">
    <vt:lpwstr/>
  </property>
  <property fmtid="{D5CDD505-2E9C-101B-9397-08002B2CF9AE}" pid="19" name="xd_Signature">
    <vt:bool>false</vt:bool>
  </property>
</Properties>
</file>