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63" r:id="rId5"/>
    <p:sldMasterId id="2147483665" r:id="rId6"/>
    <p:sldMasterId id="2147483667" r:id="rId7"/>
    <p:sldMasterId id="2147483669" r:id="rId8"/>
    <p:sldMasterId id="2147483671" r:id="rId9"/>
    <p:sldMasterId id="2147483673" r:id="rId10"/>
    <p:sldMasterId id="2147483675" r:id="rId11"/>
  </p:sldMasterIdLst>
  <p:notesMasterIdLst>
    <p:notesMasterId r:id="rId69"/>
  </p:notesMasterIdLst>
  <p:sldIdLst>
    <p:sldId id="256" r:id="rId12"/>
    <p:sldId id="324" r:id="rId13"/>
    <p:sldId id="258" r:id="rId14"/>
    <p:sldId id="257" r:id="rId15"/>
    <p:sldId id="259" r:id="rId16"/>
    <p:sldId id="260" r:id="rId17"/>
    <p:sldId id="261" r:id="rId18"/>
    <p:sldId id="262" r:id="rId19"/>
    <p:sldId id="263" r:id="rId20"/>
    <p:sldId id="264" r:id="rId21"/>
    <p:sldId id="311" r:id="rId22"/>
    <p:sldId id="265" r:id="rId23"/>
    <p:sldId id="266" r:id="rId24"/>
    <p:sldId id="312" r:id="rId25"/>
    <p:sldId id="313" r:id="rId26"/>
    <p:sldId id="267" r:id="rId27"/>
    <p:sldId id="268" r:id="rId28"/>
    <p:sldId id="271" r:id="rId29"/>
    <p:sldId id="270" r:id="rId30"/>
    <p:sldId id="318" r:id="rId31"/>
    <p:sldId id="319" r:id="rId32"/>
    <p:sldId id="320" r:id="rId33"/>
    <p:sldId id="322" r:id="rId34"/>
    <p:sldId id="323" r:id="rId35"/>
    <p:sldId id="282" r:id="rId36"/>
    <p:sldId id="283" r:id="rId37"/>
    <p:sldId id="284" r:id="rId38"/>
    <p:sldId id="285" r:id="rId39"/>
    <p:sldId id="286" r:id="rId40"/>
    <p:sldId id="276" r:id="rId41"/>
    <p:sldId id="277" r:id="rId42"/>
    <p:sldId id="278" r:id="rId43"/>
    <p:sldId id="279" r:id="rId44"/>
    <p:sldId id="280" r:id="rId45"/>
    <p:sldId id="281"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6" r:id="rId65"/>
    <p:sldId id="307" r:id="rId66"/>
    <p:sldId id="308" r:id="rId67"/>
    <p:sldId id="309"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8DC3B-011F-1408-FD2C-A429B042D079}" v="1165" dt="2025-03-26T21:44:16.352"/>
    <p1510:client id="{6FF6D949-3D68-732F-CE60-C4735C877EE7}" v="104" dt="2025-03-26T20:19:4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en-US" sz="1800" b="0" u="none" strike="noStrike">
                <a:solidFill>
                  <a:schemeClr val="dk1"/>
                </a:solidFill>
                <a:uFillTx/>
                <a:latin typeface="Calibri"/>
              </a:rPr>
              <a:t>Click to move the slide</a:t>
            </a:r>
          </a:p>
        </p:txBody>
      </p:sp>
      <p:sp>
        <p:nvSpPr>
          <p:cNvPr id="7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US" sz="2000" b="0" u="none" strike="noStrike">
                <a:solidFill>
                  <a:srgbClr val="000000"/>
                </a:solidFill>
                <a:uFillTx/>
                <a:latin typeface="Arial"/>
              </a:rPr>
              <a:t>Click to edit the notes format</a:t>
            </a:r>
          </a:p>
        </p:txBody>
      </p:sp>
      <p:sp>
        <p:nvSpPr>
          <p:cNvPr id="7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u="none" strike="noStrike">
                <a:solidFill>
                  <a:srgbClr val="000000"/>
                </a:solidFill>
                <a:uFillTx/>
                <a:latin typeface="Times New Roman"/>
              </a:rPr>
              <a:t> </a:t>
            </a:r>
          </a:p>
        </p:txBody>
      </p:sp>
      <p:sp>
        <p:nvSpPr>
          <p:cNvPr id="76"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en-US" sz="1400" b="0" u="none" strike="noStrike">
                <a:solidFill>
                  <a:srgbClr val="000000"/>
                </a:solidFill>
                <a:uFillTx/>
                <a:latin typeface="Times New Roman"/>
              </a:defRPr>
            </a:lvl1pPr>
          </a:lstStyle>
          <a:p>
            <a:pPr indent="0" algn="r">
              <a:buNone/>
            </a:pPr>
            <a:r>
              <a:rPr lang="en-US" sz="1400" b="0" u="none" strike="noStrike">
                <a:solidFill>
                  <a:srgbClr val="000000"/>
                </a:solidFill>
                <a:uFillTx/>
                <a:latin typeface="Times New Roman"/>
              </a:rPr>
              <a:t> </a:t>
            </a:r>
          </a:p>
        </p:txBody>
      </p:sp>
      <p:sp>
        <p:nvSpPr>
          <p:cNvPr id="77"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en-US" sz="1400" b="0" u="none" strike="noStrike">
                <a:solidFill>
                  <a:srgbClr val="000000"/>
                </a:solidFill>
                <a:uFillTx/>
                <a:latin typeface="Times New Roman"/>
              </a:defRPr>
            </a:lvl1pPr>
          </a:lstStyle>
          <a:p>
            <a:pPr indent="0">
              <a:buNone/>
            </a:pPr>
            <a:r>
              <a:rPr lang="en-US" sz="1400" b="0" u="none" strike="noStrike">
                <a:solidFill>
                  <a:srgbClr val="000000"/>
                </a:solidFill>
                <a:uFillTx/>
                <a:latin typeface="Times New Roman"/>
              </a:rPr>
              <a:t> </a:t>
            </a:r>
          </a:p>
        </p:txBody>
      </p:sp>
      <p:sp>
        <p:nvSpPr>
          <p:cNvPr id="78"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u="none" strike="noStrike">
                <a:solidFill>
                  <a:srgbClr val="000000"/>
                </a:solidFill>
                <a:uFillTx/>
                <a:latin typeface="Times New Roman"/>
              </a:defRPr>
            </a:lvl1pPr>
          </a:lstStyle>
          <a:p>
            <a:pPr indent="0" algn="r">
              <a:buNone/>
            </a:pPr>
            <a:fld id="{1FDF95AC-6A72-4807-9C97-4B6F0309ECCA}" type="slidenum">
              <a:rPr lang="en-US" sz="1400" b="0" u="none" strike="noStrike">
                <a:solidFill>
                  <a:srgbClr val="000000"/>
                </a:solidFill>
                <a:uFillTx/>
                <a:latin typeface="Times New Roman"/>
              </a:rPr>
              <a:t>‹#›</a:t>
            </a:fld>
            <a:endParaRPr lang="en-US"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ing.oreilly.com/library/view/operating-system-concepts/9780470889206/ch01.html#transition_from_user_to_kernel_mod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noRot="1" noChangeAspect="1"/>
          </p:cNvSpPr>
          <p:nvPr>
            <p:ph type="sldImg"/>
          </p:nvPr>
        </p:nvSpPr>
        <p:spPr>
          <a:xfrm>
            <a:off x="685800" y="1143000"/>
            <a:ext cx="5486040" cy="3085920"/>
          </a:xfrm>
          <a:prstGeom prst="rect">
            <a:avLst/>
          </a:prstGeom>
          <a:ln w="0">
            <a:noFill/>
          </a:ln>
        </p:spPr>
      </p:sp>
      <p:sp>
        <p:nvSpPr>
          <p:cNvPr id="18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184"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685800" y="1143000"/>
            <a:ext cx="5486040" cy="3085920"/>
          </a:xfrm>
          <a:prstGeom prst="rect">
            <a:avLst/>
          </a:prstGeom>
          <a:ln w="0">
            <a:noFill/>
          </a:ln>
        </p:spPr>
      </p:sp>
      <p:sp>
        <p:nvSpPr>
          <p:cNvPr id="20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spcBef>
                <a:spcPts val="1191"/>
              </a:spcBef>
              <a:spcAft>
                <a:spcPts val="992"/>
              </a:spcAft>
              <a:buNone/>
              <a:tabLst>
                <a:tab pos="0" algn="l"/>
              </a:tabLst>
            </a:pPr>
            <a:r>
              <a:rPr lang="en-US" sz="1000" b="0" u="none" strike="noStrike">
                <a:solidFill>
                  <a:srgbClr val="000000"/>
                </a:solidFill>
                <a:uFillTx/>
                <a:latin typeface="Arial"/>
              </a:rPr>
              <a:t>Event-related software or hardware can trigger the issuance of interrupt signals. </a:t>
            </a:r>
            <a:br>
              <a:rPr sz="1000"/>
            </a:br>
            <a:br>
              <a:rPr sz="1000"/>
            </a:br>
            <a:r>
              <a:rPr lang="en-US" sz="1000" b="0" u="none" strike="noStrike">
                <a:solidFill>
                  <a:srgbClr val="000000"/>
                </a:solidFill>
                <a:uFillTx/>
                <a:latin typeface="Arial"/>
              </a:rPr>
              <a:t>A sort of interrupt called a software interrupt is one that is produced by software or a system as opposed to hardware. Traps and exceptions are other names for software interruptions. They serve as a signal for the operating system or a system service to carry out a certain function or respond to an error condition. Generally, software interrupts occur as a result of specific instructions being used or exceptions in the operation. In our system, software interrupts often occur when system calls are made</a:t>
            </a:r>
            <a:br>
              <a:rPr sz="1000"/>
            </a:br>
            <a:br>
              <a:rPr sz="1000"/>
            </a:br>
            <a:r>
              <a:rPr lang="en-US" sz="1000" b="0" u="none" strike="noStrike">
                <a:solidFill>
                  <a:srgbClr val="000000"/>
                </a:solidFill>
                <a:uFillTx/>
                <a:latin typeface="Arial"/>
              </a:rPr>
              <a:t>In a hardware interrupt, all the devices are connected to the Interrupt Request Line. A single request line is used for all the n devices. To request an interrupt, a device closes its associated switch. When a device requests an interrupt, the value of INTR is the logical OR of the requests from individual devices. </a:t>
            </a:r>
            <a:br>
              <a:rPr sz="1000"/>
            </a:br>
            <a:br>
              <a:rPr sz="1000"/>
            </a:br>
            <a:r>
              <a:rPr lang="en-US" sz="1000" b="0" u="none" strike="noStrike">
                <a:solidFill>
                  <a:srgbClr val="000000"/>
                </a:solidFill>
                <a:uFillTx/>
                <a:latin typeface="Arial"/>
              </a:rPr>
              <a:t>Step 1:- Any time that an interrupt is raised, it may either be an I/O interrupt or a system interrupt.</a:t>
            </a:r>
            <a:br>
              <a:rPr sz="1000"/>
            </a:br>
            <a:r>
              <a:rPr lang="en-US" sz="1000" b="0" u="none" strike="noStrike">
                <a:solidFill>
                  <a:srgbClr val="000000"/>
                </a:solidFill>
                <a:uFillTx/>
                <a:latin typeface="Arial"/>
              </a:rPr>
              <a:t>Step 2:- The current state comprising registers and the program counter is then stored in order to conserve the state of the process.</a:t>
            </a:r>
            <a:br>
              <a:rPr sz="1000"/>
            </a:br>
            <a:r>
              <a:rPr lang="en-US" sz="1000" b="0" u="none" strike="noStrike">
                <a:solidFill>
                  <a:srgbClr val="000000"/>
                </a:solidFill>
                <a:uFillTx/>
                <a:latin typeface="Arial"/>
              </a:rPr>
              <a:t>Step 3:- The current interrupt and its handler is identified through the interrupt vector table in the processor.</a:t>
            </a:r>
            <a:br>
              <a:rPr sz="1000"/>
            </a:br>
            <a:r>
              <a:rPr lang="en-US" sz="1000" b="0" u="none" strike="noStrike">
                <a:solidFill>
                  <a:srgbClr val="000000"/>
                </a:solidFill>
                <a:uFillTx/>
                <a:latin typeface="Arial"/>
              </a:rPr>
              <a:t>Step 4:- This control now shifts to the interrupt handler, which is a function located in the kernel space.</a:t>
            </a:r>
            <a:br>
              <a:rPr sz="1000"/>
            </a:br>
            <a:r>
              <a:rPr lang="en-US" sz="1000" b="0" u="none" strike="noStrike">
                <a:solidFill>
                  <a:srgbClr val="000000"/>
                </a:solidFill>
                <a:uFillTx/>
                <a:latin typeface="Arial"/>
              </a:rPr>
              <a:t>Step 5:- Specific tasks are performed by Interrupt Service Routine (ISR) which are essential to manage interrupt.</a:t>
            </a:r>
            <a:br>
              <a:rPr sz="1000"/>
            </a:br>
            <a:r>
              <a:rPr lang="en-US" sz="1000" b="0" u="none" strike="noStrike">
                <a:solidFill>
                  <a:srgbClr val="000000"/>
                </a:solidFill>
                <a:uFillTx/>
                <a:latin typeface="Arial"/>
              </a:rPr>
              <a:t>Step 6:- The status from the previous session is retrieved so as to build on the process from that point.</a:t>
            </a:r>
            <a:br>
              <a:rPr sz="1000"/>
            </a:br>
            <a:r>
              <a:rPr lang="en-US" sz="1000" b="0" u="none" strike="noStrike">
                <a:solidFill>
                  <a:srgbClr val="000000"/>
                </a:solidFill>
                <a:uFillTx/>
                <a:latin typeface="Arial"/>
              </a:rPr>
              <a:t>Step 7:- The control is then shifted back to the other process that was pending and the normal process continues.</a:t>
            </a:r>
          </a:p>
          <a:p>
            <a:pPr indent="0">
              <a:lnSpc>
                <a:spcPct val="100000"/>
              </a:lnSpc>
              <a:spcBef>
                <a:spcPts val="1191"/>
              </a:spcBef>
              <a:spcAft>
                <a:spcPts val="992"/>
              </a:spcAft>
              <a:buNone/>
              <a:tabLst>
                <a:tab pos="0" algn="l"/>
              </a:tabLst>
            </a:pPr>
            <a:br>
              <a:rPr sz="1000"/>
            </a:br>
            <a:br>
              <a:rPr sz="1000"/>
            </a:br>
            <a:endParaRPr lang="en-US" sz="1000" b="0" u="none" strike="noStrike">
              <a:solidFill>
                <a:srgbClr val="000000"/>
              </a:solidFill>
              <a:uFillTx/>
              <a:latin typeface="Arial"/>
            </a:endParaRPr>
          </a:p>
          <a:p>
            <a:pPr indent="0">
              <a:lnSpc>
                <a:spcPct val="100000"/>
              </a:lnSpc>
              <a:spcBef>
                <a:spcPts val="1191"/>
              </a:spcBef>
              <a:spcAft>
                <a:spcPts val="992"/>
              </a:spcAft>
              <a:buNone/>
              <a:tabLst>
                <a:tab pos="0" algn="l"/>
              </a:tabLst>
            </a:pPr>
            <a:endParaRPr lang="en-US" sz="1000" b="0" u="none" strike="noStrike">
              <a:solidFill>
                <a:srgbClr val="000000"/>
              </a:solidFill>
              <a:uFillTx/>
              <a:latin typeface="Arial"/>
            </a:endParaRPr>
          </a:p>
        </p:txBody>
      </p:sp>
      <p:sp>
        <p:nvSpPr>
          <p:cNvPr id="208" name="PlaceHolder 3"/>
          <p:cNvSpPr>
            <a:spLocks noGrp="1"/>
          </p:cNvSpPr>
          <p:nvPr>
            <p:ph type="sldNum" idx="45"/>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0A282755-4309-4094-BEEF-A5E39C031FE8}" type="slidenum">
              <a:rPr lang="en-US" sz="1200" b="0" u="none" strike="noStrike">
                <a:solidFill>
                  <a:schemeClr val="dk1"/>
                </a:solidFill>
                <a:uFillTx/>
                <a:latin typeface="+mn-lt"/>
                <a:ea typeface="+mn-ea"/>
              </a:rPr>
              <a:t>9</a:t>
            </a:fld>
            <a:endParaRPr lang="en-US" sz="1200" b="0" u="none" strike="noStrike">
              <a:solidFill>
                <a:srgbClr val="000000"/>
              </a:solidFill>
              <a:uFillTx/>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BAF45-75DA-921A-35B6-79FF97AEA3D1}"/>
            </a:ext>
          </a:extLst>
        </p:cNvPr>
        <p:cNvGrpSpPr/>
        <p:nvPr/>
      </p:nvGrpSpPr>
      <p:grpSpPr>
        <a:xfrm>
          <a:off x="0" y="0"/>
          <a:ext cx="0" cy="0"/>
          <a:chOff x="0" y="0"/>
          <a:chExt cx="0" cy="0"/>
        </a:xfrm>
      </p:grpSpPr>
      <p:sp>
        <p:nvSpPr>
          <p:cNvPr id="227" name="PlaceHolder 1">
            <a:extLst>
              <a:ext uri="{FF2B5EF4-FFF2-40B4-BE49-F238E27FC236}">
                <a16:creationId xmlns:a16="http://schemas.microsoft.com/office/drawing/2014/main" id="{F2772C19-A1D2-3B0A-3B46-4FC3F4E775BD}"/>
              </a:ext>
            </a:extLst>
          </p:cNvPr>
          <p:cNvSpPr>
            <a:spLocks noGrp="1" noRot="1" noChangeAspect="1"/>
          </p:cNvSpPr>
          <p:nvPr>
            <p:ph type="sldImg"/>
          </p:nvPr>
        </p:nvSpPr>
        <p:spPr>
          <a:xfrm>
            <a:off x="685800" y="1143000"/>
            <a:ext cx="5486040" cy="3085920"/>
          </a:xfrm>
          <a:prstGeom prst="rect">
            <a:avLst/>
          </a:prstGeom>
          <a:ln w="0">
            <a:noFill/>
          </a:ln>
        </p:spPr>
      </p:sp>
      <p:sp>
        <p:nvSpPr>
          <p:cNvPr id="228" name="PlaceHolder 2">
            <a:extLst>
              <a:ext uri="{FF2B5EF4-FFF2-40B4-BE49-F238E27FC236}">
                <a16:creationId xmlns:a16="http://schemas.microsoft.com/office/drawing/2014/main" id="{A07C551E-AF0D-528D-2476-7368BA25A2B1}"/>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229" name="PlaceHolder 3">
            <a:extLst>
              <a:ext uri="{FF2B5EF4-FFF2-40B4-BE49-F238E27FC236}">
                <a16:creationId xmlns:a16="http://schemas.microsoft.com/office/drawing/2014/main" id="{F530330A-ED1D-1E24-546C-10980FAFAD9E}"/>
              </a:ext>
            </a:extLst>
          </p:cNvPr>
          <p:cNvSpPr>
            <a:spLocks noGrp="1"/>
          </p:cNvSpPr>
          <p:nvPr>
            <p:ph type="sldNum" idx="52"/>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247991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685800" y="1143000"/>
            <a:ext cx="5486040" cy="3085920"/>
          </a:xfrm>
          <a:prstGeom prst="rect">
            <a:avLst/>
          </a:prstGeom>
          <a:ln w="0">
            <a:noFill/>
          </a:ln>
        </p:spPr>
      </p:sp>
      <p:sp>
        <p:nvSpPr>
          <p:cNvPr id="21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spcAft>
                <a:spcPts val="575"/>
              </a:spcAft>
              <a:buNone/>
            </a:pPr>
            <a:r>
              <a:rPr lang="en-US" sz="1000" b="0" u="none" strike="noStrike">
                <a:solidFill>
                  <a:srgbClr val="000000"/>
                </a:solidFill>
                <a:uFillTx/>
                <a:latin typeface="Times New Roman"/>
                <a:ea typeface="Times New Roman"/>
              </a:rPr>
              <a:t>Von Neumann Architecture - the foundation of modern computers</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KEY COMPONENTS:</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CPU (Central Processing Unit) </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Control Unit: Fetches/decodes instructions</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ALU: Performs calculations and logic</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Registers: PC, MAR, MDR, ACC, CIR (high-speed CPU storage)</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Memory: Single space storing both data and instructions</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I/O Devices: Interface with external world</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System Bus: Communication pathway connecting all components</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KEY CONCEPTS:</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Stored-Program Concept: Data and instructions in same memory</a:t>
            </a:r>
            <a:endParaRPr lang="en-US" sz="1000" b="0" u="none" strike="noStrike">
              <a:solidFill>
                <a:srgbClr val="000000"/>
              </a:solidFill>
              <a:uFillTx/>
              <a:latin typeface="Arial"/>
            </a:endParaRPr>
          </a:p>
          <a:p>
            <a:pPr marL="216000" indent="0">
              <a:lnSpc>
                <a:spcPct val="100000"/>
              </a:lnSpc>
              <a:spcAft>
                <a:spcPts val="575"/>
              </a:spcAft>
              <a:buNone/>
            </a:pPr>
            <a:r>
              <a:rPr lang="en-US" sz="1000" b="0" u="none" strike="noStrike">
                <a:solidFill>
                  <a:srgbClr val="000000"/>
                </a:solidFill>
                <a:uFillTx/>
                <a:latin typeface="Times New Roman"/>
                <a:ea typeface="Times New Roman"/>
              </a:rPr>
              <a:t>Fetch-Decode-Execute Cycle: Basic operation pattern of all computers</a:t>
            </a:r>
            <a:endParaRPr lang="en-US" sz="1000" b="0" u="none" strike="noStrike">
              <a:solidFill>
                <a:srgbClr val="000000"/>
              </a:solidFill>
              <a:uFillTx/>
              <a:latin typeface="Arial"/>
            </a:endParaRPr>
          </a:p>
          <a:p>
            <a:pPr marL="216000" indent="0">
              <a:lnSpc>
                <a:spcPct val="100000"/>
              </a:lnSpc>
              <a:spcAft>
                <a:spcPts val="575"/>
              </a:spcAft>
              <a:buNone/>
            </a:pPr>
            <a:endParaRPr lang="en-US" sz="1000" b="0" u="none" strike="noStrike">
              <a:solidFill>
                <a:srgbClr val="000000"/>
              </a:solidFill>
              <a:uFillTx/>
              <a:latin typeface="Arial"/>
            </a:endParaRPr>
          </a:p>
        </p:txBody>
      </p:sp>
      <p:sp>
        <p:nvSpPr>
          <p:cNvPr id="211" name="PlaceHolder 3"/>
          <p:cNvSpPr>
            <a:spLocks noGrp="1"/>
          </p:cNvSpPr>
          <p:nvPr>
            <p:ph type="sldNum" idx="46"/>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685800" y="1143000"/>
            <a:ext cx="5486040" cy="3085920"/>
          </a:xfrm>
          <a:prstGeom prst="rect">
            <a:avLst/>
          </a:prstGeom>
          <a:ln w="0">
            <a:noFill/>
          </a:ln>
        </p:spPr>
      </p:sp>
      <p:sp>
        <p:nvSpPr>
          <p:cNvPr id="21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Computer systems organize storage in a hierarchy from fastest and most expensive (registers, cache) to slowest and least expensive (disks, tape). For forensic examiners, understanding this hierarchy helps identify where relevant data might be found. Volatile storage (registers, cache, RAM) contains current system state but is lost when power is removed. Non-volatile storage (disks, SSDs) preserves data between power cycles. Different storage technologies leave different artifacts - for example, SSDs use wear-leveling and TRIM, which complicate forensic recovery compared to traditional HDDs. Each level in the hierarchy may contain unique evidential value.</a:t>
            </a:r>
          </a:p>
        </p:txBody>
      </p:sp>
      <p:sp>
        <p:nvSpPr>
          <p:cNvPr id="214" name="PlaceHolder 3"/>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F043340F-637A-486B-854E-4B295C727788}" type="slidenum">
              <a:rPr lang="en-US" sz="1200" b="0" u="none" strike="noStrike">
                <a:solidFill>
                  <a:schemeClr val="dk1"/>
                </a:solidFill>
                <a:uFillTx/>
                <a:latin typeface="+mn-lt"/>
                <a:ea typeface="+mn-ea"/>
              </a:rPr>
              <a:t>12</a:t>
            </a:fld>
            <a:endParaRPr lang="en-US" sz="1200" b="0" u="none" strike="noStrike">
              <a:solidFill>
                <a:srgbClr val="000000"/>
              </a:solidFill>
              <a:uFillTx/>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BF892-C372-5526-8C07-BFBA51C4A646}"/>
            </a:ext>
          </a:extLst>
        </p:cNvPr>
        <p:cNvGrpSpPr/>
        <p:nvPr/>
      </p:nvGrpSpPr>
      <p:grpSpPr>
        <a:xfrm>
          <a:off x="0" y="0"/>
          <a:ext cx="0" cy="0"/>
          <a:chOff x="0" y="0"/>
          <a:chExt cx="0" cy="0"/>
        </a:xfrm>
      </p:grpSpPr>
      <p:sp>
        <p:nvSpPr>
          <p:cNvPr id="203" name="PlaceHolder 1">
            <a:extLst>
              <a:ext uri="{FF2B5EF4-FFF2-40B4-BE49-F238E27FC236}">
                <a16:creationId xmlns:a16="http://schemas.microsoft.com/office/drawing/2014/main" id="{DC38259F-EC0F-56CC-1C90-5BCADBE9CEFD}"/>
              </a:ext>
            </a:extLst>
          </p:cNvPr>
          <p:cNvSpPr>
            <a:spLocks noGrp="1" noRot="1" noChangeAspect="1"/>
          </p:cNvSpPr>
          <p:nvPr>
            <p:ph type="sldImg"/>
          </p:nvPr>
        </p:nvSpPr>
        <p:spPr>
          <a:xfrm>
            <a:off x="685800" y="1143000"/>
            <a:ext cx="5486040" cy="3085920"/>
          </a:xfrm>
          <a:prstGeom prst="rect">
            <a:avLst/>
          </a:prstGeom>
          <a:ln w="0">
            <a:noFill/>
          </a:ln>
        </p:spPr>
      </p:sp>
      <p:sp>
        <p:nvSpPr>
          <p:cNvPr id="204" name="PlaceHolder 2">
            <a:extLst>
              <a:ext uri="{FF2B5EF4-FFF2-40B4-BE49-F238E27FC236}">
                <a16:creationId xmlns:a16="http://schemas.microsoft.com/office/drawing/2014/main" id="{C9C2046B-6C21-73F5-0F7B-2BB9E9625D5A}"/>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a:tabLst>
                <a:tab pos="0" algn="l"/>
              </a:tabLst>
            </a:pPr>
            <a:r>
              <a:rPr lang="en-US">
                <a:solidFill>
                  <a:srgbClr val="000000"/>
                </a:solidFill>
              </a:rPr>
              <a:t>Storage is only one of many types of I/O devices within a computer. A large portion of operating-system code is dedicated to managing I/O, both because of its importance to the reliability and performance of a system and because of the varying nature of the devices. Next, we provide an overview of I/O.</a:t>
            </a:r>
            <a:endParaRPr lang="en-US"/>
          </a:p>
          <a:p>
            <a:pPr>
              <a:tabLst>
                <a:tab pos="0" algn="l"/>
              </a:tabLst>
            </a:pPr>
            <a:r>
              <a:rPr lang="en-US">
                <a:solidFill>
                  <a:srgbClr val="000000"/>
                </a:solidFill>
              </a:rPr>
              <a:t>A general-purpose computer system consists of CPUs and multiple device controllers that are connected through a common bus. Each device controller is in charge of a specific type of device. Depending on the controller, more than one device may be attached. For instance, seven or more devices can be attached to the </a:t>
            </a:r>
            <a:r>
              <a:rPr lang="en-US" b="1">
                <a:solidFill>
                  <a:srgbClr val="000000"/>
                </a:solidFill>
              </a:rPr>
              <a:t>small computer-systems interface (SCSI)</a:t>
            </a:r>
            <a:r>
              <a:rPr lang="en-US">
                <a:solidFill>
                  <a:srgbClr val="000000"/>
                </a:solidFill>
              </a:rPr>
              <a:t> controller. A device controller maintains some local buffer storage and a set of special-purpose registers. The device controller is responsible for moving the data between the peripheral devices that it controls and its local buffer storage. Typically, operating systems have a </a:t>
            </a:r>
            <a:r>
              <a:rPr lang="en-US" b="1">
                <a:solidFill>
                  <a:srgbClr val="000000"/>
                </a:solidFill>
              </a:rPr>
              <a:t>device driver</a:t>
            </a:r>
            <a:r>
              <a:rPr lang="en-US">
                <a:solidFill>
                  <a:srgbClr val="000000"/>
                </a:solidFill>
              </a:rPr>
              <a:t> for each device controller. This device driver understands the device controller and presents a uniform interface to the device to the rest of the operating system.</a:t>
            </a:r>
            <a:endParaRPr lang="en-US"/>
          </a:p>
          <a:p>
            <a:pPr indent="0">
              <a:lnSpc>
                <a:spcPct val="100000"/>
              </a:lnSpc>
              <a:buNone/>
              <a:tabLst>
                <a:tab pos="0" algn="l"/>
              </a:tabLst>
            </a:pPr>
            <a:endParaRPr lang="en-US" sz="2000" b="0" u="none" strike="noStrike" dirty="0">
              <a:solidFill>
                <a:srgbClr val="000000"/>
              </a:solidFill>
              <a:uFillTx/>
              <a:latin typeface="Arial"/>
              <a:cs typeface="Arial"/>
            </a:endParaRPr>
          </a:p>
        </p:txBody>
      </p:sp>
      <p:sp>
        <p:nvSpPr>
          <p:cNvPr id="205" name="PlaceHolder 3">
            <a:extLst>
              <a:ext uri="{FF2B5EF4-FFF2-40B4-BE49-F238E27FC236}">
                <a16:creationId xmlns:a16="http://schemas.microsoft.com/office/drawing/2014/main" id="{4077571D-B2B2-5F1E-CB78-86565F78B625}"/>
              </a:ext>
            </a:extLst>
          </p:cNvPr>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B48EF134-C3C3-4312-9ED8-D500CB522310}" type="slidenum">
              <a:rPr lang="en-US" sz="1200" b="0" u="none" strike="noStrike">
                <a:solidFill>
                  <a:schemeClr val="dk1"/>
                </a:solidFill>
                <a:uFillTx/>
                <a:latin typeface="+mn-lt"/>
                <a:ea typeface="+mn-ea"/>
              </a:rPr>
              <a:t>13</a:t>
            </a:fld>
            <a:endParaRPr lang="en-US" sz="1200" b="0" u="none" strike="noStrike">
              <a:solidFill>
                <a:srgbClr val="000000"/>
              </a:solidFill>
              <a:uFillTx/>
              <a:latin typeface="Times New Roman"/>
            </a:endParaRPr>
          </a:p>
        </p:txBody>
      </p:sp>
    </p:spTree>
    <p:extLst>
      <p:ext uri="{BB962C8B-B14F-4D97-AF65-F5344CB8AC3E}">
        <p14:creationId xmlns:p14="http://schemas.microsoft.com/office/powerpoint/2010/main" val="1585061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BE809-858B-FBE6-99AA-F2A41D06652E}"/>
            </a:ext>
          </a:extLst>
        </p:cNvPr>
        <p:cNvGrpSpPr/>
        <p:nvPr/>
      </p:nvGrpSpPr>
      <p:grpSpPr>
        <a:xfrm>
          <a:off x="0" y="0"/>
          <a:ext cx="0" cy="0"/>
          <a:chOff x="0" y="0"/>
          <a:chExt cx="0" cy="0"/>
        </a:xfrm>
      </p:grpSpPr>
      <p:sp>
        <p:nvSpPr>
          <p:cNvPr id="227" name="PlaceHolder 1">
            <a:extLst>
              <a:ext uri="{FF2B5EF4-FFF2-40B4-BE49-F238E27FC236}">
                <a16:creationId xmlns:a16="http://schemas.microsoft.com/office/drawing/2014/main" id="{72B900B7-AE63-40B9-B2B2-CA53F60F05D0}"/>
              </a:ext>
            </a:extLst>
          </p:cNvPr>
          <p:cNvSpPr>
            <a:spLocks noGrp="1" noRot="1" noChangeAspect="1"/>
          </p:cNvSpPr>
          <p:nvPr>
            <p:ph type="sldImg"/>
          </p:nvPr>
        </p:nvSpPr>
        <p:spPr>
          <a:xfrm>
            <a:off x="685800" y="1143000"/>
            <a:ext cx="5486040" cy="3085920"/>
          </a:xfrm>
          <a:prstGeom prst="rect">
            <a:avLst/>
          </a:prstGeom>
          <a:ln w="0">
            <a:noFill/>
          </a:ln>
        </p:spPr>
      </p:sp>
      <p:sp>
        <p:nvSpPr>
          <p:cNvPr id="228" name="PlaceHolder 2">
            <a:extLst>
              <a:ext uri="{FF2B5EF4-FFF2-40B4-BE49-F238E27FC236}">
                <a16:creationId xmlns:a16="http://schemas.microsoft.com/office/drawing/2014/main" id="{30964AAB-684E-9542-6E23-2FCC436B2353}"/>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5900" indent="-215900"/>
            <a:r>
              <a:rPr lang="en-US" dirty="0">
                <a:solidFill>
                  <a:srgbClr val="000000"/>
                </a:solidFill>
              </a:rPr>
              <a:t>A computer system may be organized in a number of different ways, which we can categorize roughly according to the number of general-purpose processors used.</a:t>
            </a:r>
            <a:endParaRPr lang="en-US" dirty="0"/>
          </a:p>
        </p:txBody>
      </p:sp>
      <p:sp>
        <p:nvSpPr>
          <p:cNvPr id="229" name="PlaceHolder 3">
            <a:extLst>
              <a:ext uri="{FF2B5EF4-FFF2-40B4-BE49-F238E27FC236}">
                <a16:creationId xmlns:a16="http://schemas.microsoft.com/office/drawing/2014/main" id="{21B2A5BD-8957-50B6-5F44-C25E7037088D}"/>
              </a:ext>
            </a:extLst>
          </p:cNvPr>
          <p:cNvSpPr>
            <a:spLocks noGrp="1"/>
          </p:cNvSpPr>
          <p:nvPr>
            <p:ph type="sldNum" idx="52"/>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296964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685800" y="1143000"/>
            <a:ext cx="5486040" cy="3085920"/>
          </a:xfrm>
          <a:prstGeom prst="rect">
            <a:avLst/>
          </a:prstGeom>
          <a:ln w="0">
            <a:noFill/>
          </a:ln>
        </p:spPr>
      </p:sp>
      <p:sp>
        <p:nvSpPr>
          <p:cNvPr id="21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1200" b="0" u="none" strike="noStrike">
                <a:solidFill>
                  <a:srgbClr val="000000"/>
                </a:solidFill>
                <a:uFillTx/>
                <a:latin typeface="Times New Roman"/>
                <a:ea typeface="Times New Roman"/>
              </a:rPr>
              <a:t>In addition, we have no universally accepted definition of what is  part of the operating system. A simple viewpoint is that it includes  everything a vendor ships when you order "the operating system." The  features included, however, vary greatly across systems. Some systems  take up less than 1 megabyte of space and lack even a full-screen  editor, whereas others require gigabytes of space and are entirely based  on graphical windowing systems. A more common definition, and the one  that we usually follow, is that the operating system is the one program  running at all times on the computer—usually called the </a:t>
            </a:r>
            <a:r>
              <a:rPr lang="en-US" sz="1200" b="1" u="none" strike="noStrike">
                <a:solidFill>
                  <a:srgbClr val="000000"/>
                </a:solidFill>
                <a:uFillTx/>
                <a:latin typeface="Times New Roman"/>
                <a:ea typeface="Times New Roman"/>
              </a:rPr>
              <a:t>kernel</a:t>
            </a:r>
            <a:r>
              <a:rPr lang="en-US" sz="1200" b="0" u="none" strike="noStrike">
                <a:solidFill>
                  <a:srgbClr val="000000"/>
                </a:solidFill>
                <a:uFillTx/>
                <a:latin typeface="Times New Roman"/>
                <a:ea typeface="Times New Roman"/>
              </a:rPr>
              <a:t>. (Along with the kernel, there are two other types of programs: </a:t>
            </a:r>
            <a:r>
              <a:rPr lang="en-US" sz="1200" b="1" u="none" strike="noStrike">
                <a:solidFill>
                  <a:srgbClr val="000000"/>
                </a:solidFill>
                <a:uFillTx/>
                <a:latin typeface="Times New Roman"/>
                <a:ea typeface="Times New Roman"/>
              </a:rPr>
              <a:t>systems programs</a:t>
            </a:r>
            <a:r>
              <a:rPr lang="en-US" sz="1200" b="0" u="none" strike="noStrike">
                <a:solidFill>
                  <a:srgbClr val="000000"/>
                </a:solidFill>
                <a:uFillTx/>
                <a:latin typeface="Times New Roman"/>
                <a:ea typeface="Times New Roman"/>
              </a:rPr>
              <a:t>, which are associated with the operating system but are not part of the kernel, and </a:t>
            </a:r>
            <a:r>
              <a:rPr lang="en-US" sz="1200" b="1" u="none" strike="noStrike">
                <a:solidFill>
                  <a:srgbClr val="000000"/>
                </a:solidFill>
                <a:uFillTx/>
                <a:latin typeface="Times New Roman"/>
                <a:ea typeface="Times New Roman"/>
              </a:rPr>
              <a:t>application programs</a:t>
            </a:r>
            <a:r>
              <a:rPr lang="en-US" sz="1200" b="0" u="none" strike="noStrike">
                <a:solidFill>
                  <a:srgbClr val="000000"/>
                </a:solidFill>
                <a:uFillTx/>
                <a:latin typeface="Times New Roman"/>
                <a:ea typeface="Times New Roman"/>
              </a:rPr>
              <a:t>, which include all programs not associated with the operation of the system.)</a:t>
            </a:r>
            <a:endParaRPr lang="en-US" sz="1200" b="0" u="none" strike="noStrike">
              <a:solidFill>
                <a:srgbClr val="000000"/>
              </a:solidFill>
              <a:uFillTx/>
              <a:latin typeface="Arial"/>
            </a:endParaRPr>
          </a:p>
          <a:p>
            <a:pPr marL="216000" indent="0">
              <a:lnSpc>
                <a:spcPct val="100000"/>
              </a:lnSpc>
              <a:buNone/>
            </a:pPr>
            <a:r>
              <a:rPr lang="en-US" sz="1200" b="0" u="none" strike="noStrike">
                <a:solidFill>
                  <a:srgbClr val="000000"/>
                </a:solidFill>
                <a:uFillTx/>
                <a:latin typeface="Times New Roman"/>
                <a:ea typeface="Times New Roman"/>
              </a:rPr>
              <a:t>The  matter of what constitutes an operating system has become increasingly  important. In 1998, the United States Department of Justice filed suit  against Microsoft, in essence claiming that Microsoft included too much  functionality in its operating systems and thus prevented application  vendors from competing. For example, a Web browser was an integral part  of the operating systems. As a result, Microsoft was found guilty of  using its operating-system monopoly to limit competition.</a:t>
            </a:r>
            <a:endParaRPr lang="en-US" sz="1200" b="0" u="none" strike="noStrike">
              <a:solidFill>
                <a:srgbClr val="000000"/>
              </a:solidFill>
              <a:uFillTx/>
              <a:latin typeface="Arial"/>
            </a:endParaRPr>
          </a:p>
        </p:txBody>
      </p:sp>
      <p:sp>
        <p:nvSpPr>
          <p:cNvPr id="217" name="PlaceHolder 3"/>
          <p:cNvSpPr>
            <a:spLocks noGrp="1"/>
          </p:cNvSpPr>
          <p:nvPr>
            <p:ph type="sldNum" idx="48"/>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685800" y="1143000"/>
            <a:ext cx="5486400" cy="3086100"/>
          </a:xfrm>
          <a:prstGeom prst="rect">
            <a:avLst/>
          </a:prstGeom>
          <a:ln w="0">
            <a:noFill/>
          </a:ln>
        </p:spPr>
      </p:sp>
      <p:sp>
        <p:nvSpPr>
          <p:cNvPr id="21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1200" b="0" u="none" strike="noStrike">
                <a:solidFill>
                  <a:srgbClr val="000000"/>
                </a:solidFill>
                <a:uFillTx/>
                <a:latin typeface="Times New Roman"/>
                <a:ea typeface="Times New Roman"/>
              </a:rPr>
              <a:t>In addition, we have no universally accepted definition of what is  part of the operating system. A simple viewpoint is that it includes  everything a vendor ships when you order "the operating system." The  features included, however, vary greatly across systems. Some systems  take up less than 1 megabyte of space and lack even a full-screen  editor, whereas others require gigabytes of space and are entirely based  on graphical windowing systems. A more common definition, and the one  that we usually follow, is that the operating system is the one program  running at all times on the computer—usually called the </a:t>
            </a:r>
            <a:r>
              <a:rPr lang="en-US" sz="1200" b="1" u="none" strike="noStrike">
                <a:solidFill>
                  <a:srgbClr val="000000"/>
                </a:solidFill>
                <a:uFillTx/>
                <a:latin typeface="Times New Roman"/>
                <a:ea typeface="Times New Roman"/>
              </a:rPr>
              <a:t>kernel</a:t>
            </a:r>
            <a:r>
              <a:rPr lang="en-US" sz="1200" b="0" u="none" strike="noStrike">
                <a:solidFill>
                  <a:srgbClr val="000000"/>
                </a:solidFill>
                <a:uFillTx/>
                <a:latin typeface="Times New Roman"/>
                <a:ea typeface="Times New Roman"/>
              </a:rPr>
              <a:t>. (Along with the kernel, there are two other types of programs: </a:t>
            </a:r>
            <a:r>
              <a:rPr lang="en-US" sz="1200" b="1" u="none" strike="noStrike">
                <a:solidFill>
                  <a:srgbClr val="000000"/>
                </a:solidFill>
                <a:uFillTx/>
                <a:latin typeface="Times New Roman"/>
                <a:ea typeface="Times New Roman"/>
              </a:rPr>
              <a:t>systems programs</a:t>
            </a:r>
            <a:r>
              <a:rPr lang="en-US" sz="1200" b="0" u="none" strike="noStrike">
                <a:solidFill>
                  <a:srgbClr val="000000"/>
                </a:solidFill>
                <a:uFillTx/>
                <a:latin typeface="Times New Roman"/>
                <a:ea typeface="Times New Roman"/>
              </a:rPr>
              <a:t>, which are associated with the operating system but are not part of the kernel, and </a:t>
            </a:r>
            <a:r>
              <a:rPr lang="en-US" sz="1200" b="1" u="none" strike="noStrike">
                <a:solidFill>
                  <a:srgbClr val="000000"/>
                </a:solidFill>
                <a:uFillTx/>
                <a:latin typeface="Times New Roman"/>
                <a:ea typeface="Times New Roman"/>
              </a:rPr>
              <a:t>application programs</a:t>
            </a:r>
            <a:r>
              <a:rPr lang="en-US" sz="1200" b="0" u="none" strike="noStrike">
                <a:solidFill>
                  <a:srgbClr val="000000"/>
                </a:solidFill>
                <a:uFillTx/>
                <a:latin typeface="Times New Roman"/>
                <a:ea typeface="Times New Roman"/>
              </a:rPr>
              <a:t>, which include all programs not associated with the operation of the system.)</a:t>
            </a:r>
            <a:endParaRPr lang="en-US" sz="1200" b="0" u="none" strike="noStrike">
              <a:solidFill>
                <a:srgbClr val="000000"/>
              </a:solidFill>
              <a:uFillTx/>
              <a:latin typeface="Arial"/>
            </a:endParaRPr>
          </a:p>
          <a:p>
            <a:pPr marL="216000" indent="0">
              <a:lnSpc>
                <a:spcPct val="100000"/>
              </a:lnSpc>
              <a:buNone/>
            </a:pPr>
            <a:r>
              <a:rPr lang="en-US" sz="1200" b="0" u="none" strike="noStrike">
                <a:solidFill>
                  <a:srgbClr val="000000"/>
                </a:solidFill>
                <a:uFillTx/>
                <a:latin typeface="Times New Roman"/>
                <a:ea typeface="Times New Roman"/>
              </a:rPr>
              <a:t>The  matter of what constitutes an operating system has become increasingly  important. In 1998, the United States Department of Justice filed suit  against Microsoft, in essence claiming that Microsoft included too much  functionality in its operating systems and thus prevented application  vendors from competing. For example, a Web browser was an integral part  of the operating systems. As a result, Microsoft was found guilty of  using its operating-system monopoly to limit competition.</a:t>
            </a:r>
            <a:endParaRPr lang="en-US" sz="1200" b="0" u="none" strike="noStrike">
              <a:solidFill>
                <a:srgbClr val="000000"/>
              </a:solidFill>
              <a:uFillTx/>
              <a:latin typeface="Arial"/>
            </a:endParaRPr>
          </a:p>
        </p:txBody>
      </p:sp>
      <p:sp>
        <p:nvSpPr>
          <p:cNvPr id="220" name="PlaceHolder 3"/>
          <p:cNvSpPr>
            <a:spLocks noGrp="1"/>
          </p:cNvSpPr>
          <p:nvPr>
            <p:ph type="sldNum" idx="49"/>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685800" y="1143000"/>
            <a:ext cx="5486040" cy="3085920"/>
          </a:xfrm>
          <a:prstGeom prst="rect">
            <a:avLst/>
          </a:prstGeom>
          <a:ln w="0">
            <a:noFill/>
          </a:ln>
        </p:spPr>
      </p:sp>
      <p:sp>
        <p:nvSpPr>
          <p:cNvPr id="22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229" name="PlaceHolder 3"/>
          <p:cNvSpPr>
            <a:spLocks noGrp="1"/>
          </p:cNvSpPr>
          <p:nvPr>
            <p:ph type="sldNum" idx="52"/>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685800" y="1143000"/>
            <a:ext cx="5486400" cy="3086100"/>
          </a:xfrm>
          <a:prstGeom prst="rect">
            <a:avLst/>
          </a:prstGeom>
          <a:ln w="0">
            <a:noFill/>
          </a:ln>
        </p:spPr>
      </p:sp>
      <p:sp>
        <p:nvSpPr>
          <p:cNvPr id="22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a:tabLst>
                <a:tab pos="0" algn="l"/>
              </a:tabLst>
            </a:pPr>
            <a:r>
              <a:rPr lang="en-US" dirty="0">
                <a:solidFill>
                  <a:srgbClr val="000000"/>
                </a:solidFill>
                <a:cs typeface="Arial"/>
              </a:rPr>
              <a:t>Multiprogramming was developed for </a:t>
            </a:r>
            <a:r>
              <a:rPr lang="en-US" dirty="0" err="1">
                <a:solidFill>
                  <a:srgbClr val="000000"/>
                </a:solidFill>
                <a:cs typeface="Arial"/>
              </a:rPr>
              <a:t>maintrames</a:t>
            </a:r>
            <a:r>
              <a:rPr lang="en-US" b="0" u="none" strike="noStrike" dirty="0">
                <a:solidFill>
                  <a:srgbClr val="000000"/>
                </a:solidFill>
                <a:uFillTx/>
                <a:cs typeface="Arial"/>
              </a:rPr>
              <a:t>. </a:t>
            </a:r>
            <a:r>
              <a:rPr lang="en-US" dirty="0">
                <a:solidFill>
                  <a:srgbClr val="000000"/>
                </a:solidFill>
                <a:cs typeface="Arial"/>
              </a:rPr>
              <a:t>It addresses the fact </a:t>
            </a:r>
            <a:r>
              <a:rPr lang="en-US" b="0" u="none" strike="noStrike" dirty="0">
                <a:solidFill>
                  <a:srgbClr val="000000"/>
                </a:solidFill>
                <a:uFillTx/>
                <a:cs typeface="Arial"/>
              </a:rPr>
              <a:t>that a </a:t>
            </a:r>
            <a:r>
              <a:rPr lang="en-US" dirty="0">
                <a:solidFill>
                  <a:srgbClr val="000000"/>
                </a:solidFill>
                <a:cs typeface="Arial"/>
              </a:rPr>
              <a:t>single </a:t>
            </a:r>
            <a:r>
              <a:rPr lang="en-US" b="0" u="none" strike="noStrike" dirty="0">
                <a:solidFill>
                  <a:srgbClr val="000000"/>
                </a:solidFill>
                <a:uFillTx/>
                <a:cs typeface="Arial"/>
              </a:rPr>
              <a:t>program </a:t>
            </a:r>
            <a:r>
              <a:rPr lang="en-US" dirty="0">
                <a:solidFill>
                  <a:srgbClr val="000000"/>
                </a:solidFill>
                <a:cs typeface="Arial"/>
              </a:rPr>
              <a:t>can't keep both CPU </a:t>
            </a:r>
            <a:r>
              <a:rPr lang="en-US" b="0" u="none" strike="noStrike" dirty="0">
                <a:solidFill>
                  <a:srgbClr val="000000"/>
                </a:solidFill>
                <a:uFillTx/>
                <a:cs typeface="Arial"/>
              </a:rPr>
              <a:t>and </a:t>
            </a:r>
            <a:r>
              <a:rPr lang="en-US" dirty="0">
                <a:solidFill>
                  <a:srgbClr val="000000"/>
                </a:solidFill>
                <a:cs typeface="Arial"/>
              </a:rPr>
              <a:t>I/O devices busy</a:t>
            </a:r>
            <a:r>
              <a:rPr lang="en-US" b="0" u="none" strike="noStrike" dirty="0">
                <a:solidFill>
                  <a:srgbClr val="000000"/>
                </a:solidFill>
                <a:uFillTx/>
                <a:cs typeface="Arial"/>
              </a:rPr>
              <a:t>. </a:t>
            </a:r>
            <a:r>
              <a:rPr lang="en-US" dirty="0">
                <a:solidFill>
                  <a:srgbClr val="000000"/>
                </a:solidFill>
                <a:cs typeface="Arial"/>
              </a:rPr>
              <a:t>When one program must wait (like during </a:t>
            </a:r>
            <a:r>
              <a:rPr lang="en-US" b="0" u="none" strike="noStrike" dirty="0">
                <a:solidFill>
                  <a:srgbClr val="000000"/>
                </a:solidFill>
                <a:uFillTx/>
                <a:cs typeface="Arial"/>
              </a:rPr>
              <a:t>I/O </a:t>
            </a:r>
            <a:r>
              <a:rPr lang="en-US" dirty="0">
                <a:solidFill>
                  <a:srgbClr val="000000"/>
                </a:solidFill>
                <a:cs typeface="Arial"/>
              </a:rPr>
              <a:t>operations), the CPU switches to another program instead of sitting idle</a:t>
            </a:r>
            <a:r>
              <a:rPr lang="en-US" b="0" u="none" strike="noStrike" dirty="0">
                <a:solidFill>
                  <a:srgbClr val="000000"/>
                </a:solidFill>
                <a:uFillTx/>
                <a:cs typeface="Arial"/>
              </a:rPr>
              <a:t>. </a:t>
            </a:r>
            <a:r>
              <a:rPr lang="en-US" dirty="0">
                <a:solidFill>
                  <a:srgbClr val="000000"/>
                </a:solidFill>
                <a:cs typeface="Arial"/>
              </a:rPr>
              <a:t>Think of it like a lawyer handling multiple cases - when one case is waiting for documents, they work on another case</a:t>
            </a:r>
            <a:r>
              <a:rPr lang="en-US" b="0" u="none" strike="noStrike" dirty="0">
                <a:solidFill>
                  <a:srgbClr val="000000"/>
                </a:solidFill>
                <a:uFillTx/>
                <a:cs typeface="Arial"/>
              </a:rPr>
              <a:t>.</a:t>
            </a:r>
            <a:endParaRPr lang="en-US" dirty="0">
              <a:cs typeface="Arial"/>
            </a:endParaRPr>
          </a:p>
        </p:txBody>
      </p:sp>
      <p:sp>
        <p:nvSpPr>
          <p:cNvPr id="226" name="PlaceHolder 3"/>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E7A26-D662-E585-C264-0DEB8D932A55}"/>
            </a:ext>
          </a:extLst>
        </p:cNvPr>
        <p:cNvGrpSpPr/>
        <p:nvPr/>
      </p:nvGrpSpPr>
      <p:grpSpPr>
        <a:xfrm>
          <a:off x="0" y="0"/>
          <a:ext cx="0" cy="0"/>
          <a:chOff x="0" y="0"/>
          <a:chExt cx="0" cy="0"/>
        </a:xfrm>
      </p:grpSpPr>
      <p:sp>
        <p:nvSpPr>
          <p:cNvPr id="227" name="PlaceHolder 1">
            <a:extLst>
              <a:ext uri="{FF2B5EF4-FFF2-40B4-BE49-F238E27FC236}">
                <a16:creationId xmlns:a16="http://schemas.microsoft.com/office/drawing/2014/main" id="{23FBA2FB-1A4B-F4FD-B2AC-40F2E97A76AF}"/>
              </a:ext>
            </a:extLst>
          </p:cNvPr>
          <p:cNvSpPr>
            <a:spLocks noGrp="1" noRot="1" noChangeAspect="1"/>
          </p:cNvSpPr>
          <p:nvPr>
            <p:ph type="sldImg"/>
          </p:nvPr>
        </p:nvSpPr>
        <p:spPr>
          <a:xfrm>
            <a:off x="685800" y="1143000"/>
            <a:ext cx="5486040" cy="3085920"/>
          </a:xfrm>
          <a:prstGeom prst="rect">
            <a:avLst/>
          </a:prstGeom>
          <a:ln w="0">
            <a:noFill/>
          </a:ln>
        </p:spPr>
      </p:sp>
      <p:sp>
        <p:nvSpPr>
          <p:cNvPr id="228" name="PlaceHolder 2">
            <a:extLst>
              <a:ext uri="{FF2B5EF4-FFF2-40B4-BE49-F238E27FC236}">
                <a16:creationId xmlns:a16="http://schemas.microsoft.com/office/drawing/2014/main" id="{CBD48D85-D7B4-5816-6111-D4FEE7A7CE92}"/>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5900" indent="-215900"/>
            <a:r>
              <a:rPr lang="en-US" dirty="0">
                <a:solidFill>
                  <a:srgbClr val="000000"/>
                </a:solidFill>
              </a:rPr>
              <a:t>A computer system may be organized in a number of different ways, which we can categorize roughly according to the number of general-purpose processors used.</a:t>
            </a:r>
            <a:endParaRPr lang="en-US" dirty="0"/>
          </a:p>
        </p:txBody>
      </p:sp>
      <p:sp>
        <p:nvSpPr>
          <p:cNvPr id="229" name="PlaceHolder 3">
            <a:extLst>
              <a:ext uri="{FF2B5EF4-FFF2-40B4-BE49-F238E27FC236}">
                <a16:creationId xmlns:a16="http://schemas.microsoft.com/office/drawing/2014/main" id="{1E9FDDA2-AB48-7C33-910B-0054E493A33E}"/>
              </a:ext>
            </a:extLst>
          </p:cNvPr>
          <p:cNvSpPr>
            <a:spLocks noGrp="1"/>
          </p:cNvSpPr>
          <p:nvPr>
            <p:ph type="sldNum" idx="52"/>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60022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E91F-1DE2-A6C8-6F62-1A7D5B55B24F}"/>
            </a:ext>
          </a:extLst>
        </p:cNvPr>
        <p:cNvGrpSpPr/>
        <p:nvPr/>
      </p:nvGrpSpPr>
      <p:grpSpPr>
        <a:xfrm>
          <a:off x="0" y="0"/>
          <a:ext cx="0" cy="0"/>
          <a:chOff x="0" y="0"/>
          <a:chExt cx="0" cy="0"/>
        </a:xfrm>
      </p:grpSpPr>
      <p:sp>
        <p:nvSpPr>
          <p:cNvPr id="224" name="PlaceHolder 1">
            <a:extLst>
              <a:ext uri="{FF2B5EF4-FFF2-40B4-BE49-F238E27FC236}">
                <a16:creationId xmlns:a16="http://schemas.microsoft.com/office/drawing/2014/main" id="{0E3FDF5C-100A-6476-B45D-03DEE2A50747}"/>
              </a:ext>
            </a:extLst>
          </p:cNvPr>
          <p:cNvSpPr>
            <a:spLocks noGrp="1" noRot="1" noChangeAspect="1"/>
          </p:cNvSpPr>
          <p:nvPr>
            <p:ph type="sldImg"/>
          </p:nvPr>
        </p:nvSpPr>
        <p:spPr>
          <a:xfrm>
            <a:off x="685800" y="1143000"/>
            <a:ext cx="5486400" cy="3086100"/>
          </a:xfrm>
          <a:prstGeom prst="rect">
            <a:avLst/>
          </a:prstGeom>
          <a:ln w="0">
            <a:noFill/>
          </a:ln>
        </p:spPr>
      </p:sp>
      <p:sp>
        <p:nvSpPr>
          <p:cNvPr id="225" name="PlaceHolder 2">
            <a:extLst>
              <a:ext uri="{FF2B5EF4-FFF2-40B4-BE49-F238E27FC236}">
                <a16:creationId xmlns:a16="http://schemas.microsoft.com/office/drawing/2014/main" id="{55CC531F-9300-208D-EABE-56B25AA00D0E}"/>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a:tabLst>
                <a:tab pos="0" algn="l"/>
              </a:tabLst>
            </a:pPr>
            <a:r>
              <a:rPr lang="en-US" dirty="0">
                <a:solidFill>
                  <a:srgbClr val="000000"/>
                </a:solidFill>
                <a:cs typeface="Arial"/>
              </a:rPr>
              <a:t>While multiprogramming was developed primarily to maximize CPU utilization in batch processing environments, time-sharing evolved specifically to create responsive interactive systems</a:t>
            </a:r>
            <a:r>
              <a:rPr lang="en-US" b="0" u="none" strike="noStrike" dirty="0">
                <a:solidFill>
                  <a:srgbClr val="000000"/>
                </a:solidFill>
                <a:uFillTx/>
                <a:cs typeface="Arial"/>
              </a:rPr>
              <a:t>. </a:t>
            </a:r>
            <a:r>
              <a:rPr lang="en-US" dirty="0">
                <a:solidFill>
                  <a:srgbClr val="000000"/>
                </a:solidFill>
                <a:cs typeface="Arial"/>
              </a:rPr>
              <a:t>The shift in focus from machine efficiency to user experience represents a fundamental change in computing philosophy that shaped modern operating systems.</a:t>
            </a:r>
            <a:endParaRPr lang="en-US" dirty="0">
              <a:cs typeface="Arial"/>
            </a:endParaRPr>
          </a:p>
          <a:p>
            <a:pPr>
              <a:tabLst>
                <a:tab pos="0" algn="l"/>
              </a:tabLst>
            </a:pPr>
            <a:endParaRPr lang="en-US" dirty="0">
              <a:cs typeface="Arial"/>
            </a:endParaRPr>
          </a:p>
          <a:p>
            <a:pPr>
              <a:tabLst>
                <a:tab pos="0" algn="l"/>
              </a:tabLst>
            </a:pPr>
            <a:r>
              <a:rPr lang="en-US" dirty="0">
                <a:cs typeface="Arial"/>
              </a:rPr>
              <a:t>Mechanism: Logical extension of multiprogramming that adds frequent CPU switching</a:t>
            </a:r>
          </a:p>
          <a:p>
            <a:pPr>
              <a:tabLst>
                <a:tab pos="0" algn="l"/>
              </a:tabLst>
            </a:pPr>
            <a:r>
              <a:rPr lang="en-US" dirty="0">
                <a:solidFill>
                  <a:srgbClr val="000000"/>
                </a:solidFill>
                <a:cs typeface="Arial"/>
              </a:rPr>
              <a:t>Time-sharing builds on the foundation of multiprogramming but introduces </a:t>
            </a:r>
            <a:r>
              <a:rPr lang="en-US" b="0" u="none" strike="noStrike" dirty="0">
                <a:solidFill>
                  <a:srgbClr val="000000"/>
                </a:solidFill>
                <a:uFillTx/>
                <a:cs typeface="Arial"/>
              </a:rPr>
              <a:t>a </a:t>
            </a:r>
            <a:r>
              <a:rPr lang="en-US" dirty="0">
                <a:solidFill>
                  <a:srgbClr val="000000"/>
                </a:solidFill>
                <a:cs typeface="Arial"/>
              </a:rPr>
              <a:t>critical innovation: the frequency of CPU switching</a:t>
            </a:r>
            <a:r>
              <a:rPr lang="en-US" b="0" u="none" strike="noStrike" dirty="0">
                <a:solidFill>
                  <a:srgbClr val="000000"/>
                </a:solidFill>
                <a:uFillTx/>
                <a:cs typeface="Arial"/>
              </a:rPr>
              <a:t>. </a:t>
            </a:r>
            <a:r>
              <a:rPr lang="en-US" dirty="0">
                <a:solidFill>
                  <a:srgbClr val="000000"/>
                </a:solidFill>
                <a:cs typeface="Arial"/>
              </a:rPr>
              <a:t>This isn't simply a quantitative change but a qualitative one that transformed how we interact with computers. The underlying technical principles are similar, but the implementation priorities are different</a:t>
            </a:r>
            <a:r>
              <a:rPr lang="en-US" b="0" u="none" strike="noStrike" dirty="0">
                <a:solidFill>
                  <a:srgbClr val="000000"/>
                </a:solidFill>
                <a:uFillTx/>
                <a:cs typeface="Arial"/>
              </a:rPr>
              <a:t>.</a:t>
            </a:r>
            <a:endParaRPr lang="en-US" dirty="0">
              <a:cs typeface="Arial"/>
            </a:endParaRPr>
          </a:p>
          <a:p>
            <a:pPr>
              <a:tabLst>
                <a:tab pos="0" algn="l"/>
              </a:tabLst>
            </a:pPr>
            <a:endParaRPr lang="en-US" dirty="0">
              <a:cs typeface="Arial"/>
            </a:endParaRPr>
          </a:p>
        </p:txBody>
      </p:sp>
      <p:sp>
        <p:nvSpPr>
          <p:cNvPr id="226" name="PlaceHolder 3">
            <a:extLst>
              <a:ext uri="{FF2B5EF4-FFF2-40B4-BE49-F238E27FC236}">
                <a16:creationId xmlns:a16="http://schemas.microsoft.com/office/drawing/2014/main" id="{19A36407-D0F3-CEB1-AAE4-B4B680064082}"/>
              </a:ext>
            </a:extLst>
          </p:cNvPr>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2294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6064C-77E9-B37F-96A8-9E032C1D7343}"/>
            </a:ext>
          </a:extLst>
        </p:cNvPr>
        <p:cNvGrpSpPr/>
        <p:nvPr/>
      </p:nvGrpSpPr>
      <p:grpSpPr>
        <a:xfrm>
          <a:off x="0" y="0"/>
          <a:ext cx="0" cy="0"/>
          <a:chOff x="0" y="0"/>
          <a:chExt cx="0" cy="0"/>
        </a:xfrm>
      </p:grpSpPr>
      <p:sp>
        <p:nvSpPr>
          <p:cNvPr id="224" name="PlaceHolder 1">
            <a:extLst>
              <a:ext uri="{FF2B5EF4-FFF2-40B4-BE49-F238E27FC236}">
                <a16:creationId xmlns:a16="http://schemas.microsoft.com/office/drawing/2014/main" id="{4CC744CD-D943-6AA9-F5DB-6A0D8FAB9E26}"/>
              </a:ext>
            </a:extLst>
          </p:cNvPr>
          <p:cNvSpPr>
            <a:spLocks noGrp="1" noRot="1" noChangeAspect="1"/>
          </p:cNvSpPr>
          <p:nvPr>
            <p:ph type="sldImg"/>
          </p:nvPr>
        </p:nvSpPr>
        <p:spPr>
          <a:xfrm>
            <a:off x="685800" y="1143000"/>
            <a:ext cx="5486400" cy="3086100"/>
          </a:xfrm>
          <a:prstGeom prst="rect">
            <a:avLst/>
          </a:prstGeom>
          <a:ln w="0">
            <a:noFill/>
          </a:ln>
        </p:spPr>
      </p:sp>
      <p:sp>
        <p:nvSpPr>
          <p:cNvPr id="225" name="PlaceHolder 2">
            <a:extLst>
              <a:ext uri="{FF2B5EF4-FFF2-40B4-BE49-F238E27FC236}">
                <a16:creationId xmlns:a16="http://schemas.microsoft.com/office/drawing/2014/main" id="{35B48752-22C0-7D1C-22E9-A92406B65C5C}"/>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a:tabLst>
                <a:tab pos="0" algn="l"/>
              </a:tabLst>
            </a:pPr>
            <a:r>
              <a:rPr lang="en-US" dirty="0">
                <a:solidFill>
                  <a:srgbClr val="000000"/>
                </a:solidFill>
                <a:cs typeface="Arial"/>
              </a:rPr>
              <a:t>While multiprogramming was developed primarily to maximize CPU utilization in batch processing environments, time-sharing evolved specifically to create responsive interactive systems</a:t>
            </a:r>
            <a:r>
              <a:rPr lang="en-US" b="0" u="none" strike="noStrike" dirty="0">
                <a:solidFill>
                  <a:srgbClr val="000000"/>
                </a:solidFill>
                <a:uFillTx/>
                <a:cs typeface="Arial"/>
              </a:rPr>
              <a:t>. </a:t>
            </a:r>
            <a:r>
              <a:rPr lang="en-US" dirty="0">
                <a:solidFill>
                  <a:srgbClr val="000000"/>
                </a:solidFill>
                <a:cs typeface="Arial"/>
              </a:rPr>
              <a:t>The shift in focus from machine efficiency to user experience represents a fundamental change in computing philosophy that shaped modern operating systems.</a:t>
            </a:r>
            <a:endParaRPr lang="en-US" dirty="0">
              <a:cs typeface="Arial"/>
            </a:endParaRPr>
          </a:p>
          <a:p>
            <a:pPr>
              <a:tabLst>
                <a:tab pos="0" algn="l"/>
              </a:tabLst>
            </a:pPr>
            <a:endParaRPr lang="en-US" dirty="0">
              <a:cs typeface="Arial"/>
            </a:endParaRPr>
          </a:p>
          <a:p>
            <a:pPr>
              <a:tabLst>
                <a:tab pos="0" algn="l"/>
              </a:tabLst>
            </a:pPr>
            <a:r>
              <a:rPr lang="en-US" dirty="0">
                <a:cs typeface="Arial"/>
              </a:rPr>
              <a:t>Mechanism: Logical extension of multiprogramming that adds frequent CPU switching</a:t>
            </a:r>
          </a:p>
          <a:p>
            <a:pPr>
              <a:tabLst>
                <a:tab pos="0" algn="l"/>
              </a:tabLst>
            </a:pPr>
            <a:r>
              <a:rPr lang="en-US" dirty="0">
                <a:solidFill>
                  <a:srgbClr val="000000"/>
                </a:solidFill>
                <a:cs typeface="Arial"/>
              </a:rPr>
              <a:t>Time-sharing builds on the foundation of multiprogramming but introduces </a:t>
            </a:r>
            <a:r>
              <a:rPr lang="en-US" b="0" u="none" strike="noStrike" dirty="0">
                <a:solidFill>
                  <a:srgbClr val="000000"/>
                </a:solidFill>
                <a:uFillTx/>
                <a:cs typeface="Arial"/>
              </a:rPr>
              <a:t>a </a:t>
            </a:r>
            <a:r>
              <a:rPr lang="en-US" dirty="0">
                <a:solidFill>
                  <a:srgbClr val="000000"/>
                </a:solidFill>
                <a:cs typeface="Arial"/>
              </a:rPr>
              <a:t>critical innovation: the frequency of CPU switching</a:t>
            </a:r>
            <a:r>
              <a:rPr lang="en-US" b="0" u="none" strike="noStrike" dirty="0">
                <a:solidFill>
                  <a:srgbClr val="000000"/>
                </a:solidFill>
                <a:uFillTx/>
                <a:cs typeface="Arial"/>
              </a:rPr>
              <a:t>. </a:t>
            </a:r>
            <a:r>
              <a:rPr lang="en-US" dirty="0">
                <a:solidFill>
                  <a:srgbClr val="000000"/>
                </a:solidFill>
                <a:cs typeface="Arial"/>
              </a:rPr>
              <a:t>This isn't simply a quantitative change but a qualitative one that transformed how we interact with computers. The underlying technical principles are similar, but the implementation priorities are different</a:t>
            </a:r>
            <a:r>
              <a:rPr lang="en-US" b="0" u="none" strike="noStrike" dirty="0">
                <a:solidFill>
                  <a:srgbClr val="000000"/>
                </a:solidFill>
                <a:uFillTx/>
                <a:cs typeface="Arial"/>
              </a:rPr>
              <a:t>.</a:t>
            </a:r>
            <a:endParaRPr lang="en-US" dirty="0">
              <a:cs typeface="Arial"/>
            </a:endParaRPr>
          </a:p>
          <a:p>
            <a:pPr>
              <a:tabLst>
                <a:tab pos="0" algn="l"/>
              </a:tabLst>
            </a:pPr>
            <a:endParaRPr lang="en-US" dirty="0">
              <a:cs typeface="Arial"/>
            </a:endParaRPr>
          </a:p>
        </p:txBody>
      </p:sp>
      <p:sp>
        <p:nvSpPr>
          <p:cNvPr id="226" name="PlaceHolder 3">
            <a:extLst>
              <a:ext uri="{FF2B5EF4-FFF2-40B4-BE49-F238E27FC236}">
                <a16:creationId xmlns:a16="http://schemas.microsoft.com/office/drawing/2014/main" id="{84F5003F-3B67-CFC1-D8CF-57AB7A9AA981}"/>
              </a:ext>
            </a:extLst>
          </p:cNvPr>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577895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5BA77-5656-5251-D614-F06A762F822E}"/>
            </a:ext>
          </a:extLst>
        </p:cNvPr>
        <p:cNvGrpSpPr/>
        <p:nvPr/>
      </p:nvGrpSpPr>
      <p:grpSpPr>
        <a:xfrm>
          <a:off x="0" y="0"/>
          <a:ext cx="0" cy="0"/>
          <a:chOff x="0" y="0"/>
          <a:chExt cx="0" cy="0"/>
        </a:xfrm>
      </p:grpSpPr>
      <p:sp>
        <p:nvSpPr>
          <p:cNvPr id="224" name="PlaceHolder 1">
            <a:extLst>
              <a:ext uri="{FF2B5EF4-FFF2-40B4-BE49-F238E27FC236}">
                <a16:creationId xmlns:a16="http://schemas.microsoft.com/office/drawing/2014/main" id="{076EE7D7-0924-91D5-6001-AA7B31FB1ECC}"/>
              </a:ext>
            </a:extLst>
          </p:cNvPr>
          <p:cNvSpPr>
            <a:spLocks noGrp="1" noRot="1" noChangeAspect="1"/>
          </p:cNvSpPr>
          <p:nvPr>
            <p:ph type="sldImg"/>
          </p:nvPr>
        </p:nvSpPr>
        <p:spPr>
          <a:xfrm>
            <a:off x="685800" y="1143000"/>
            <a:ext cx="5486400" cy="3086100"/>
          </a:xfrm>
          <a:prstGeom prst="rect">
            <a:avLst/>
          </a:prstGeom>
          <a:ln w="0">
            <a:noFill/>
          </a:ln>
        </p:spPr>
      </p:sp>
      <p:sp>
        <p:nvSpPr>
          <p:cNvPr id="225" name="PlaceHolder 2">
            <a:extLst>
              <a:ext uri="{FF2B5EF4-FFF2-40B4-BE49-F238E27FC236}">
                <a16:creationId xmlns:a16="http://schemas.microsoft.com/office/drawing/2014/main" id="{65ED8BCD-B305-0D43-B3F3-68D03D9A4546}"/>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a:tabLst>
                <a:tab pos="0" algn="l"/>
              </a:tabLst>
            </a:pPr>
            <a:r>
              <a:rPr lang="en-US" dirty="0">
                <a:solidFill>
                  <a:srgbClr val="000000"/>
                </a:solidFill>
                <a:cs typeface="Arial"/>
              </a:rPr>
              <a:t>Since the operating system and the users share the hardware and software resources of the computer system, we need to make sure </a:t>
            </a:r>
            <a:r>
              <a:rPr lang="en-US" b="0" u="none" strike="noStrike" dirty="0">
                <a:solidFill>
                  <a:srgbClr val="000000"/>
                </a:solidFill>
                <a:uFillTx/>
                <a:cs typeface="Arial"/>
              </a:rPr>
              <a:t>that </a:t>
            </a:r>
            <a:r>
              <a:rPr lang="en-US" dirty="0">
                <a:solidFill>
                  <a:srgbClr val="000000"/>
                </a:solidFill>
                <a:cs typeface="Arial"/>
              </a:rPr>
              <a:t>an error in </a:t>
            </a:r>
            <a:r>
              <a:rPr lang="en-US" b="0" u="none" strike="noStrike" dirty="0">
                <a:solidFill>
                  <a:srgbClr val="000000"/>
                </a:solidFill>
                <a:uFillTx/>
                <a:cs typeface="Arial"/>
              </a:rPr>
              <a:t>a </a:t>
            </a:r>
            <a:r>
              <a:rPr lang="en-US" dirty="0">
                <a:solidFill>
                  <a:srgbClr val="000000"/>
                </a:solidFill>
                <a:cs typeface="Arial"/>
              </a:rPr>
              <a:t>user program could cause problems only for the one </a:t>
            </a:r>
            <a:r>
              <a:rPr lang="en-US" b="0" u="none" strike="noStrike" dirty="0">
                <a:solidFill>
                  <a:srgbClr val="000000"/>
                </a:solidFill>
                <a:uFillTx/>
                <a:cs typeface="Arial"/>
              </a:rPr>
              <a:t>program </a:t>
            </a:r>
            <a:r>
              <a:rPr lang="en-US" dirty="0">
                <a:solidFill>
                  <a:srgbClr val="000000"/>
                </a:solidFill>
                <a:cs typeface="Arial"/>
              </a:rPr>
              <a:t>running</a:t>
            </a:r>
            <a:r>
              <a:rPr lang="en-US" b="0" u="none" strike="noStrike" dirty="0">
                <a:solidFill>
                  <a:srgbClr val="000000"/>
                </a:solidFill>
                <a:uFillTx/>
                <a:cs typeface="Arial"/>
              </a:rPr>
              <a:t>. </a:t>
            </a:r>
            <a:endParaRPr lang="en-US" dirty="0">
              <a:solidFill>
                <a:srgbClr val="000000"/>
              </a:solidFill>
              <a:cs typeface="Arial"/>
            </a:endParaRPr>
          </a:p>
          <a:p>
            <a:pPr>
              <a:tabLst>
                <a:tab pos="0" algn="l"/>
              </a:tabLst>
            </a:pPr>
            <a:endParaRPr lang="en-US" dirty="0">
              <a:solidFill>
                <a:srgbClr val="000000"/>
              </a:solidFill>
              <a:cs typeface="Arial"/>
            </a:endParaRPr>
          </a:p>
          <a:p>
            <a:pPr>
              <a:tabLst>
                <a:tab pos="0" algn="l"/>
              </a:tabLst>
            </a:pPr>
            <a:r>
              <a:rPr lang="en-US" dirty="0">
                <a:solidFill>
                  <a:srgbClr val="000000"/>
                </a:solidFill>
                <a:cs typeface="Arial"/>
              </a:rPr>
              <a:t>With sharing, many processes could be adversely affected by a bug in one program. For example, if a process gets stuck in an infinite loop, this loop could prevent the correct operation of many other processes</a:t>
            </a:r>
            <a:r>
              <a:rPr lang="en-US" b="0" u="none" strike="noStrike" dirty="0">
                <a:solidFill>
                  <a:srgbClr val="000000"/>
                </a:solidFill>
                <a:uFillTx/>
                <a:cs typeface="Arial"/>
              </a:rPr>
              <a:t>. </a:t>
            </a:r>
            <a:endParaRPr lang="en-US" dirty="0">
              <a:solidFill>
                <a:srgbClr val="000000"/>
              </a:solidFill>
              <a:cs typeface="Arial"/>
            </a:endParaRPr>
          </a:p>
          <a:p>
            <a:pPr>
              <a:tabLst>
                <a:tab pos="0" algn="l"/>
              </a:tabLst>
            </a:pPr>
            <a:endParaRPr lang="en-US" dirty="0">
              <a:solidFill>
                <a:srgbClr val="000000"/>
              </a:solidFill>
              <a:cs typeface="Arial"/>
            </a:endParaRPr>
          </a:p>
          <a:p>
            <a:pPr>
              <a:tabLst>
                <a:tab pos="0" algn="l"/>
              </a:tabLst>
            </a:pPr>
            <a:r>
              <a:rPr lang="en-US" dirty="0">
                <a:solidFill>
                  <a:srgbClr val="000000"/>
                </a:solidFill>
                <a:cs typeface="Arial"/>
              </a:rPr>
              <a:t>In order to ensure the proper execution of the operating system, we must be able to distinguish between the execution of operating-system code and user-defined code. The approach taken by most computer systems is to provide hardware support that allows us to differentiate among various modes of execution.</a:t>
            </a:r>
            <a:endParaRPr lang="en-US" dirty="0">
              <a:cs typeface="Arial"/>
            </a:endParaRPr>
          </a:p>
          <a:p>
            <a:pPr>
              <a:tabLst>
                <a:tab pos="0" algn="l"/>
              </a:tabLst>
            </a:pPr>
            <a:endParaRPr lang="en-US" dirty="0">
              <a:solidFill>
                <a:srgbClr val="000000"/>
              </a:solidFill>
              <a:cs typeface="Arial"/>
            </a:endParaRPr>
          </a:p>
          <a:p>
            <a:pPr>
              <a:tabLst>
                <a:tab pos="0" algn="l"/>
              </a:tabLst>
            </a:pPr>
            <a:r>
              <a:rPr lang="en-US" dirty="0">
                <a:solidFill>
                  <a:srgbClr val="000000"/>
                </a:solidFill>
                <a:cs typeface="Arial"/>
              </a:rPr>
              <a:t>At the very least, we need two separate </a:t>
            </a:r>
            <a:r>
              <a:rPr lang="en-US" b="1" dirty="0">
                <a:solidFill>
                  <a:srgbClr val="000000"/>
                </a:solidFill>
                <a:cs typeface="Arial"/>
              </a:rPr>
              <a:t>modes</a:t>
            </a:r>
            <a:r>
              <a:rPr lang="en-US" dirty="0">
                <a:solidFill>
                  <a:srgbClr val="000000"/>
                </a:solidFill>
                <a:cs typeface="Arial"/>
              </a:rPr>
              <a:t> of operation: </a:t>
            </a:r>
            <a:r>
              <a:rPr lang="en-US" b="1" dirty="0">
                <a:solidFill>
                  <a:srgbClr val="000000"/>
                </a:solidFill>
                <a:cs typeface="Arial"/>
              </a:rPr>
              <a:t>user mode</a:t>
            </a:r>
            <a:r>
              <a:rPr lang="en-US" dirty="0">
                <a:solidFill>
                  <a:srgbClr val="000000"/>
                </a:solidFill>
                <a:cs typeface="Arial"/>
              </a:rPr>
              <a:t> and </a:t>
            </a:r>
            <a:r>
              <a:rPr lang="en-US" b="1" dirty="0">
                <a:solidFill>
                  <a:srgbClr val="000000"/>
                </a:solidFill>
                <a:cs typeface="Arial"/>
              </a:rPr>
              <a:t>kernel mode</a:t>
            </a:r>
            <a:r>
              <a:rPr lang="en-US" dirty="0">
                <a:solidFill>
                  <a:srgbClr val="000000"/>
                </a:solidFill>
                <a:cs typeface="Arial"/>
              </a:rPr>
              <a:t> (also called </a:t>
            </a:r>
            <a:r>
              <a:rPr lang="en-US" b="1" dirty="0">
                <a:solidFill>
                  <a:srgbClr val="000000"/>
                </a:solidFill>
                <a:cs typeface="Arial"/>
              </a:rPr>
              <a:t>supervisor mode</a:t>
            </a:r>
            <a:r>
              <a:rPr lang="en-US" dirty="0">
                <a:solidFill>
                  <a:srgbClr val="000000"/>
                </a:solidFill>
                <a:cs typeface="Arial"/>
              </a:rPr>
              <a:t>, </a:t>
            </a:r>
            <a:r>
              <a:rPr lang="en-US" b="1" dirty="0">
                <a:solidFill>
                  <a:srgbClr val="000000"/>
                </a:solidFill>
                <a:cs typeface="Arial"/>
              </a:rPr>
              <a:t>system mode</a:t>
            </a:r>
            <a:r>
              <a:rPr lang="en-US" dirty="0">
                <a:solidFill>
                  <a:srgbClr val="000000"/>
                </a:solidFill>
                <a:cs typeface="Arial"/>
              </a:rPr>
              <a:t>, or </a:t>
            </a:r>
            <a:r>
              <a:rPr lang="en-US" b="1" dirty="0">
                <a:solidFill>
                  <a:srgbClr val="000000"/>
                </a:solidFill>
                <a:cs typeface="Arial"/>
              </a:rPr>
              <a:t>privileged mode</a:t>
            </a:r>
            <a:r>
              <a:rPr lang="en-US" dirty="0">
                <a:solidFill>
                  <a:srgbClr val="000000"/>
                </a:solidFill>
                <a:cs typeface="Arial"/>
              </a:rPr>
              <a:t>). A bit, called the </a:t>
            </a:r>
            <a:r>
              <a:rPr lang="en-US" b="1" dirty="0">
                <a:solidFill>
                  <a:srgbClr val="000000"/>
                </a:solidFill>
                <a:cs typeface="Arial"/>
              </a:rPr>
              <a:t>mode bit</a:t>
            </a:r>
            <a:r>
              <a:rPr lang="en-US" dirty="0">
                <a:solidFill>
                  <a:srgbClr val="000000"/>
                </a:solidFill>
                <a:cs typeface="Arial"/>
              </a:rPr>
              <a:t>, is added to the hardware of the computer to indicate the current mode: kernel (0) or user (1). With the mode bit, we are able to distinguish between a task that is executed on behalf of the operating system and one that is executed on behalf of the user. When the computer system is executing on behalf of a user application, the system is in user mode. However, when a user application requests a service from the operating system (via a system call), it must transition from user to kernel mode to fulfill the request. This is shown in </a:t>
            </a:r>
            <a:r>
              <a:rPr lang="en-US" dirty="0">
                <a:solidFill>
                  <a:srgbClr val="000000"/>
                </a:solidFill>
                <a:cs typeface="Arial"/>
                <a:hlinkClick r:id="rId3"/>
              </a:rPr>
              <a:t>Figure 1.10</a:t>
            </a:r>
            <a:r>
              <a:rPr lang="en-US" dirty="0">
                <a:solidFill>
                  <a:srgbClr val="000000"/>
                </a:solidFill>
                <a:cs typeface="Arial"/>
              </a:rPr>
              <a:t>. As we shall see, this architectural enhancement is useful for many other aspects of system operation as well.</a:t>
            </a:r>
            <a:endParaRPr lang="en-US">
              <a:cs typeface="Arial"/>
            </a:endParaRPr>
          </a:p>
          <a:p>
            <a:pPr>
              <a:tabLst>
                <a:tab pos="0" algn="l"/>
              </a:tabLst>
            </a:pPr>
            <a:endParaRPr lang="en-US" dirty="0">
              <a:solidFill>
                <a:srgbClr val="000000"/>
              </a:solidFill>
              <a:cs typeface="Arial"/>
            </a:endParaRPr>
          </a:p>
          <a:p>
            <a:pPr>
              <a:tabLst>
                <a:tab pos="0" algn="l"/>
              </a:tabLst>
            </a:pPr>
            <a:endParaRPr lang="en-US" dirty="0">
              <a:cs typeface="Arial"/>
            </a:endParaRPr>
          </a:p>
          <a:p>
            <a:pPr>
              <a:tabLst>
                <a:tab pos="0" algn="l"/>
              </a:tabLst>
            </a:pPr>
            <a:endParaRPr lang="en-US" dirty="0">
              <a:cs typeface="Arial"/>
            </a:endParaRPr>
          </a:p>
          <a:p>
            <a:pPr>
              <a:tabLst>
                <a:tab pos="0" algn="l"/>
              </a:tabLst>
            </a:pPr>
            <a:endParaRPr lang="en-US" dirty="0">
              <a:cs typeface="Arial"/>
            </a:endParaRPr>
          </a:p>
        </p:txBody>
      </p:sp>
      <p:sp>
        <p:nvSpPr>
          <p:cNvPr id="226" name="PlaceHolder 3">
            <a:extLst>
              <a:ext uri="{FF2B5EF4-FFF2-40B4-BE49-F238E27FC236}">
                <a16:creationId xmlns:a16="http://schemas.microsoft.com/office/drawing/2014/main" id="{7B8ABE41-3891-DBD5-F6C5-12C8C1757A6A}"/>
              </a:ext>
            </a:extLst>
          </p:cNvPr>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132069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8D36E-E445-B5CE-B947-C370F1AC0F5A}"/>
            </a:ext>
          </a:extLst>
        </p:cNvPr>
        <p:cNvGrpSpPr/>
        <p:nvPr/>
      </p:nvGrpSpPr>
      <p:grpSpPr>
        <a:xfrm>
          <a:off x="0" y="0"/>
          <a:ext cx="0" cy="0"/>
          <a:chOff x="0" y="0"/>
          <a:chExt cx="0" cy="0"/>
        </a:xfrm>
      </p:grpSpPr>
      <p:sp>
        <p:nvSpPr>
          <p:cNvPr id="224" name="PlaceHolder 1">
            <a:extLst>
              <a:ext uri="{FF2B5EF4-FFF2-40B4-BE49-F238E27FC236}">
                <a16:creationId xmlns:a16="http://schemas.microsoft.com/office/drawing/2014/main" id="{205EA25C-7500-60F1-C6FE-667F39B83271}"/>
              </a:ext>
            </a:extLst>
          </p:cNvPr>
          <p:cNvSpPr>
            <a:spLocks noGrp="1" noRot="1" noChangeAspect="1"/>
          </p:cNvSpPr>
          <p:nvPr>
            <p:ph type="sldImg"/>
          </p:nvPr>
        </p:nvSpPr>
        <p:spPr>
          <a:xfrm>
            <a:off x="685800" y="1143000"/>
            <a:ext cx="5486400" cy="3086100"/>
          </a:xfrm>
          <a:prstGeom prst="rect">
            <a:avLst/>
          </a:prstGeom>
          <a:ln w="0">
            <a:noFill/>
          </a:ln>
        </p:spPr>
      </p:sp>
      <p:sp>
        <p:nvSpPr>
          <p:cNvPr id="225" name="PlaceHolder 2">
            <a:extLst>
              <a:ext uri="{FF2B5EF4-FFF2-40B4-BE49-F238E27FC236}">
                <a16:creationId xmlns:a16="http://schemas.microsoft.com/office/drawing/2014/main" id="{F0A430F5-7D36-2425-B9B1-EBDC9A9F185C}"/>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a:tabLst>
                <a:tab pos="0" algn="l"/>
              </a:tabLst>
            </a:pPr>
            <a:r>
              <a:rPr lang="en-US" dirty="0">
                <a:solidFill>
                  <a:srgbClr val="000000"/>
                </a:solidFill>
                <a:cs typeface="Arial"/>
              </a:rPr>
              <a:t>At system boot time, the hardware starts in kernel mode. The operating system is then loaded and starts user applications in user mode. Whenever a trap or interrupt occurs, the hardware switches from user mode to kernel mode (that is, changes the state of the mode bit to 0). Thus, whenever the operating system gains control of the computer, it is in kernel mode. The system always switches to user mode (by setting the mode bit to 1) before passing control to a user program.</a:t>
            </a:r>
            <a:endParaRPr lang="en-US" dirty="0">
              <a:cs typeface="Arial"/>
            </a:endParaRPr>
          </a:p>
          <a:p>
            <a:pPr>
              <a:tabLst>
                <a:tab pos="0" algn="l"/>
              </a:tabLst>
            </a:pPr>
            <a:endParaRPr lang="en-US" dirty="0">
              <a:solidFill>
                <a:srgbClr val="000000"/>
              </a:solidFill>
              <a:cs typeface="Arial"/>
            </a:endParaRPr>
          </a:p>
          <a:p>
            <a:pPr>
              <a:tabLst>
                <a:tab pos="0" algn="l"/>
              </a:tabLst>
            </a:pPr>
            <a:r>
              <a:rPr lang="en-US">
                <a:solidFill>
                  <a:srgbClr val="000000"/>
                </a:solidFill>
              </a:rPr>
              <a:t>The dual mode of operation provides us with the means for protecting the operating system from errant users—and errant users from one another. We accomplish this protection by designating some of the machine instructions that may cause harm as </a:t>
            </a:r>
            <a:r>
              <a:rPr lang="en-US" b="1">
                <a:solidFill>
                  <a:srgbClr val="000000"/>
                </a:solidFill>
              </a:rPr>
              <a:t>privileged instructions</a:t>
            </a:r>
            <a:r>
              <a:rPr lang="en-US">
                <a:solidFill>
                  <a:srgbClr val="000000"/>
                </a:solidFill>
              </a:rPr>
              <a:t>. The hardware allows privileged instructions to be executed only in kernel mode. If an attempt is made to execute a privileged instruction in user mode, the hardware does not execute the instruction but rather treats it as illegal and traps it to the operating system.</a:t>
            </a:r>
            <a:endParaRPr lang="en-US"/>
          </a:p>
          <a:p>
            <a:pPr>
              <a:tabLst>
                <a:tab pos="0" algn="l"/>
              </a:tabLst>
            </a:pPr>
            <a:endParaRPr lang="en-US" dirty="0">
              <a:cs typeface="Arial"/>
            </a:endParaRPr>
          </a:p>
          <a:p>
            <a:pPr>
              <a:tabLst>
                <a:tab pos="0" algn="l"/>
              </a:tabLst>
            </a:pPr>
            <a:endParaRPr lang="en-US" dirty="0">
              <a:solidFill>
                <a:srgbClr val="000000"/>
              </a:solidFill>
              <a:cs typeface="Arial"/>
            </a:endParaRPr>
          </a:p>
          <a:p>
            <a:pPr>
              <a:tabLst>
                <a:tab pos="0" algn="l"/>
              </a:tabLst>
            </a:pPr>
            <a:endParaRPr lang="en-US" dirty="0">
              <a:cs typeface="Arial"/>
            </a:endParaRPr>
          </a:p>
          <a:p>
            <a:pPr>
              <a:tabLst>
                <a:tab pos="0" algn="l"/>
              </a:tabLst>
            </a:pPr>
            <a:endParaRPr lang="en-US" dirty="0">
              <a:cs typeface="Arial"/>
            </a:endParaRPr>
          </a:p>
          <a:p>
            <a:pPr>
              <a:tabLst>
                <a:tab pos="0" algn="l"/>
              </a:tabLst>
            </a:pPr>
            <a:endParaRPr lang="en-US" dirty="0">
              <a:cs typeface="Arial"/>
            </a:endParaRPr>
          </a:p>
        </p:txBody>
      </p:sp>
      <p:sp>
        <p:nvSpPr>
          <p:cNvPr id="226" name="PlaceHolder 3">
            <a:extLst>
              <a:ext uri="{FF2B5EF4-FFF2-40B4-BE49-F238E27FC236}">
                <a16:creationId xmlns:a16="http://schemas.microsoft.com/office/drawing/2014/main" id="{28F10BFB-ACD9-588D-B962-8C8C46BB9CB4}"/>
              </a:ext>
            </a:extLst>
          </p:cNvPr>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500273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A3B2D-6B12-0636-BB4F-3B7C807FEE80}"/>
            </a:ext>
          </a:extLst>
        </p:cNvPr>
        <p:cNvGrpSpPr/>
        <p:nvPr/>
      </p:nvGrpSpPr>
      <p:grpSpPr>
        <a:xfrm>
          <a:off x="0" y="0"/>
          <a:ext cx="0" cy="0"/>
          <a:chOff x="0" y="0"/>
          <a:chExt cx="0" cy="0"/>
        </a:xfrm>
      </p:grpSpPr>
      <p:sp>
        <p:nvSpPr>
          <p:cNvPr id="224" name="PlaceHolder 1">
            <a:extLst>
              <a:ext uri="{FF2B5EF4-FFF2-40B4-BE49-F238E27FC236}">
                <a16:creationId xmlns:a16="http://schemas.microsoft.com/office/drawing/2014/main" id="{5B3903FA-2E70-F359-936A-7A7D426EC67F}"/>
              </a:ext>
            </a:extLst>
          </p:cNvPr>
          <p:cNvSpPr>
            <a:spLocks noGrp="1" noRot="1" noChangeAspect="1"/>
          </p:cNvSpPr>
          <p:nvPr>
            <p:ph type="sldImg"/>
          </p:nvPr>
        </p:nvSpPr>
        <p:spPr>
          <a:xfrm>
            <a:off x="685800" y="1143000"/>
            <a:ext cx="5486400" cy="3086100"/>
          </a:xfrm>
          <a:prstGeom prst="rect">
            <a:avLst/>
          </a:prstGeom>
          <a:ln w="0">
            <a:noFill/>
          </a:ln>
        </p:spPr>
      </p:sp>
      <p:sp>
        <p:nvSpPr>
          <p:cNvPr id="225" name="PlaceHolder 2">
            <a:extLst>
              <a:ext uri="{FF2B5EF4-FFF2-40B4-BE49-F238E27FC236}">
                <a16:creationId xmlns:a16="http://schemas.microsoft.com/office/drawing/2014/main" id="{7D893C08-9684-4C8D-C678-92C1960FFB87}"/>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a:tabLst>
                <a:tab pos="0" algn="l"/>
              </a:tabLst>
            </a:pPr>
            <a:r>
              <a:rPr lang="en-US" b="1">
                <a:solidFill>
                  <a:srgbClr val="000000"/>
                </a:solidFill>
              </a:rPr>
              <a:t>CPU control: Timer ensures OS regains control</a:t>
            </a:r>
            <a:r>
              <a:rPr lang="en-US">
                <a:solidFill>
                  <a:srgbClr val="000000"/>
                </a:solidFill>
              </a:rPr>
              <a:t> The operating system must maintain ultimate control over the CPU to prevent user programs from monopolizing system resources. The timer mechanism is a hardware solution that guarantees the OS can regain control even if a user program enters an infinite loop or fails to make system calls.</a:t>
            </a:r>
            <a:endParaRPr lang="en-US"/>
          </a:p>
          <a:p>
            <a:pPr>
              <a:tabLst>
                <a:tab pos="0" algn="l"/>
              </a:tabLst>
            </a:pPr>
            <a:r>
              <a:rPr lang="en-US" b="1" dirty="0">
                <a:solidFill>
                  <a:srgbClr val="000000"/>
                </a:solidFill>
                <a:cs typeface="Arial"/>
              </a:rPr>
              <a:t>Implementation: Fixed/variable interrupts using clock and counter</a:t>
            </a:r>
            <a:r>
              <a:rPr lang="en-US" dirty="0">
                <a:solidFill>
                  <a:srgbClr val="000000"/>
                </a:solidFill>
                <a:cs typeface="Arial"/>
              </a:rPr>
              <a:t> Timers can generate interrupts at fixed intervals (e.g., 1/60 second) or variable intervals. Variable timers typically use a fixed-rate clock that decrements a counter. When the counter reaches zero, an interrupt occurs. For example, a 10-bit counter with a 1-millisecond clock can create interrupts from 1 to 1,024 milliseconds in 1-millisecond increments.</a:t>
            </a:r>
            <a:endParaRPr lang="en-US" dirty="0">
              <a:cs typeface="Arial"/>
            </a:endParaRPr>
          </a:p>
          <a:p>
            <a:pPr>
              <a:tabLst>
                <a:tab pos="0" algn="l"/>
              </a:tabLst>
            </a:pPr>
            <a:r>
              <a:rPr lang="en-US" b="1" dirty="0">
                <a:solidFill>
                  <a:srgbClr val="000000"/>
                </a:solidFill>
                <a:cs typeface="Arial"/>
              </a:rPr>
              <a:t>Protection: Timer settings are privileged operations</a:t>
            </a:r>
            <a:r>
              <a:rPr lang="en-US" dirty="0">
                <a:solidFill>
                  <a:srgbClr val="000000"/>
                </a:solidFill>
                <a:cs typeface="Arial"/>
              </a:rPr>
              <a:t> Instructions that modify the timer are designated as privileged operations that can only be executed in kernel mode. This prevents user programs from disabling or manipulating the timer to avoid interruption. The timer's protection is crucial to the operating system's ability to maintain control.</a:t>
            </a:r>
            <a:endParaRPr lang="en-US" dirty="0">
              <a:cs typeface="Arial"/>
            </a:endParaRPr>
          </a:p>
          <a:p>
            <a:pPr>
              <a:tabLst>
                <a:tab pos="0" algn="l"/>
              </a:tabLst>
            </a:pPr>
            <a:r>
              <a:rPr lang="en-US" b="1" dirty="0">
                <a:solidFill>
                  <a:srgbClr val="000000"/>
                </a:solidFill>
                <a:cs typeface="Arial"/>
              </a:rPr>
              <a:t>Initialization: OS sets timer before running user programs</a:t>
            </a:r>
            <a:r>
              <a:rPr lang="en-US" dirty="0">
                <a:solidFill>
                  <a:srgbClr val="000000"/>
                </a:solidFill>
                <a:cs typeface="Arial"/>
              </a:rPr>
              <a:t> Before transferring control to any user program, the operating system ensures the timer is properly configured to generate an interrupt. This creates a safety net that guarantees the OS will regain control regardless of the program's behavior.</a:t>
            </a:r>
            <a:endParaRPr lang="en-US" dirty="0">
              <a:cs typeface="Arial"/>
            </a:endParaRPr>
          </a:p>
          <a:p>
            <a:pPr>
              <a:tabLst>
                <a:tab pos="0" algn="l"/>
              </a:tabLst>
            </a:pPr>
            <a:r>
              <a:rPr lang="en-US" b="1" dirty="0">
                <a:solidFill>
                  <a:srgbClr val="000000"/>
                </a:solidFill>
                <a:cs typeface="Arial"/>
              </a:rPr>
              <a:t>Time limits: Counter tracks allowed execution time</a:t>
            </a:r>
            <a:r>
              <a:rPr lang="en-US" dirty="0">
                <a:solidFill>
                  <a:srgbClr val="000000"/>
                </a:solidFill>
                <a:cs typeface="Arial"/>
              </a:rPr>
              <a:t> The OS can implement time limits for programs by initializing a counter with the maximum allowed runtime. For example, a program with a 7-minute limit would have its counter set to 420 seconds. The timer decrements this counter, and when it becomes negative, the OS can terminate the program for exceeding its time allocation.</a:t>
            </a:r>
            <a:endParaRPr lang="en-US" dirty="0">
              <a:cs typeface="Arial"/>
            </a:endParaRPr>
          </a:p>
          <a:p>
            <a:pPr>
              <a:tabLst>
                <a:tab pos="0" algn="l"/>
              </a:tabLst>
            </a:pPr>
            <a:endParaRPr lang="en-US" dirty="0">
              <a:cs typeface="Arial"/>
            </a:endParaRPr>
          </a:p>
          <a:p>
            <a:pPr>
              <a:tabLst>
                <a:tab pos="0" algn="l"/>
              </a:tabLst>
            </a:pPr>
            <a:endParaRPr lang="en-US" dirty="0">
              <a:cs typeface="Arial"/>
            </a:endParaRPr>
          </a:p>
          <a:p>
            <a:pPr>
              <a:tabLst>
                <a:tab pos="0" algn="l"/>
              </a:tabLst>
            </a:pPr>
            <a:endParaRPr lang="en-US" dirty="0">
              <a:solidFill>
                <a:srgbClr val="000000"/>
              </a:solidFill>
              <a:cs typeface="Arial"/>
            </a:endParaRPr>
          </a:p>
          <a:p>
            <a:pPr>
              <a:tabLst>
                <a:tab pos="0" algn="l"/>
              </a:tabLst>
            </a:pPr>
            <a:endParaRPr lang="en-US" dirty="0">
              <a:cs typeface="Arial"/>
            </a:endParaRPr>
          </a:p>
          <a:p>
            <a:pPr>
              <a:tabLst>
                <a:tab pos="0" algn="l"/>
              </a:tabLst>
            </a:pPr>
            <a:endParaRPr lang="en-US" dirty="0">
              <a:cs typeface="Arial"/>
            </a:endParaRPr>
          </a:p>
          <a:p>
            <a:pPr>
              <a:tabLst>
                <a:tab pos="0" algn="l"/>
              </a:tabLst>
            </a:pPr>
            <a:endParaRPr lang="en-US" dirty="0">
              <a:cs typeface="Arial"/>
            </a:endParaRPr>
          </a:p>
        </p:txBody>
      </p:sp>
      <p:sp>
        <p:nvSpPr>
          <p:cNvPr id="226" name="PlaceHolder 3">
            <a:extLst>
              <a:ext uri="{FF2B5EF4-FFF2-40B4-BE49-F238E27FC236}">
                <a16:creationId xmlns:a16="http://schemas.microsoft.com/office/drawing/2014/main" id="{9F0E917A-2D39-D225-C7A2-011B870F7BE7}"/>
              </a:ext>
            </a:extLst>
          </p:cNvPr>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extLst>
      <p:ext uri="{BB962C8B-B14F-4D97-AF65-F5344CB8AC3E}">
        <p14:creationId xmlns:p14="http://schemas.microsoft.com/office/powerpoint/2010/main" val="4157998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noRot="1" noChangeAspect="1"/>
          </p:cNvSpPr>
          <p:nvPr>
            <p:ph type="sldImg"/>
          </p:nvPr>
        </p:nvSpPr>
        <p:spPr>
          <a:xfrm>
            <a:off x="685800" y="1143000"/>
            <a:ext cx="5486040" cy="3085920"/>
          </a:xfrm>
          <a:prstGeom prst="rect">
            <a:avLst/>
          </a:prstGeom>
          <a:ln w="0">
            <a:noFill/>
          </a:ln>
        </p:spPr>
      </p:sp>
      <p:sp>
        <p:nvSpPr>
          <p:cNvPr id="26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262" name="PlaceHolder 3"/>
          <p:cNvSpPr>
            <a:spLocks noGrp="1"/>
          </p:cNvSpPr>
          <p:nvPr>
            <p:ph type="sldNum" idx="63"/>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685800" y="1143000"/>
            <a:ext cx="5486040" cy="3085920"/>
          </a:xfrm>
          <a:prstGeom prst="rect">
            <a:avLst/>
          </a:prstGeom>
          <a:ln w="0">
            <a:noFill/>
          </a:ln>
        </p:spPr>
      </p:sp>
      <p:sp>
        <p:nvSpPr>
          <p:cNvPr id="26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A process is a program in execution, representing the active entity that requires CPU time, memory, files, and I/O devices. For forensic examiners, process analysis is critical because processes show what programs were running on a system. Even after a process terminates, artifacts of its execution remain in memory dumps, swap files, and system logs. Process creation timestamps can establish timelines, and process relationships (parent-child) can reveal how malware or other programs were executed on a system.</a:t>
            </a:r>
          </a:p>
        </p:txBody>
      </p:sp>
      <p:sp>
        <p:nvSpPr>
          <p:cNvPr id="265" name="PlaceHolder 3"/>
          <p:cNvSpPr>
            <a:spLocks noGrp="1"/>
          </p:cNvSpPr>
          <p:nvPr>
            <p:ph type="sldNum" idx="64"/>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29AAFEB1-1194-4CAA-AEE3-D6AA1C993EA8}" type="slidenum">
              <a:rPr lang="en-US" sz="1200" b="0" u="none" strike="noStrike">
                <a:solidFill>
                  <a:schemeClr val="dk1"/>
                </a:solidFill>
                <a:uFillTx/>
                <a:latin typeface="+mn-lt"/>
                <a:ea typeface="+mn-ea"/>
              </a:rPr>
              <a:t>32</a:t>
            </a:fld>
            <a:endParaRPr lang="en-US" sz="1200" b="0" u="none" strike="noStrike">
              <a:solidFill>
                <a:srgbClr val="000000"/>
              </a:solidFill>
              <a:uFillTx/>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noRot="1" noChangeAspect="1"/>
          </p:cNvSpPr>
          <p:nvPr>
            <p:ph type="sldImg"/>
          </p:nvPr>
        </p:nvSpPr>
        <p:spPr>
          <a:xfrm>
            <a:off x="685800" y="1143000"/>
            <a:ext cx="5486040" cy="3085920"/>
          </a:xfrm>
          <a:prstGeom prst="rect">
            <a:avLst/>
          </a:prstGeom>
          <a:ln w="0">
            <a:noFill/>
          </a:ln>
        </p:spPr>
      </p:sp>
      <p:sp>
        <p:nvSpPr>
          <p:cNvPr id="26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Processes move through various states during their lifecycle. Understanding these states helps forensic examiners interpret memory dumps and process listings captured during an investigation. A process in waiting state might indicate communication with external systems or devices. Long-running processes might suggest background activity like data exfiltration. Terminated processes may still have data in memory or swap space. The pattern of state transitions can reveal abnormal behavior indicative of malware or unauthorized activities.</a:t>
            </a:r>
          </a:p>
        </p:txBody>
      </p:sp>
      <p:sp>
        <p:nvSpPr>
          <p:cNvPr id="268" name="PlaceHolder 3"/>
          <p:cNvSpPr>
            <a:spLocks noGrp="1"/>
          </p:cNvSpPr>
          <p:nvPr>
            <p:ph type="sldNum" idx="65"/>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08844FD2-41D4-4585-B51C-92364987A2F9}" type="slidenum">
              <a:rPr lang="en-US" sz="1200" b="0" u="none" strike="noStrike">
                <a:solidFill>
                  <a:schemeClr val="dk1"/>
                </a:solidFill>
                <a:uFillTx/>
                <a:latin typeface="+mn-lt"/>
                <a:ea typeface="+mn-ea"/>
              </a:rPr>
              <a:t>33</a:t>
            </a:fld>
            <a:endParaRPr lang="en-US" sz="1200" b="0" u="none" strike="noStrike">
              <a:solidFill>
                <a:srgbClr val="000000"/>
              </a:solidFill>
              <a:uFillTx/>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685800" y="1143000"/>
            <a:ext cx="5486040" cy="3085920"/>
          </a:xfrm>
          <a:prstGeom prst="rect">
            <a:avLst/>
          </a:prstGeom>
          <a:ln w="0">
            <a:noFill/>
          </a:ln>
        </p:spPr>
      </p:sp>
      <p:sp>
        <p:nvSpPr>
          <p:cNvPr id="27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The Process Control Block is a data structure containing all the information about a process. For forensic analysis, PCBs (or their remnants) found in memory dumps provide extensive information: what files the process accessed, what memory it used, its execution context, and its privileges. This information helps identify malicious processes, understand program behavior, and establish connections between different activities on the system. Even after a process terminates, PCB information may persist in memory or have been paged to disk.</a:t>
            </a:r>
          </a:p>
        </p:txBody>
      </p:sp>
      <p:sp>
        <p:nvSpPr>
          <p:cNvPr id="271" name="PlaceHolder 3"/>
          <p:cNvSpPr>
            <a:spLocks noGrp="1"/>
          </p:cNvSpPr>
          <p:nvPr>
            <p:ph type="sldNum" idx="66"/>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6C0133FF-16C1-4DF5-929C-4DF537A21748}" type="slidenum">
              <a:rPr lang="en-US" sz="1200" b="0" u="none" strike="noStrike">
                <a:solidFill>
                  <a:schemeClr val="dk1"/>
                </a:solidFill>
                <a:uFillTx/>
                <a:latin typeface="+mn-lt"/>
                <a:ea typeface="+mn-ea"/>
              </a:rPr>
              <a:t>34</a:t>
            </a:fld>
            <a:endParaRPr lang="en-US" sz="1200" b="0" u="none" strike="noStrike">
              <a:solidFill>
                <a:srgbClr val="000000"/>
              </a:solidFill>
              <a:uFillTx/>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noRot="1" noChangeAspect="1"/>
          </p:cNvSpPr>
          <p:nvPr>
            <p:ph type="sldImg"/>
          </p:nvPr>
        </p:nvSpPr>
        <p:spPr>
          <a:xfrm>
            <a:off x="685800" y="1143000"/>
            <a:ext cx="5486040" cy="3085920"/>
          </a:xfrm>
          <a:prstGeom prst="rect">
            <a:avLst/>
          </a:prstGeom>
          <a:ln w="0">
            <a:noFill/>
          </a:ln>
        </p:spPr>
      </p:sp>
      <p:sp>
        <p:nvSpPr>
          <p:cNvPr id="27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Process analysis is a cornerstone of forensic examination. It allows investigators to determine what was running on a system at specific times, which is crucial for understanding user activities and potential attacks. Malware often uses unusual process characteristics: it may hide from process listings, use unexpected parent processes to launch (like Word launching cmd.exe), operate with elevated permissions, or use deceptive naming to appear legitimate. Understanding normal process behavior helps examiners quickly identify these anomalies. Process handles can also reveal what files and network connections were accessed, even if that activity was later concealed.</a:t>
            </a:r>
          </a:p>
        </p:txBody>
      </p:sp>
      <p:sp>
        <p:nvSpPr>
          <p:cNvPr id="274" name="PlaceHolder 3"/>
          <p:cNvSpPr>
            <a:spLocks noGrp="1"/>
          </p:cNvSpPr>
          <p:nvPr>
            <p:ph type="sldNum" idx="67"/>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B97D1D24-96B5-4BDC-932E-65F4714C65FF}" type="slidenum">
              <a:rPr lang="en-US" sz="1200" b="0" u="none" strike="noStrike">
                <a:solidFill>
                  <a:schemeClr val="dk1"/>
                </a:solidFill>
                <a:uFillTx/>
                <a:latin typeface="+mn-lt"/>
                <a:ea typeface="+mn-ea"/>
              </a:rPr>
              <a:t>35</a:t>
            </a:fld>
            <a:endParaRPr lang="en-US" sz="1200" b="0" u="none" strike="noStrike">
              <a:solidFill>
                <a:srgbClr val="000000"/>
              </a:solidFill>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noRot="1" noChangeAspect="1"/>
          </p:cNvSpPr>
          <p:nvPr>
            <p:ph type="sldImg"/>
          </p:nvPr>
        </p:nvSpPr>
        <p:spPr>
          <a:xfrm>
            <a:off x="685800" y="1143000"/>
            <a:ext cx="5486040" cy="3085920"/>
          </a:xfrm>
          <a:prstGeom prst="rect">
            <a:avLst/>
          </a:prstGeom>
          <a:ln w="0">
            <a:noFill/>
          </a:ln>
        </p:spPr>
      </p:sp>
      <p:sp>
        <p:nvSpPr>
          <p:cNvPr id="18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190" name="PlaceHolder 3"/>
          <p:cNvSpPr>
            <a:spLocks noGrp="1"/>
          </p:cNvSpPr>
          <p:nvPr>
            <p:ph type="sldNum" idx="3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C00D2A17-4C26-40CE-88EE-8CAF0F3D12E3}" type="slidenum">
              <a:rPr lang="en-US" sz="1200" b="0" u="none" strike="noStrike">
                <a:solidFill>
                  <a:schemeClr val="dk1"/>
                </a:solidFill>
                <a:uFillTx/>
                <a:latin typeface="+mn-lt"/>
                <a:ea typeface="+mn-ea"/>
              </a:rPr>
              <a:t>3</a:t>
            </a:fld>
            <a:endParaRPr lang="en-US" sz="1200" b="0" u="none" strike="noStrike">
              <a:solidFill>
                <a:srgbClr val="000000"/>
              </a:solidFill>
              <a:uFillTx/>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noRot="1" noChangeAspect="1"/>
          </p:cNvSpPr>
          <p:nvPr>
            <p:ph type="sldImg"/>
          </p:nvPr>
        </p:nvSpPr>
        <p:spPr>
          <a:xfrm>
            <a:off x="685800" y="1143000"/>
            <a:ext cx="5486040" cy="3085920"/>
          </a:xfrm>
          <a:prstGeom prst="rect">
            <a:avLst/>
          </a:prstGeom>
          <a:ln w="0">
            <a:noFill/>
          </a:ln>
        </p:spPr>
      </p:sp>
      <p:sp>
        <p:nvSpPr>
          <p:cNvPr id="24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244" name="PlaceHolder 3"/>
          <p:cNvSpPr>
            <a:spLocks noGrp="1"/>
          </p:cNvSpPr>
          <p:nvPr>
            <p:ph type="sldNum" idx="57"/>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685800" y="1143000"/>
            <a:ext cx="5486040" cy="3085920"/>
          </a:xfrm>
          <a:prstGeom prst="rect">
            <a:avLst/>
          </a:prstGeom>
          <a:ln w="0">
            <a:noFill/>
          </a:ln>
        </p:spPr>
      </p:sp>
      <p:sp>
        <p:nvSpPr>
          <p:cNvPr id="24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Operating systems provide several key services for users. From a forensic perspective, each service can generate valuable artifacts. The user interface can reveal user activities through command history or recently opened files. Program execution services manage what programs run on the system and when. I/O operations can leave traces of device usage. File system manipulation creates timestamps and metadata. Communications services may leave records of network connections. Error logs can reveal unusual activities or system tampering.</a:t>
            </a:r>
          </a:p>
        </p:txBody>
      </p:sp>
      <p:sp>
        <p:nvSpPr>
          <p:cNvPr id="247" name="PlaceHolder 3"/>
          <p:cNvSpPr>
            <a:spLocks noGrp="1"/>
          </p:cNvSpPr>
          <p:nvPr>
            <p:ph type="sldNum" idx="58"/>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1A72F725-43FB-4C18-8280-91508AF03388}" type="slidenum">
              <a:rPr lang="en-US" sz="1200" b="0" u="none" strike="noStrike">
                <a:solidFill>
                  <a:schemeClr val="dk1"/>
                </a:solidFill>
                <a:uFillTx/>
                <a:latin typeface="+mn-lt"/>
                <a:ea typeface="+mn-ea"/>
              </a:rPr>
              <a:t>26</a:t>
            </a:fld>
            <a:endParaRPr lang="en-US" sz="1200" b="0" u="none" strike="noStrike">
              <a:solidFill>
                <a:srgbClr val="000000"/>
              </a:solidFill>
              <a:uFillTx/>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noRot="1" noChangeAspect="1"/>
          </p:cNvSpPr>
          <p:nvPr>
            <p:ph type="sldImg"/>
          </p:nvPr>
        </p:nvSpPr>
        <p:spPr>
          <a:xfrm>
            <a:off x="685800" y="1143000"/>
            <a:ext cx="5486040" cy="3085920"/>
          </a:xfrm>
          <a:prstGeom prst="rect">
            <a:avLst/>
          </a:prstGeom>
          <a:ln w="0">
            <a:noFill/>
          </a:ln>
        </p:spPr>
      </p:sp>
      <p:sp>
        <p:nvSpPr>
          <p:cNvPr id="24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Besides user-facing services, operating systems provide services for efficient system operation. Resource allocation distributes CPU cycles, memory, and devices among users and processes. Accounting and logging track resource usage and system events - these logs are gold mines for forensic examiners. Protection and security mechanisms prevent unauthorized access, but may also record attempted violations. Understanding these services helps examiners identify normal system behavior versus potential malicious activity.</a:t>
            </a:r>
          </a:p>
        </p:txBody>
      </p:sp>
      <p:sp>
        <p:nvSpPr>
          <p:cNvPr id="250" name="PlaceHolder 3"/>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53AA29B1-827F-40BD-BD70-3BEC1C0BD7AB}" type="slidenum">
              <a:rPr lang="en-US" sz="1200" b="0" u="none" strike="noStrike">
                <a:solidFill>
                  <a:schemeClr val="dk1"/>
                </a:solidFill>
                <a:uFillTx/>
                <a:latin typeface="+mn-lt"/>
                <a:ea typeface="+mn-ea"/>
              </a:rPr>
              <a:t>27</a:t>
            </a:fld>
            <a:endParaRPr lang="en-US" sz="1200" b="0" u="none" strike="noStrike">
              <a:solidFill>
                <a:srgbClr val="000000"/>
              </a:solidFill>
              <a:uFillTx/>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685800" y="1143000"/>
            <a:ext cx="5486040" cy="3085920"/>
          </a:xfrm>
          <a:prstGeom prst="rect">
            <a:avLst/>
          </a:prstGeom>
          <a:ln w="0">
            <a:noFill/>
          </a:ln>
        </p:spPr>
      </p:sp>
      <p:sp>
        <p:nvSpPr>
          <p:cNvPr id="25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253" name="PlaceHolder 3"/>
          <p:cNvSpPr>
            <a:spLocks noGrp="1"/>
          </p:cNvSpPr>
          <p:nvPr>
            <p:ph type="sldNum" idx="60"/>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685800" y="1143000"/>
            <a:ext cx="5486040" cy="3085920"/>
          </a:xfrm>
          <a:prstGeom prst="rect">
            <a:avLst/>
          </a:prstGeom>
          <a:ln w="0">
            <a:noFill/>
          </a:ln>
        </p:spPr>
      </p:sp>
      <p:sp>
        <p:nvSpPr>
          <p:cNvPr id="25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Command interpreters (shells) get and execute user commands. For forensic examiners, these interfaces are valuable sources of evidence. Many shells maintain command history files (like .bash_history in Linux or ConsoleHost_history.txt in Windows PowerShell) that record user commands. These histories can reveal what actions a user performed, when they occurred, and what files were accessed. Even when history is disabled, command artifacts may persist in memory or swap files. Interpreting these artifacts requires understanding shell behavior and command syntax.</a:t>
            </a:r>
          </a:p>
        </p:txBody>
      </p:sp>
      <p:sp>
        <p:nvSpPr>
          <p:cNvPr id="256" name="PlaceHolder 3"/>
          <p:cNvSpPr>
            <a:spLocks noGrp="1"/>
          </p:cNvSpPr>
          <p:nvPr>
            <p:ph type="sldNum" idx="61"/>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70F45EC2-EDF8-4151-A2FA-7083D8566C78}" type="slidenum">
              <a:rPr lang="en-US" sz="1200" b="0" u="none" strike="noStrike">
                <a:solidFill>
                  <a:schemeClr val="dk1"/>
                </a:solidFill>
                <a:uFillTx/>
                <a:latin typeface="+mn-lt"/>
                <a:ea typeface="+mn-ea"/>
              </a:rPr>
              <a:t>29</a:t>
            </a:fld>
            <a:endParaRPr lang="en-US" sz="1200" b="0" u="none" strike="noStrike">
              <a:solidFill>
                <a:srgbClr val="000000"/>
              </a:solidFill>
              <a:uFillTx/>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685800" y="1143000"/>
            <a:ext cx="5486040" cy="3085920"/>
          </a:xfrm>
          <a:prstGeom prst="rect">
            <a:avLst/>
          </a:prstGeom>
          <a:ln w="0">
            <a:noFill/>
          </a:ln>
        </p:spPr>
      </p:sp>
      <p:sp>
        <p:nvSpPr>
          <p:cNvPr id="25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GUIs provide user-friendly interfaces where users interact through windows, menus, and icons. GUIs generate many artifacts useful for forensic analysis. Windows maintains lists of recently opened files, jump lists showing application usage, and prefetch data indicating program execution. macOS keeps similar records in .plist files and the QuickLook cache. These artifacts can reveal user activities even when traditional evidence has been deleted. GUI elements also frequently cache thumbnails of viewed content, which may persist long after the original files are removed.</a:t>
            </a:r>
          </a:p>
        </p:txBody>
      </p:sp>
      <p:sp>
        <p:nvSpPr>
          <p:cNvPr id="259" name="PlaceHolder 3"/>
          <p:cNvSpPr>
            <a:spLocks noGrp="1"/>
          </p:cNvSpPr>
          <p:nvPr>
            <p:ph type="sldNum" idx="62"/>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B6A69D0F-1E44-41E5-B5DF-32DABE102C65}" type="slidenum">
              <a:rPr lang="en-US" sz="1200" b="0" u="none" strike="noStrike">
                <a:solidFill>
                  <a:schemeClr val="dk1"/>
                </a:solidFill>
                <a:uFillTx/>
                <a:latin typeface="+mn-lt"/>
                <a:ea typeface="+mn-ea"/>
              </a:rPr>
              <a:t>30</a:t>
            </a:fld>
            <a:endParaRPr lang="en-US" sz="1200" b="0" u="none" strike="noStrike">
              <a:solidFill>
                <a:srgbClr val="000000"/>
              </a:solidFill>
              <a:uFillTx/>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685800" y="1143000"/>
            <a:ext cx="5486040" cy="3085920"/>
          </a:xfrm>
          <a:prstGeom prst="rect">
            <a:avLst/>
          </a:prstGeom>
          <a:ln w="0">
            <a:noFill/>
          </a:ln>
        </p:spPr>
      </p:sp>
      <p:sp>
        <p:nvSpPr>
          <p:cNvPr id="27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277" name="PlaceHolder 3"/>
          <p:cNvSpPr>
            <a:spLocks noGrp="1"/>
          </p:cNvSpPr>
          <p:nvPr>
            <p:ph type="sldNum" idx="68"/>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685800" y="1143000"/>
            <a:ext cx="5486040" cy="3085920"/>
          </a:xfrm>
          <a:prstGeom prst="rect">
            <a:avLst/>
          </a:prstGeom>
          <a:ln w="0">
            <a:noFill/>
          </a:ln>
        </p:spPr>
      </p:sp>
      <p:sp>
        <p:nvSpPr>
          <p:cNvPr id="27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Memory management is the OS component that manages the main memory (RAM). It keeps track of which processes are using which parts of memory, allocates memory to processes as needed, and reclaims memory when processes terminate. For forensic examiners, memory analysis is invaluable because RAM contains the current state of the system, including running processes, open files, network connections, encryption keys, and data that was never written to disk. Memory management mechanisms determine how long this data persists and where it might be found.</a:t>
            </a:r>
          </a:p>
        </p:txBody>
      </p:sp>
      <p:sp>
        <p:nvSpPr>
          <p:cNvPr id="280" name="PlaceHolder 3"/>
          <p:cNvSpPr>
            <a:spLocks noGrp="1"/>
          </p:cNvSpPr>
          <p:nvPr>
            <p:ph type="sldNum" idx="6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8B125777-D37B-4544-BCD9-E39A64955761}" type="slidenum">
              <a:rPr lang="en-US" sz="1200" b="0" u="none" strike="noStrike">
                <a:solidFill>
                  <a:schemeClr val="dk1"/>
                </a:solidFill>
                <a:uFillTx/>
                <a:latin typeface="+mn-lt"/>
                <a:ea typeface="+mn-ea"/>
              </a:rPr>
              <a:t>37</a:t>
            </a:fld>
            <a:endParaRPr lang="en-US" sz="1200" b="0" u="none" strike="noStrike">
              <a:solidFill>
                <a:srgbClr val="000000"/>
              </a:solidFill>
              <a:uFillTx/>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685800" y="1143000"/>
            <a:ext cx="5486040" cy="3085920"/>
          </a:xfrm>
          <a:prstGeom prst="rect">
            <a:avLst/>
          </a:prstGeom>
          <a:ln w="0">
            <a:noFill/>
          </a:ln>
        </p:spPr>
      </p:sp>
      <p:sp>
        <p:nvSpPr>
          <p:cNvPr id="28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Different memory management strategies affect how processes use memory. Most modern systems use virtual memory with paging, where physical memory is divided into fixed-size blocks (pages) and processes’ address spaces are mapped to these pages. From a forensic perspective, these strategies determine how data is organized in memory dumps. Paging systems leave artifacts in page files or swap spaces when memory is moved to disk. These areas often contain valuable evidence like passwords, encryption keys, or data fragments that have been removed from active memory but not yet overwritten on disk.</a:t>
            </a:r>
          </a:p>
        </p:txBody>
      </p:sp>
      <p:sp>
        <p:nvSpPr>
          <p:cNvPr id="283" name="PlaceHolder 3"/>
          <p:cNvSpPr>
            <a:spLocks noGrp="1"/>
          </p:cNvSpPr>
          <p:nvPr>
            <p:ph type="sldNum" idx="70"/>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62400FE7-F32D-4233-AF0A-B2D35F91C53A}" type="slidenum">
              <a:rPr lang="en-US" sz="1200" b="0" u="none" strike="noStrike">
                <a:solidFill>
                  <a:schemeClr val="dk1"/>
                </a:solidFill>
                <a:uFillTx/>
                <a:latin typeface="+mn-lt"/>
                <a:ea typeface="+mn-ea"/>
              </a:rPr>
              <a:t>38</a:t>
            </a:fld>
            <a:endParaRPr lang="en-US" sz="1200" b="0" u="none" strike="noStrike">
              <a:solidFill>
                <a:srgbClr val="000000"/>
              </a:solidFill>
              <a:uFillTx/>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040" cy="3085920"/>
          </a:xfrm>
          <a:prstGeom prst="rect">
            <a:avLst/>
          </a:prstGeom>
          <a:ln w="0">
            <a:noFill/>
          </a:ln>
        </p:spPr>
      </p:sp>
      <p:sp>
        <p:nvSpPr>
          <p:cNvPr id="28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Virtual memory creates an abstraction that separates the memory addresses programs use from physical memory addresses. This allows the system to use disk space to extend the available memory. For forensic examiners, virtual memory systems create valuable evidence sources in page files or swap partitions. These files contain pages of memory that were moved to disk to free up physical memory. They often preserve data from terminated processes, contain sensitive information like passwords or encryption keys, and may hold fragments of files that were never intentionally saved to disk. Virtual memory analysis requires understanding how the specific OS implements address translation.</a:t>
            </a:r>
          </a:p>
        </p:txBody>
      </p:sp>
      <p:sp>
        <p:nvSpPr>
          <p:cNvPr id="286" name="PlaceHolder 3"/>
          <p:cNvSpPr>
            <a:spLocks noGrp="1"/>
          </p:cNvSpPr>
          <p:nvPr>
            <p:ph type="sldNum" idx="71"/>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123E0A41-0F26-43E7-949A-D43B90646FD8}" type="slidenum">
              <a:rPr lang="en-US" sz="1200" b="0" u="none" strike="noStrike">
                <a:solidFill>
                  <a:schemeClr val="dk1"/>
                </a:solidFill>
                <a:uFillTx/>
                <a:latin typeface="+mn-lt"/>
                <a:ea typeface="+mn-ea"/>
              </a:rPr>
              <a:t>39</a:t>
            </a:fld>
            <a:endParaRPr lang="en-US" sz="1200" b="0" u="none" strike="noStrike">
              <a:solidFill>
                <a:srgbClr val="000000"/>
              </a:solidFill>
              <a:uFillTx/>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685800" y="1143000"/>
            <a:ext cx="5486040" cy="3085920"/>
          </a:xfrm>
          <a:prstGeom prst="rect">
            <a:avLst/>
          </a:prstGeom>
          <a:ln w="0">
            <a:noFill/>
          </a:ln>
        </p:spPr>
      </p:sp>
      <p:sp>
        <p:nvSpPr>
          <p:cNvPr id="18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For forensic examiners, understanding operating systems is fundamental. The OS determines where and how data is stored on disk, what information persists in memory, and what logs are created during system operation. OS artifacts like registry entries, event logs, prefetch files, and swap space often contain crucial evidence. Different operating systems handle file deletion, memory management, and logging differently, which directly impacts evidence preservation and recovery techniques. A forensic examiner without OS knowledge would miss significant evidence or might incorrectly interpret the artifacts they find.</a:t>
            </a:r>
          </a:p>
        </p:txBody>
      </p:sp>
      <p:sp>
        <p:nvSpPr>
          <p:cNvPr id="187" name="PlaceHolder 3"/>
          <p:cNvSpPr>
            <a:spLocks noGrp="1"/>
          </p:cNvSpPr>
          <p:nvPr>
            <p:ph type="sldNum" idx="38"/>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C197D9C9-0670-4AF0-B95D-8BD64391EE86}" type="slidenum">
              <a:rPr lang="en-US" sz="1200" b="0" u="none" strike="noStrike">
                <a:solidFill>
                  <a:schemeClr val="dk1"/>
                </a:solidFill>
                <a:uFillTx/>
                <a:latin typeface="+mn-lt"/>
                <a:ea typeface="+mn-ea"/>
              </a:rPr>
              <a:t>2</a:t>
            </a:fld>
            <a:endParaRPr lang="en-US" sz="1200" b="0" u="none" strike="noStrike">
              <a:solidFill>
                <a:srgbClr val="000000"/>
              </a:solidFill>
              <a:uFillTx/>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040" cy="3085920"/>
          </a:xfrm>
          <a:prstGeom prst="rect">
            <a:avLst/>
          </a:prstGeom>
          <a:ln w="0">
            <a:noFill/>
          </a:ln>
        </p:spPr>
      </p:sp>
      <p:sp>
        <p:nvSpPr>
          <p:cNvPr id="28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Memory analysis yields numerous artifacts valuable to forensic examiners. Process memory dumps capture the state of individual processes. Full system RAM captures preserve the entire system state at a point in time. Page files or swap partitions contain memory pages moved to disk. Memory-mapped files may retain portions of file contents. Hibernation files save system memory state when a computer hibernates. Crash dumps created after system failures contain memory state information. Application caches like web browser memory caches may contain recently viewed content. These artifacts can reveal information never written to disk and may contain evidence after files are deleted or encrypted.</a:t>
            </a:r>
          </a:p>
        </p:txBody>
      </p:sp>
      <p:sp>
        <p:nvSpPr>
          <p:cNvPr id="289" name="PlaceHolder 3"/>
          <p:cNvSpPr>
            <a:spLocks noGrp="1"/>
          </p:cNvSpPr>
          <p:nvPr>
            <p:ph type="sldNum" idx="72"/>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5FA2BD90-4DB8-4665-857F-167B190F1CE7}" type="slidenum">
              <a:rPr lang="en-US" sz="1200" b="0" u="none" strike="noStrike">
                <a:solidFill>
                  <a:schemeClr val="dk1"/>
                </a:solidFill>
                <a:uFillTx/>
                <a:latin typeface="+mn-lt"/>
                <a:ea typeface="+mn-ea"/>
              </a:rPr>
              <a:t>40</a:t>
            </a:fld>
            <a:endParaRPr lang="en-US" sz="1200" b="0" u="none" strike="noStrike">
              <a:solidFill>
                <a:srgbClr val="000000"/>
              </a:solidFill>
              <a:uFillTx/>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6040" cy="3085920"/>
          </a:xfrm>
          <a:prstGeom prst="rect">
            <a:avLst/>
          </a:prstGeom>
          <a:ln w="0">
            <a:noFill/>
          </a:ln>
        </p:spPr>
      </p:sp>
      <p:sp>
        <p:nvSpPr>
          <p:cNvPr id="29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292" name="PlaceHolder 3"/>
          <p:cNvSpPr>
            <a:spLocks noGrp="1"/>
          </p:cNvSpPr>
          <p:nvPr>
            <p:ph type="sldNum" idx="73"/>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6040" cy="3085920"/>
          </a:xfrm>
          <a:prstGeom prst="rect">
            <a:avLst/>
          </a:prstGeom>
          <a:ln w="0">
            <a:noFill/>
          </a:ln>
        </p:spPr>
      </p:sp>
      <p:sp>
        <p:nvSpPr>
          <p:cNvPr id="29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File systems provide the structure for storing and organizing data on storage devices. They abstract the physical storage into logical structures like files and directories. For forensic examiners, understanding file systems is essential because they determine how and where data is stored, what happens when files are deleted, and what metadata is preserved about files. Different file systems (NTFS, ext4, APFS, etc.) handle these aspects differently, requiring examiners to understand the specific implementation details of each.</a:t>
            </a:r>
          </a:p>
        </p:txBody>
      </p:sp>
      <p:sp>
        <p:nvSpPr>
          <p:cNvPr id="295" name="PlaceHolder 3"/>
          <p:cNvSpPr>
            <a:spLocks noGrp="1"/>
          </p:cNvSpPr>
          <p:nvPr>
            <p:ph type="sldNum" idx="74"/>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1D987EBC-FB38-486B-99A1-A901A05FF7B8}" type="slidenum">
              <a:rPr lang="en-US" sz="1200" b="0" u="none" strike="noStrike">
                <a:solidFill>
                  <a:schemeClr val="dk1"/>
                </a:solidFill>
                <a:uFillTx/>
                <a:latin typeface="+mn-lt"/>
                <a:ea typeface="+mn-ea"/>
              </a:rPr>
              <a:t>42</a:t>
            </a:fld>
            <a:endParaRPr lang="en-US" sz="1200" b="0" u="none" strike="noStrike">
              <a:solidFill>
                <a:srgbClr val="000000"/>
              </a:solidFill>
              <a:uFillTx/>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6040" cy="3085920"/>
          </a:xfrm>
          <a:prstGeom prst="rect">
            <a:avLst/>
          </a:prstGeom>
          <a:ln w="0">
            <a:noFill/>
          </a:ln>
        </p:spPr>
      </p:sp>
      <p:sp>
        <p:nvSpPr>
          <p:cNvPr id="29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File systems use various methods to allocate space, implement directories, and manage free space. Contiguous allocation stores files in consecutive blocks, while linked and indexed allocation use pointers or tables. These implementation details affect what happens when files are deleted, modified, or recovered. For instance, in systems using indexed allocation (like NTFS or ext4), deleted file contents often remain until the space is reallocated, while metadata may be immediately altered. Understanding these mechanisms is crucial for file recovery and for determining if anti-forensic techniques were used to hide data.</a:t>
            </a:r>
          </a:p>
        </p:txBody>
      </p:sp>
      <p:sp>
        <p:nvSpPr>
          <p:cNvPr id="298" name="PlaceHolder 3"/>
          <p:cNvSpPr>
            <a:spLocks noGrp="1"/>
          </p:cNvSpPr>
          <p:nvPr>
            <p:ph type="sldNum" idx="75"/>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10252DC2-9095-4423-AD13-F077FFE6D08B}" type="slidenum">
              <a:rPr lang="en-US" sz="1200" b="0" u="none" strike="noStrike">
                <a:solidFill>
                  <a:schemeClr val="dk1"/>
                </a:solidFill>
                <a:uFillTx/>
                <a:latin typeface="+mn-lt"/>
                <a:ea typeface="+mn-ea"/>
              </a:rPr>
              <a:t>43</a:t>
            </a:fld>
            <a:endParaRPr lang="en-US" sz="1200" b="0" u="none" strike="noStrike">
              <a:solidFill>
                <a:srgbClr val="000000"/>
              </a:solidFill>
              <a:uFillTx/>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040" cy="3085920"/>
          </a:xfrm>
          <a:prstGeom prst="rect">
            <a:avLst/>
          </a:prstGeom>
          <a:ln w="0">
            <a:noFill/>
          </a:ln>
        </p:spPr>
      </p:sp>
      <p:sp>
        <p:nvSpPr>
          <p:cNvPr id="30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Different operating systems use different file systems with varying features. Windows systems primarily use NTFS with features like alternate data streams and the $MFT. Unix/Linux systems use ext4, XFS, or other file systems with different metadata structures. MacOS uses APFS with features like snapshots. For forensic examiners, each file system presents unique artifacts and recovery opportunities. Journaling systems keep logs of changes that can help reconstruct activities. Shadow copies and snapshots may preserve previous file versions. Alternate data streams can hide data. Understanding these differences is essential for thorough examinations and for identifying where critical evidence might be found.</a:t>
            </a:r>
          </a:p>
        </p:txBody>
      </p:sp>
      <p:sp>
        <p:nvSpPr>
          <p:cNvPr id="301" name="PlaceHolder 3"/>
          <p:cNvSpPr>
            <a:spLocks noGrp="1"/>
          </p:cNvSpPr>
          <p:nvPr>
            <p:ph type="sldNum" idx="76"/>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AC466ED2-CBB3-409F-B006-A8CE9CA24438}" type="slidenum">
              <a:rPr lang="en-US" sz="1200" b="0" u="none" strike="noStrike">
                <a:solidFill>
                  <a:schemeClr val="dk1"/>
                </a:solidFill>
                <a:uFillTx/>
                <a:latin typeface="+mn-lt"/>
                <a:ea typeface="+mn-ea"/>
              </a:rPr>
              <a:t>44</a:t>
            </a:fld>
            <a:endParaRPr lang="en-US" sz="1200" b="0" u="none" strike="noStrike">
              <a:solidFill>
                <a:srgbClr val="000000"/>
              </a:solidFill>
              <a:uFillTx/>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040" cy="3085920"/>
          </a:xfrm>
          <a:prstGeom prst="rect">
            <a:avLst/>
          </a:prstGeom>
          <a:ln w="0">
            <a:noFill/>
          </a:ln>
        </p:spPr>
      </p:sp>
      <p:sp>
        <p:nvSpPr>
          <p:cNvPr id="30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File systems provide rich forensic artifacts. Metadata includes timestamps that help establish timelines of activity. When files are deleted, their contents often remain recoverable until the space is reallocated. File carving techniques can recover files even when file system structures are damaged. Journal analysis can reveal recent file system activities. Volume shadow copies in Windows systems may preserve previous versions of files. Slack space (unused space at the end of allocated clusters) may contain fragments of previous files. Unallocated space often contains deleted files or deliberately hidden data. Interpreting these artifacts requires deep knowledge of how each file system implements its structures and operations.</a:t>
            </a:r>
          </a:p>
        </p:txBody>
      </p:sp>
      <p:sp>
        <p:nvSpPr>
          <p:cNvPr id="304" name="PlaceHolder 3"/>
          <p:cNvSpPr>
            <a:spLocks noGrp="1"/>
          </p:cNvSpPr>
          <p:nvPr>
            <p:ph type="sldNum" idx="77"/>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8E7EDB27-EF63-4455-AEE6-CF4714FD6A19}" type="slidenum">
              <a:rPr lang="en-US" sz="1200" b="0" u="none" strike="noStrike">
                <a:solidFill>
                  <a:schemeClr val="dk1"/>
                </a:solidFill>
                <a:uFillTx/>
                <a:latin typeface="+mn-lt"/>
                <a:ea typeface="+mn-ea"/>
              </a:rPr>
              <a:t>45</a:t>
            </a:fld>
            <a:endParaRPr lang="en-US" sz="1200" b="0" u="none" strike="noStrike">
              <a:solidFill>
                <a:srgbClr val="000000"/>
              </a:solidFill>
              <a:uFillTx/>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noRot="1" noChangeAspect="1"/>
          </p:cNvSpPr>
          <p:nvPr>
            <p:ph type="sldImg"/>
          </p:nvPr>
        </p:nvSpPr>
        <p:spPr>
          <a:xfrm>
            <a:off x="685800" y="1143000"/>
            <a:ext cx="5486040" cy="3085920"/>
          </a:xfrm>
          <a:prstGeom prst="rect">
            <a:avLst/>
          </a:prstGeom>
          <a:ln w="0">
            <a:noFill/>
          </a:ln>
        </p:spPr>
      </p:sp>
      <p:sp>
        <p:nvSpPr>
          <p:cNvPr id="30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307" name="PlaceHolder 3"/>
          <p:cNvSpPr>
            <a:spLocks noGrp="1"/>
          </p:cNvSpPr>
          <p:nvPr>
            <p:ph type="sldNum" idx="78"/>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6040" cy="3085920"/>
          </a:xfrm>
          <a:prstGeom prst="rect">
            <a:avLst/>
          </a:prstGeom>
          <a:ln w="0">
            <a:noFill/>
          </a:ln>
        </p:spPr>
      </p:sp>
      <p:sp>
        <p:nvSpPr>
          <p:cNvPr id="30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Disk management involves organizing physical storage devices into logical structures. For forensic examiners, understanding disk structures is essential for data recovery and analysis. Partition tables show how the disk is organized and may reveal deleted or hidden partitions. Boot blocks contain code that initializes the system and may be modified by rootkits. RAID configurations spread data across multiple disks, requiring special handling during forensic acquisition. SSDs use different internal mechanisms than HDDs, including wear-leveling and garbage collection, which affect how data persists after deletion. These differences significantly impact forensic procedures and the potential for data recovery.</a:t>
            </a:r>
          </a:p>
        </p:txBody>
      </p:sp>
      <p:sp>
        <p:nvSpPr>
          <p:cNvPr id="310" name="PlaceHolder 3"/>
          <p:cNvSpPr>
            <a:spLocks noGrp="1"/>
          </p:cNvSpPr>
          <p:nvPr>
            <p:ph type="sldNum" idx="7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9C71A637-0E2C-45EA-9B3A-E1499A9788FC}" type="slidenum">
              <a:rPr lang="en-US" sz="1200" b="0" u="none" strike="noStrike">
                <a:solidFill>
                  <a:schemeClr val="dk1"/>
                </a:solidFill>
                <a:uFillTx/>
                <a:latin typeface="+mn-lt"/>
                <a:ea typeface="+mn-ea"/>
              </a:rPr>
              <a:t>47</a:t>
            </a:fld>
            <a:endParaRPr lang="en-US" sz="1200" b="0" u="none" strike="noStrike">
              <a:solidFill>
                <a:srgbClr val="000000"/>
              </a:solidFill>
              <a:uFillTx/>
              <a:latin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noRot="1" noChangeAspect="1"/>
          </p:cNvSpPr>
          <p:nvPr>
            <p:ph type="sldImg"/>
          </p:nvPr>
        </p:nvSpPr>
        <p:spPr>
          <a:xfrm>
            <a:off x="685800" y="1143000"/>
            <a:ext cx="5486040" cy="3085920"/>
          </a:xfrm>
          <a:prstGeom prst="rect">
            <a:avLst/>
          </a:prstGeom>
          <a:ln w="0">
            <a:noFill/>
          </a:ln>
        </p:spPr>
      </p:sp>
      <p:sp>
        <p:nvSpPr>
          <p:cNvPr id="31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Mass storage management involves preparing and organizing storage devices for use. Formatting creates the initial file system structures. Partition schemes like MBR or GPT define how the disk is divided. Understanding these structures helps examiners identify all data-containing areas on a device, including hidden or misnamed partitions. Volume management may combine multiple physical devices into logical volumes or create encrypted containers. Free-space management affects how deleted data persists. Each of these components can contain valuable forensic artifacts or may be manipulated to hide data, making thorough knowledge essential for comprehensive examinations.</a:t>
            </a:r>
          </a:p>
        </p:txBody>
      </p:sp>
      <p:sp>
        <p:nvSpPr>
          <p:cNvPr id="313" name="PlaceHolder 3"/>
          <p:cNvSpPr>
            <a:spLocks noGrp="1"/>
          </p:cNvSpPr>
          <p:nvPr>
            <p:ph type="sldNum" idx="80"/>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D4DA01E9-8847-4B08-813D-37B9E7814F0B}" type="slidenum">
              <a:rPr lang="en-US" sz="1200" b="0" u="none" strike="noStrike">
                <a:solidFill>
                  <a:schemeClr val="dk1"/>
                </a:solidFill>
                <a:uFillTx/>
                <a:latin typeface="+mn-lt"/>
                <a:ea typeface="+mn-ea"/>
              </a:rPr>
              <a:t>48</a:t>
            </a:fld>
            <a:endParaRPr lang="en-US" sz="1200" b="0" u="none" strike="noStrike">
              <a:solidFill>
                <a:srgbClr val="000000"/>
              </a:solidFill>
              <a:uFillTx/>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noRot="1" noChangeAspect="1"/>
          </p:cNvSpPr>
          <p:nvPr>
            <p:ph type="sldImg"/>
          </p:nvPr>
        </p:nvSpPr>
        <p:spPr>
          <a:xfrm>
            <a:off x="685800" y="1143000"/>
            <a:ext cx="5486040" cy="3085920"/>
          </a:xfrm>
          <a:prstGeom prst="rect">
            <a:avLst/>
          </a:prstGeom>
          <a:ln w="0">
            <a:noFill/>
          </a:ln>
        </p:spPr>
      </p:sp>
      <p:sp>
        <p:nvSpPr>
          <p:cNvPr id="31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Storage technologies have significant implications for forensic examination. HDDs typically preserve deleted data until overwritten, while SSDs may proactively erase deleted data due to TRIM commands and wear-leveling algorithms. Hidden partitions or volumes may contain concealed data. Encrypted storage requires specialized approaches. Backups and snapshots may contain historical data not available on the main system. Forensic examiners must adapt their techniques based on the specific storage technologies encountered and understand how each technology affects data persistence after deletion or system changes.</a:t>
            </a:r>
          </a:p>
        </p:txBody>
      </p:sp>
      <p:sp>
        <p:nvSpPr>
          <p:cNvPr id="316" name="PlaceHolder 3"/>
          <p:cNvSpPr>
            <a:spLocks noGrp="1"/>
          </p:cNvSpPr>
          <p:nvPr>
            <p:ph type="sldNum" idx="81"/>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3E441F93-34A1-4FDE-B9C4-23D14236EACB}" type="slidenum">
              <a:rPr lang="en-US" sz="1200" b="0" u="none" strike="noStrike">
                <a:solidFill>
                  <a:schemeClr val="dk1"/>
                </a:solidFill>
                <a:uFillTx/>
                <a:latin typeface="+mn-lt"/>
                <a:ea typeface="+mn-ea"/>
              </a:rPr>
              <a:t>49</a:t>
            </a:fld>
            <a:endParaRPr lang="en-US" sz="1200" b="0" u="none" strike="noStrike">
              <a:solidFill>
                <a:srgbClr val="000000"/>
              </a:solidFill>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685800" y="1143000"/>
            <a:ext cx="5486040" cy="3085920"/>
          </a:xfrm>
          <a:prstGeom prst="rect">
            <a:avLst/>
          </a:prstGeom>
          <a:ln w="0">
            <a:noFill/>
          </a:ln>
        </p:spPr>
      </p:sp>
      <p:sp>
        <p:nvSpPr>
          <p:cNvPr id="19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1200" b="0" u="none" strike="noStrike">
                <a:solidFill>
                  <a:schemeClr val="dk1"/>
                </a:solidFill>
                <a:uFillTx/>
                <a:latin typeface="Calibri"/>
                <a:ea typeface="Calibri"/>
              </a:rPr>
              <a:t>Computer system can be divided into four components:</a:t>
            </a:r>
            <a:endParaRPr lang="en-US" sz="1200" b="0" u="none" strike="noStrike">
              <a:solidFill>
                <a:srgbClr val="000000"/>
              </a:solidFill>
              <a:uFillTx/>
              <a:latin typeface="Arial"/>
            </a:endParaRPr>
          </a:p>
          <a:p>
            <a:pPr marL="217800" indent="-217800">
              <a:lnSpc>
                <a:spcPct val="100000"/>
              </a:lnSpc>
              <a:buClr>
                <a:srgbClr val="000000"/>
              </a:buClr>
              <a:buFont typeface="OpenSymbol"/>
              <a:buAutoNum type="arabicPeriod"/>
            </a:pPr>
            <a:r>
              <a:rPr lang="en-US" sz="1200" b="0" u="none" strike="noStrike">
                <a:solidFill>
                  <a:schemeClr val="dk1"/>
                </a:solidFill>
                <a:uFillTx/>
                <a:latin typeface="Calibri"/>
                <a:ea typeface="Calibri"/>
              </a:rPr>
              <a:t>Hardware – provides basic computing resources - CPU, memory, I/O devices</a:t>
            </a:r>
            <a:endParaRPr lang="en-US" sz="1200" b="0" u="none" strike="noStrike">
              <a:solidFill>
                <a:srgbClr val="000000"/>
              </a:solidFill>
              <a:uFillTx/>
              <a:latin typeface="Arial"/>
            </a:endParaRPr>
          </a:p>
          <a:p>
            <a:pPr marL="217800" indent="-217800">
              <a:lnSpc>
                <a:spcPct val="100000"/>
              </a:lnSpc>
              <a:buClr>
                <a:srgbClr val="000000"/>
              </a:buClr>
              <a:buFont typeface="OpenSymbol"/>
              <a:buAutoNum type="arabicPeriod"/>
            </a:pPr>
            <a:r>
              <a:rPr lang="en-US" sz="1200" b="0" u="none" strike="noStrike">
                <a:solidFill>
                  <a:schemeClr val="dk1"/>
                </a:solidFill>
                <a:uFillTx/>
                <a:latin typeface="Calibri"/>
                <a:ea typeface="Calibri"/>
              </a:rPr>
              <a:t>Operating system - Controls and coordinates use of hardware among various applications and users</a:t>
            </a:r>
            <a:endParaRPr lang="en-US" sz="1200" b="0" u="none" strike="noStrike">
              <a:solidFill>
                <a:srgbClr val="000000"/>
              </a:solidFill>
              <a:uFillTx/>
              <a:latin typeface="Arial"/>
            </a:endParaRPr>
          </a:p>
          <a:p>
            <a:pPr marL="217800" indent="-217800">
              <a:lnSpc>
                <a:spcPct val="100000"/>
              </a:lnSpc>
              <a:buClr>
                <a:srgbClr val="000000"/>
              </a:buClr>
              <a:buFont typeface="OpenSymbol"/>
              <a:buAutoNum type="arabicPeriod"/>
            </a:pPr>
            <a:r>
              <a:rPr lang="en-US" sz="1200" b="0" u="none" strike="noStrike">
                <a:solidFill>
                  <a:schemeClr val="dk1"/>
                </a:solidFill>
                <a:uFillTx/>
                <a:latin typeface="Calibri"/>
                <a:ea typeface="Calibri"/>
              </a:rPr>
              <a:t>Application programs – define the ways in which the system resources are used to solve the computing problems of the users - Word processors, compilers, web browsers, database systems, video games</a:t>
            </a:r>
            <a:endParaRPr lang="en-US" sz="1200" b="0" u="none" strike="noStrike">
              <a:solidFill>
                <a:srgbClr val="000000"/>
              </a:solidFill>
              <a:uFillTx/>
              <a:latin typeface="Arial"/>
            </a:endParaRPr>
          </a:p>
          <a:p>
            <a:pPr marL="217800" indent="-217800">
              <a:lnSpc>
                <a:spcPct val="100000"/>
              </a:lnSpc>
              <a:buClr>
                <a:srgbClr val="000000"/>
              </a:buClr>
              <a:buFont typeface="OpenSymbol"/>
              <a:buAutoNum type="arabicPeriod"/>
            </a:pPr>
            <a:r>
              <a:rPr lang="en-US" sz="1200" b="0" u="none" strike="noStrike">
                <a:solidFill>
                  <a:schemeClr val="dk1"/>
                </a:solidFill>
                <a:uFillTx/>
                <a:latin typeface="Calibri"/>
                <a:ea typeface="Calibri"/>
              </a:rPr>
              <a:t>Users - People, machines, other computers</a:t>
            </a:r>
            <a:endParaRPr lang="en-US" sz="1200" b="0" u="none" strike="noStrike">
              <a:solidFill>
                <a:srgbClr val="000000"/>
              </a:solidFill>
              <a:uFillTx/>
              <a:latin typeface="Arial"/>
            </a:endParaRPr>
          </a:p>
        </p:txBody>
      </p:sp>
      <p:sp>
        <p:nvSpPr>
          <p:cNvPr id="193" name="PlaceHolder 3"/>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040" cy="3085920"/>
          </a:xfrm>
          <a:prstGeom prst="rect">
            <a:avLst/>
          </a:prstGeom>
          <a:ln w="0">
            <a:noFill/>
          </a:ln>
        </p:spPr>
      </p:sp>
      <p:sp>
        <p:nvSpPr>
          <p:cNvPr id="31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319" name="PlaceHolder 3"/>
          <p:cNvSpPr>
            <a:spLocks noGrp="1"/>
          </p:cNvSpPr>
          <p:nvPr>
            <p:ph type="sldNum" idx="82"/>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040" cy="3085920"/>
          </a:xfrm>
          <a:prstGeom prst="rect">
            <a:avLst/>
          </a:prstGeom>
          <a:ln w="0">
            <a:noFill/>
          </a:ln>
        </p:spPr>
      </p:sp>
      <p:sp>
        <p:nvSpPr>
          <p:cNvPr id="32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Virtual machines provide isolated environments that run their own operating systems on shared hardware. For forensic examiners, VMs present both challenges and opportunities. Activities within a VM may be invisible to the host system’s logs and monitoring. VM disk images are complete system containers that may need to be analyzed as separate evidence sources. VM memory often contains valuable evidence about the current state of the virtual system. VM snapshots can preserve historical system states, potentially containing evidence that would otherwise be lost. Identifying the presence of VMs and properly acquiring both their disk images and memory states is essential for comprehensive investigations.</a:t>
            </a:r>
          </a:p>
        </p:txBody>
      </p:sp>
      <p:sp>
        <p:nvSpPr>
          <p:cNvPr id="322" name="PlaceHolder 3"/>
          <p:cNvSpPr>
            <a:spLocks noGrp="1"/>
          </p:cNvSpPr>
          <p:nvPr>
            <p:ph type="sldNum" idx="83"/>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0D7DEDAD-3910-40D1-9777-A4DC3E9123E9}" type="slidenum">
              <a:rPr lang="en-US" sz="1200" b="0" u="none" strike="noStrike">
                <a:solidFill>
                  <a:schemeClr val="dk1"/>
                </a:solidFill>
                <a:uFillTx/>
                <a:latin typeface="+mn-lt"/>
                <a:ea typeface="+mn-ea"/>
              </a:rPr>
              <a:t>51</a:t>
            </a:fld>
            <a:endParaRPr lang="en-US" sz="1200" b="0" u="none" strike="noStrike">
              <a:solidFill>
                <a:srgbClr val="000000"/>
              </a:solidFill>
              <a:uFillTx/>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noRot="1" noChangeAspect="1"/>
          </p:cNvSpPr>
          <p:nvPr>
            <p:ph type="sldImg"/>
          </p:nvPr>
        </p:nvSpPr>
        <p:spPr>
          <a:xfrm>
            <a:off x="685800" y="1143000"/>
            <a:ext cx="5486040" cy="3085920"/>
          </a:xfrm>
          <a:prstGeom prst="rect">
            <a:avLst/>
          </a:prstGeom>
          <a:ln w="0">
            <a:noFill/>
          </a:ln>
        </p:spPr>
      </p:sp>
      <p:sp>
        <p:nvSpPr>
          <p:cNvPr id="32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Different virtualization types present unique forensic challenges. Full system virtualization products like VMware create complete system images that must be mounted and analyzed separately. Para-virtualization systems may store data differently and have unique artifacts. Application virtualization environments like Java VMs may contain evidence not stored elsewhere on the system. Forensic examiners must identify which type of virtualization is in use and adapt their procedures accordingly. “VM escape” techniques that allow access between virtual machines or to the host system leave distinct artifacts. Encrypted VM containers require specialized approaches, and temporary VMs that run from RAM may leave few traces after shutdown.</a:t>
            </a:r>
          </a:p>
        </p:txBody>
      </p:sp>
      <p:sp>
        <p:nvSpPr>
          <p:cNvPr id="325" name="PlaceHolder 3"/>
          <p:cNvSpPr>
            <a:spLocks noGrp="1"/>
          </p:cNvSpPr>
          <p:nvPr>
            <p:ph type="sldNum" idx="84"/>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785C3B06-C1A9-4227-B0AD-0BA7BE9D6783}" type="slidenum">
              <a:rPr lang="en-US" sz="1200" b="0" u="none" strike="noStrike">
                <a:solidFill>
                  <a:schemeClr val="dk1"/>
                </a:solidFill>
                <a:uFillTx/>
                <a:latin typeface="+mn-lt"/>
                <a:ea typeface="+mn-ea"/>
              </a:rPr>
              <a:t>52</a:t>
            </a:fld>
            <a:endParaRPr lang="en-US" sz="1200" b="0" u="none" strike="noStrike">
              <a:solidFill>
                <a:srgbClr val="000000"/>
              </a:solidFill>
              <a:uFillTx/>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685800" y="1143000"/>
            <a:ext cx="5486040" cy="3085920"/>
          </a:xfrm>
          <a:prstGeom prst="rect">
            <a:avLst/>
          </a:prstGeom>
          <a:ln w="0">
            <a:noFill/>
          </a:ln>
        </p:spPr>
      </p:sp>
      <p:sp>
        <p:nvSpPr>
          <p:cNvPr id="32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Analyzing virtual environments requires examining both host-level and guest-level artifacts. Host systems maintain VM configuration files, logs of VM operations, and network traffic records. Guest systems contain all the normal operating system artifacts plus VM-specific identifiers and tools. Memory analysis is particularly important because VMs may run without writing data to persistent storage. Timestamp correlation between host and guest systems is often challenging due to time zone differences or system clock manipulation. Forensic examiners must establish clear relationships between host and guest activities to create accurate timelines of events across the virtual environment.</a:t>
            </a:r>
          </a:p>
        </p:txBody>
      </p:sp>
      <p:sp>
        <p:nvSpPr>
          <p:cNvPr id="328" name="PlaceHolder 3"/>
          <p:cNvSpPr>
            <a:spLocks noGrp="1"/>
          </p:cNvSpPr>
          <p:nvPr>
            <p:ph type="sldNum" idx="85"/>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1DA3D8B3-48E5-427F-B611-ABD1308A754F}" type="slidenum">
              <a:rPr lang="en-US" sz="1200" b="0" u="none" strike="noStrike">
                <a:solidFill>
                  <a:schemeClr val="dk1"/>
                </a:solidFill>
                <a:uFillTx/>
                <a:latin typeface="+mn-lt"/>
                <a:ea typeface="+mn-ea"/>
              </a:rPr>
              <a:t>53</a:t>
            </a:fld>
            <a:endParaRPr lang="en-US" sz="1200" b="0" u="none" strike="noStrike">
              <a:solidFill>
                <a:srgbClr val="000000"/>
              </a:solidFill>
              <a:uFillTx/>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noRot="1" noChangeAspect="1"/>
          </p:cNvSpPr>
          <p:nvPr>
            <p:ph type="sldImg"/>
          </p:nvPr>
        </p:nvSpPr>
        <p:spPr>
          <a:xfrm>
            <a:off x="685800" y="1143000"/>
            <a:ext cx="5486040" cy="3085920"/>
          </a:xfrm>
          <a:prstGeom prst="rect">
            <a:avLst/>
          </a:prstGeom>
          <a:ln w="0">
            <a:noFill/>
          </a:ln>
        </p:spPr>
      </p:sp>
      <p:sp>
        <p:nvSpPr>
          <p:cNvPr id="33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u="none" strike="noStrike">
              <a:solidFill>
                <a:srgbClr val="000000"/>
              </a:solidFill>
              <a:uFillTx/>
              <a:latin typeface="Arial"/>
            </a:endParaRPr>
          </a:p>
        </p:txBody>
      </p:sp>
      <p:sp>
        <p:nvSpPr>
          <p:cNvPr id="334" name="PlaceHolder 3"/>
          <p:cNvSpPr>
            <a:spLocks noGrp="1"/>
          </p:cNvSpPr>
          <p:nvPr>
            <p:ph type="sldNum" idx="87"/>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685800" y="1143000"/>
            <a:ext cx="5486040" cy="3085920"/>
          </a:xfrm>
          <a:prstGeom prst="rect">
            <a:avLst/>
          </a:prstGeom>
          <a:ln w="0">
            <a:noFill/>
          </a:ln>
        </p:spPr>
      </p:sp>
      <p:sp>
        <p:nvSpPr>
          <p:cNvPr id="33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A deep understanding of operating system internals is crucial for effective forensic examination. The OS determines where data is stored, what metadata is preserved, and how long deleted information persists. OS knowledge enables examiners to recover more complete evidence, construct accurate timelines of system activity, identify attempts to hide evidence, and perform advanced analysis of complex system behaviors. Without this knowledge, examiners might miss critical evidence or misinterpret the artifacts they find. As systems become more complex and security-focused, the importance of OS expertise only increases for forensic professionals.</a:t>
            </a:r>
          </a:p>
        </p:txBody>
      </p:sp>
      <p:sp>
        <p:nvSpPr>
          <p:cNvPr id="337" name="PlaceHolder 3"/>
          <p:cNvSpPr>
            <a:spLocks noGrp="1"/>
          </p:cNvSpPr>
          <p:nvPr>
            <p:ph type="sldNum" idx="88"/>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F1277D99-EE7A-46D9-940E-E24CD40C379D}" type="slidenum">
              <a:rPr lang="en-US" sz="1200" b="0" u="none" strike="noStrike">
                <a:solidFill>
                  <a:schemeClr val="dk1"/>
                </a:solidFill>
                <a:uFillTx/>
                <a:latin typeface="+mn-lt"/>
                <a:ea typeface="+mn-ea"/>
              </a:rPr>
              <a:t>56</a:t>
            </a:fld>
            <a:endParaRPr lang="en-US" sz="1200" b="0" u="none" strike="noStrike">
              <a:solidFill>
                <a:srgbClr val="000000"/>
              </a:solidFill>
              <a:uFillTx/>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noRot="1" noChangeAspect="1"/>
          </p:cNvSpPr>
          <p:nvPr>
            <p:ph type="sldImg"/>
          </p:nvPr>
        </p:nvSpPr>
        <p:spPr>
          <a:xfrm>
            <a:off x="685800" y="1143000"/>
            <a:ext cx="5486040" cy="3085920"/>
          </a:xfrm>
          <a:prstGeom prst="rect">
            <a:avLst/>
          </a:prstGeom>
          <a:ln w="0">
            <a:noFill/>
          </a:ln>
        </p:spPr>
      </p:sp>
      <p:sp>
        <p:nvSpPr>
          <p:cNvPr id="33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Forensic examiners should remember several key points about operating systems. Different OS designs leave different types of artifacts, requiring examiners to adapt their techniques. Understanding normal OS behavior is essential for identifying anomalies that might indicate malicious activity. Evidence extends far beyond file systems to include memory artifacts, process information, and system logs. Process, memory, and storage analysis techniques complement each other and should be used together for comprehensive investigations. OS protection mechanisms like access controls and encryption significantly affect what evidence is preserved and how it can be accessed. Finally, operating systems continue to evolve, requiring examiners to constantly update their knowledge and techniques.</a:t>
            </a:r>
          </a:p>
        </p:txBody>
      </p:sp>
      <p:sp>
        <p:nvSpPr>
          <p:cNvPr id="340" name="PlaceHolder 3"/>
          <p:cNvSpPr>
            <a:spLocks noGrp="1"/>
          </p:cNvSpPr>
          <p:nvPr>
            <p:ph type="sldNum" idx="8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AE7D5A88-0AF0-4BA1-A753-6444702480C8}" type="slidenum">
              <a:rPr lang="en-US" sz="1200" b="0" u="none" strike="noStrike">
                <a:solidFill>
                  <a:schemeClr val="dk1"/>
                </a:solidFill>
                <a:uFillTx/>
                <a:latin typeface="+mn-lt"/>
                <a:ea typeface="+mn-ea"/>
              </a:rPr>
              <a:t>57</a:t>
            </a:fld>
            <a:endParaRPr lang="en-US" sz="1200" b="0" u="none" strike="noStrike">
              <a:solidFill>
                <a:srgbClr val="000000"/>
              </a:solidFill>
              <a:uFillTx/>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685800" y="1143000"/>
            <a:ext cx="5486040" cy="3085920"/>
          </a:xfrm>
          <a:prstGeom prst="rect">
            <a:avLst/>
          </a:prstGeom>
          <a:ln w="0">
            <a:noFill/>
          </a:ln>
        </p:spPr>
      </p:sp>
      <p:sp>
        <p:nvSpPr>
          <p:cNvPr id="34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This concludes our overview of operating systems and their importance to forensic examination. Are there any questions about the concepts we’ve covered?</a:t>
            </a:r>
          </a:p>
        </p:txBody>
      </p:sp>
      <p:sp>
        <p:nvSpPr>
          <p:cNvPr id="343" name="PlaceHolder 3"/>
          <p:cNvSpPr>
            <a:spLocks noGrp="1"/>
          </p:cNvSpPr>
          <p:nvPr>
            <p:ph type="sldNum" idx="90"/>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AFD2D0ED-C0AB-473E-A5F4-F0831ACE6005}" type="slidenum">
              <a:rPr lang="en-US" sz="1200" b="0" u="none" strike="noStrike">
                <a:solidFill>
                  <a:schemeClr val="dk1"/>
                </a:solidFill>
                <a:uFillTx/>
                <a:latin typeface="+mn-lt"/>
                <a:ea typeface="+mn-ea"/>
              </a:rPr>
              <a:t>58</a:t>
            </a:fld>
            <a:endParaRPr lang="en-US" sz="1200" b="0" u="none" strike="noStrike">
              <a:solidFill>
                <a:srgbClr val="000000"/>
              </a:solidFill>
              <a:uFillTx/>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685800" y="1143000"/>
            <a:ext cx="5486040" cy="3085920"/>
          </a:xfrm>
          <a:prstGeom prst="rect">
            <a:avLst/>
          </a:prstGeom>
          <a:ln w="0">
            <a:noFill/>
          </a:ln>
        </p:spPr>
      </p:sp>
      <p:sp>
        <p:nvSpPr>
          <p:cNvPr id="19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1200" b="0" u="none" strike="noStrike">
                <a:solidFill>
                  <a:srgbClr val="000000"/>
                </a:solidFill>
                <a:uFillTx/>
                <a:latin typeface="Times New Roman"/>
                <a:ea typeface="Times New Roman"/>
              </a:rPr>
              <a:t>Operating systems exist because they offer a reasonable way to solve the  problem of creating a usable computing system. The fundamental goal of  computer systems is to execute user programs and to make solving user  problems easier. Toward this goal, computer hardware is constructed.  Since bare hardware alone is not particularly easy to use, application  programs are developed. These programs require certain common  operations, such as those controlling the I/O devices. The common  functions of controlling and allocating resources are then brought  together into one piece of software: the operating system.</a:t>
            </a:r>
            <a:endParaRPr lang="en-US" sz="1200" b="0" u="none" strike="noStrike">
              <a:solidFill>
                <a:srgbClr val="000000"/>
              </a:solidFill>
              <a:uFillTx/>
              <a:latin typeface="Arial"/>
            </a:endParaRPr>
          </a:p>
        </p:txBody>
      </p:sp>
      <p:sp>
        <p:nvSpPr>
          <p:cNvPr id="196" name="PlaceHolder 3"/>
          <p:cNvSpPr>
            <a:spLocks noGrp="1"/>
          </p:cNvSpPr>
          <p:nvPr>
            <p:ph type="sldNum" idx="41"/>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685800" y="1143000"/>
            <a:ext cx="5486040" cy="3085920"/>
          </a:xfrm>
          <a:prstGeom prst="rect">
            <a:avLst/>
          </a:prstGeom>
          <a:ln w="0">
            <a:noFill/>
          </a:ln>
        </p:spPr>
      </p:sp>
      <p:sp>
        <p:nvSpPr>
          <p:cNvPr id="19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1200" b="0" u="none" strike="noStrike">
                <a:solidFill>
                  <a:srgbClr val="000000"/>
                </a:solidFill>
                <a:uFillTx/>
                <a:latin typeface="Times New Roman"/>
                <a:ea typeface="Times New Roman"/>
              </a:rPr>
              <a:t>In addition, we have no universally accepted definition of what is  part of the operating system. A simple viewpoint is that it includes  everything a vendor ships when you order "the operating system." The  features included, however, vary greatly across systems. Some systems  take up less than 1 megabyte of space and lack even a full-screen  editor, whereas others require gigabytes of space and are entirely based  on graphical windowing systems. A more common definition, and the one  that we usually follow, is that the operating system is the one program  running at all times on the computer—usually called the </a:t>
            </a:r>
            <a:r>
              <a:rPr lang="en-US" sz="1200" b="1" u="none" strike="noStrike">
                <a:solidFill>
                  <a:srgbClr val="000000"/>
                </a:solidFill>
                <a:uFillTx/>
                <a:latin typeface="Times New Roman"/>
                <a:ea typeface="Times New Roman"/>
              </a:rPr>
              <a:t>kernel</a:t>
            </a:r>
            <a:r>
              <a:rPr lang="en-US" sz="1200" b="0" u="none" strike="noStrike">
                <a:solidFill>
                  <a:srgbClr val="000000"/>
                </a:solidFill>
                <a:uFillTx/>
                <a:latin typeface="Times New Roman"/>
                <a:ea typeface="Times New Roman"/>
              </a:rPr>
              <a:t>. (Along with the kernel, there are two other types of programs: </a:t>
            </a:r>
            <a:r>
              <a:rPr lang="en-US" sz="1200" b="1" u="none" strike="noStrike">
                <a:solidFill>
                  <a:srgbClr val="000000"/>
                </a:solidFill>
                <a:uFillTx/>
                <a:latin typeface="Times New Roman"/>
                <a:ea typeface="Times New Roman"/>
              </a:rPr>
              <a:t>systems programs</a:t>
            </a:r>
            <a:r>
              <a:rPr lang="en-US" sz="1200" b="0" u="none" strike="noStrike">
                <a:solidFill>
                  <a:srgbClr val="000000"/>
                </a:solidFill>
                <a:uFillTx/>
                <a:latin typeface="Times New Roman"/>
                <a:ea typeface="Times New Roman"/>
              </a:rPr>
              <a:t>, which are associated with the operating system but are not part of the kernel, and </a:t>
            </a:r>
            <a:r>
              <a:rPr lang="en-US" sz="1200" b="1" u="none" strike="noStrike">
                <a:solidFill>
                  <a:srgbClr val="000000"/>
                </a:solidFill>
                <a:uFillTx/>
                <a:latin typeface="Times New Roman"/>
                <a:ea typeface="Times New Roman"/>
              </a:rPr>
              <a:t>application programs</a:t>
            </a:r>
            <a:r>
              <a:rPr lang="en-US" sz="1200" b="0" u="none" strike="noStrike">
                <a:solidFill>
                  <a:srgbClr val="000000"/>
                </a:solidFill>
                <a:uFillTx/>
                <a:latin typeface="Times New Roman"/>
                <a:ea typeface="Times New Roman"/>
              </a:rPr>
              <a:t>, which include all programs not associated with the operation of the system.)</a:t>
            </a:r>
            <a:endParaRPr lang="en-US" sz="1200" b="0" u="none" strike="noStrike">
              <a:solidFill>
                <a:srgbClr val="000000"/>
              </a:solidFill>
              <a:uFillTx/>
              <a:latin typeface="Arial"/>
            </a:endParaRPr>
          </a:p>
          <a:p>
            <a:pPr marL="216000" indent="0">
              <a:lnSpc>
                <a:spcPct val="100000"/>
              </a:lnSpc>
              <a:buNone/>
            </a:pPr>
            <a:r>
              <a:rPr lang="en-US" sz="1200" b="0" u="none" strike="noStrike">
                <a:solidFill>
                  <a:srgbClr val="000000"/>
                </a:solidFill>
                <a:uFillTx/>
                <a:latin typeface="Times New Roman"/>
                <a:ea typeface="Times New Roman"/>
              </a:rPr>
              <a:t>The  matter of what constitutes an operating system has become increasingly  important. In 1998, the United States Department of Justice filed suit  against Microsoft, in essence claiming that Microsoft included too much  functionality in its operating systems and thus prevented application  vendors from competing. For example, a Web browser was an integral part  of the operating systems. As a result, Microsoft was found guilty of  using its operating-system monopoly to limit competition.</a:t>
            </a:r>
            <a:endParaRPr lang="en-US" sz="1200" b="0" u="none" strike="noStrike">
              <a:solidFill>
                <a:srgbClr val="000000"/>
              </a:solidFill>
              <a:uFillTx/>
              <a:latin typeface="Arial"/>
            </a:endParaRPr>
          </a:p>
        </p:txBody>
      </p:sp>
      <p:sp>
        <p:nvSpPr>
          <p:cNvPr id="199" name="PlaceHolder 3"/>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685800" y="1143000"/>
            <a:ext cx="5486040" cy="3085920"/>
          </a:xfrm>
          <a:prstGeom prst="rect">
            <a:avLst/>
          </a:prstGeom>
          <a:ln w="0">
            <a:noFill/>
          </a:ln>
        </p:spPr>
      </p:sp>
      <p:sp>
        <p:nvSpPr>
          <p:cNvPr id="20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1200" b="0" u="none" strike="noStrike">
                <a:solidFill>
                  <a:srgbClr val="000000"/>
                </a:solidFill>
                <a:uFillTx/>
                <a:latin typeface="Times New Roman"/>
                <a:ea typeface="Times New Roman"/>
              </a:rPr>
              <a:t>Before we can explore the details of how computer systems operate, we  need general knowledge of the structure of a computer system.</a:t>
            </a:r>
            <a:endParaRPr lang="en-US" sz="1200" b="0" u="none" strike="noStrike">
              <a:solidFill>
                <a:srgbClr val="000000"/>
              </a:solidFill>
              <a:uFillTx/>
              <a:latin typeface="Arial"/>
            </a:endParaRPr>
          </a:p>
          <a:p>
            <a:pPr marL="216000" indent="0">
              <a:lnSpc>
                <a:spcPct val="100000"/>
              </a:lnSpc>
              <a:buNone/>
            </a:pPr>
            <a:endParaRPr lang="en-US" sz="1200" b="0" u="none" strike="noStrike">
              <a:solidFill>
                <a:srgbClr val="000000"/>
              </a:solidFill>
              <a:uFillTx/>
              <a:latin typeface="Arial"/>
            </a:endParaRPr>
          </a:p>
          <a:p>
            <a:pPr marL="216000" indent="0">
              <a:lnSpc>
                <a:spcPct val="100000"/>
              </a:lnSpc>
              <a:buNone/>
            </a:pPr>
            <a:r>
              <a:rPr lang="en-US" sz="1200" b="0" u="none" strike="noStrike">
                <a:solidFill>
                  <a:srgbClr val="000000"/>
                </a:solidFill>
                <a:uFillTx/>
                <a:latin typeface="Times New Roman"/>
                <a:ea typeface="Times New Roman"/>
              </a:rPr>
              <a:t>A modern general-purpose computer system consists of one or more CPUs  and a number of device controllers connected through a common bus that  provides access to shared memory ().  Each device controller is in charge of a specific type of device (for  example, disk drives, audio devices, and video displays). The CPU and  the device controllers can execute concurrently, competing for memory  cycles. To ensure orderly access to the shared memory, a memory  controller is provided whose function is to synchronize access to the  memory.</a:t>
            </a:r>
            <a:endParaRPr lang="en-US" sz="1200" b="0" u="none" strike="noStrike">
              <a:solidFill>
                <a:srgbClr val="000000"/>
              </a:solidFill>
              <a:uFillTx/>
              <a:latin typeface="Arial"/>
            </a:endParaRPr>
          </a:p>
        </p:txBody>
      </p:sp>
      <p:sp>
        <p:nvSpPr>
          <p:cNvPr id="202" name="PlaceHolder 3"/>
          <p:cNvSpPr>
            <a:spLocks noGrp="1"/>
          </p:cNvSpPr>
          <p:nvPr>
            <p:ph type="sldNum" idx="43"/>
          </p:nvPr>
        </p:nvSpPr>
        <p:spPr>
          <a:xfrm>
            <a:off x="3884760" y="8685360"/>
            <a:ext cx="2971440" cy="458280"/>
          </a:xfrm>
          <a:prstGeom prst="rect">
            <a:avLst/>
          </a:prstGeom>
          <a:noFill/>
          <a:ln w="0">
            <a:noFill/>
          </a:ln>
        </p:spPr>
        <p:txBody>
          <a:bodyPr lIns="91440" tIns="45720" rIns="91440" bIns="45720" anchor="b">
            <a:noAutofit/>
          </a:bodyPr>
          <a:lstStyle/>
          <a:p>
            <a:pPr indent="0">
              <a:buNone/>
            </a:pPr>
            <a:endParaRPr lang="en-US" sz="1200" b="0" u="none" strike="noStrike">
              <a:solidFill>
                <a:schemeClr val="dk1"/>
              </a:solidFill>
              <a:uFillTx/>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685800" y="1143000"/>
            <a:ext cx="5486040" cy="3085920"/>
          </a:xfrm>
          <a:prstGeom prst="rect">
            <a:avLst/>
          </a:prstGeom>
          <a:ln w="0">
            <a:noFill/>
          </a:ln>
        </p:spPr>
      </p:sp>
      <p:sp>
        <p:nvSpPr>
          <p:cNvPr id="20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2000" b="0" u="none" strike="noStrike">
                <a:solidFill>
                  <a:srgbClr val="000000"/>
                </a:solidFill>
                <a:uFillTx/>
                <a:latin typeface="Arial"/>
              </a:rPr>
              <a:t>The boot process initializes hardware and loads the operating system. For forensic examiners, this process has several important implications. Boot logs may record system initialization details and errors. Firmware modifications can create persistent malware that survives operating system reinstallation. Bootkits modify the boot process to load malicious code before security controls activate. Early-launch malware starts before anti-malware solutions, making it particularly dangerous. Understanding the normal boot process for a system helps examiners identify abnormalities that may indicate compromise. Specialized forensic techniques are required to analyze firmware and boot code for unauthorized modifications.</a:t>
            </a:r>
          </a:p>
        </p:txBody>
      </p:sp>
      <p:sp>
        <p:nvSpPr>
          <p:cNvPr id="205" name="PlaceHolder 3"/>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en-US" sz="1200" b="0" u="none" strike="noStrike">
                <a:solidFill>
                  <a:schemeClr val="dk1"/>
                </a:solidFill>
                <a:uFillTx/>
                <a:latin typeface="+mn-lt"/>
                <a:ea typeface="+mn-ea"/>
              </a:defRPr>
            </a:lvl1pPr>
          </a:lstStyle>
          <a:p>
            <a:pPr indent="0" algn="r" defTabSz="457200">
              <a:lnSpc>
                <a:spcPct val="100000"/>
              </a:lnSpc>
              <a:buNone/>
            </a:pPr>
            <a:fld id="{B48EF134-C3C3-4312-9ED8-D500CB522310}" type="slidenum">
              <a:rPr lang="en-US" sz="1200" b="0" u="none" strike="noStrike">
                <a:solidFill>
                  <a:schemeClr val="dk1"/>
                </a:solidFill>
                <a:uFillTx/>
                <a:latin typeface="+mn-lt"/>
                <a:ea typeface="+mn-ea"/>
              </a:rPr>
              <a:t>8</a:t>
            </a:fld>
            <a:endParaRPr lang="en-US" sz="1200" b="0" u="none" strike="noStrike">
              <a:solidFill>
                <a:srgbClr val="000000"/>
              </a:solidFill>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5" name="PlaceHolder 2"/>
          <p:cNvSpPr>
            <a:spLocks noGrp="1"/>
          </p:cNvSpPr>
          <p:nvPr>
            <p:ph type="subTitle"/>
          </p:nvPr>
        </p:nvSpPr>
        <p:spPr>
          <a:xfrm>
            <a:off x="457200" y="1200240"/>
            <a:ext cx="8229240" cy="3394080"/>
          </a:xfrm>
          <a:prstGeom prst="rect">
            <a:avLst/>
          </a:prstGeom>
          <a:noFill/>
          <a:ln w="0">
            <a:noFill/>
          </a:ln>
        </p:spPr>
        <p:txBody>
          <a:bodyPr lIns="0" tIns="0" rIns="0" bIns="0" anchor="ctr">
            <a:noAutofit/>
          </a:bodyPr>
          <a:lstStyle/>
          <a:p>
            <a:pPr indent="0" algn="ctr">
              <a:buNone/>
            </a:pPr>
            <a:endParaRPr lang="en-US" sz="3200" b="0" u="none" strike="noStrike">
              <a:solidFill>
                <a:srgbClr val="000000"/>
              </a:solidFill>
              <a:uFillTx/>
              <a:latin typeface="Arial"/>
            </a:endParaRPr>
          </a:p>
        </p:txBody>
      </p:sp>
      <p:sp>
        <p:nvSpPr>
          <p:cNvPr id="2" name="PlaceHolder 3"/>
          <p:cNvSpPr>
            <a:spLocks noGrp="1"/>
          </p:cNvSpPr>
          <p:nvPr>
            <p:ph type="ftr" idx="2"/>
          </p:nvPr>
        </p:nvSpPr>
        <p:spPr/>
        <p:txBody>
          <a:bodyPr/>
          <a:lstStyle/>
          <a:p>
            <a:r>
              <a:t>Footer</a:t>
            </a:r>
          </a:p>
        </p:txBody>
      </p:sp>
      <p:sp>
        <p:nvSpPr>
          <p:cNvPr id="3" name="PlaceHolder 4"/>
          <p:cNvSpPr>
            <a:spLocks noGrp="1"/>
          </p:cNvSpPr>
          <p:nvPr>
            <p:ph type="sldNum" idx="3"/>
          </p:nvPr>
        </p:nvSpPr>
        <p:spPr/>
        <p:txBody>
          <a:bodyPr/>
          <a:lstStyle/>
          <a:p>
            <a:fld id="{EFCC2B9D-F4A2-4ABA-A9DA-E26C27152A0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28" name="PlaceHolder 2"/>
          <p:cNvSpPr>
            <a:spLocks noGrp="1"/>
          </p:cNvSpPr>
          <p:nvPr>
            <p:ph type="subTitle"/>
          </p:nvPr>
        </p:nvSpPr>
        <p:spPr>
          <a:xfrm>
            <a:off x="457200" y="1200240"/>
            <a:ext cx="8229240" cy="3394080"/>
          </a:xfrm>
          <a:prstGeom prst="rect">
            <a:avLst/>
          </a:prstGeom>
          <a:noFill/>
          <a:ln w="0">
            <a:noFill/>
          </a:ln>
        </p:spPr>
        <p:txBody>
          <a:bodyPr lIns="0" tIns="0" rIns="0" bIns="0" anchor="ctr">
            <a:noAutofit/>
          </a:bodyPr>
          <a:lstStyle/>
          <a:p>
            <a:pPr indent="0" algn="ctr">
              <a:buNone/>
            </a:pPr>
            <a:endParaRPr lang="en-US" sz="3200" b="0" u="none" strike="noStrike">
              <a:solidFill>
                <a:srgbClr val="000000"/>
              </a:solidFill>
              <a:uFillTx/>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BDDBE822-0326-43DC-A1C8-FB09DFDC8A2F}"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0" name="PlaceHolder 2"/>
          <p:cNvSpPr>
            <a:spLocks noGrp="1"/>
          </p:cNvSpPr>
          <p:nvPr>
            <p:ph/>
          </p:nvPr>
        </p:nvSpPr>
        <p:spPr>
          <a:xfrm>
            <a:off x="457200" y="1200240"/>
            <a:ext cx="8229240" cy="3394080"/>
          </a:xfrm>
          <a:prstGeom prst="rect">
            <a:avLst/>
          </a:prstGeom>
          <a:noFill/>
          <a:ln w="0">
            <a:noFill/>
          </a:ln>
        </p:spPr>
        <p:txBody>
          <a:bodyPr lIns="0" tIns="0" rIns="0" bIns="0" anchor="t">
            <a:normAutofit/>
          </a:bodyPr>
          <a:lstStyle/>
          <a:p>
            <a:pPr indent="0">
              <a:spcBef>
                <a:spcPts val="1417"/>
              </a:spcBef>
              <a:buNone/>
            </a:pPr>
            <a:endParaRPr lang="en-US" sz="2400" b="0" u="none" strike="noStrike">
              <a:solidFill>
                <a:schemeClr val="dk1"/>
              </a:solidFill>
              <a:uFillTx/>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75896D5C-1AFC-4997-AB89-FBC69737010E}"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94B2D0D7-F306-4F3B-B684-6994EFC37ECD}"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43" name="PlaceHolder 2"/>
          <p:cNvSpPr>
            <a:spLocks noGrp="1"/>
          </p:cNvSpPr>
          <p:nvPr>
            <p:ph/>
          </p:nvPr>
        </p:nvSpPr>
        <p:spPr>
          <a:xfrm>
            <a:off x="457200" y="1200240"/>
            <a:ext cx="4015800" cy="3394080"/>
          </a:xfrm>
          <a:prstGeom prst="rect">
            <a:avLst/>
          </a:prstGeom>
          <a:noFill/>
          <a:ln w="0">
            <a:noFill/>
          </a:ln>
        </p:spPr>
        <p:txBody>
          <a:bodyPr lIns="0" tIns="0" rIns="0" bIns="0" anchor="t">
            <a:normAutofit/>
          </a:bodyPr>
          <a:lstStyle/>
          <a:p>
            <a:pPr indent="0">
              <a:spcBef>
                <a:spcPts val="1417"/>
              </a:spcBef>
              <a:buNone/>
            </a:pPr>
            <a:endParaRPr lang="en-US" sz="2400" b="0" u="none" strike="noStrike">
              <a:solidFill>
                <a:schemeClr val="dk1"/>
              </a:solidFill>
              <a:uFillTx/>
              <a:latin typeface="Calibri"/>
            </a:endParaRPr>
          </a:p>
        </p:txBody>
      </p:sp>
      <p:sp>
        <p:nvSpPr>
          <p:cNvPr id="44" name="PlaceHolder 3"/>
          <p:cNvSpPr>
            <a:spLocks noGrp="1"/>
          </p:cNvSpPr>
          <p:nvPr>
            <p:ph/>
          </p:nvPr>
        </p:nvSpPr>
        <p:spPr>
          <a:xfrm>
            <a:off x="4674240" y="1200240"/>
            <a:ext cx="4015800" cy="3394080"/>
          </a:xfrm>
          <a:prstGeom prst="rect">
            <a:avLst/>
          </a:prstGeom>
          <a:noFill/>
          <a:ln w="0">
            <a:noFill/>
          </a:ln>
        </p:spPr>
        <p:txBody>
          <a:bodyPr lIns="0" tIns="0" rIns="0" bIns="0" anchor="t">
            <a:normAutofit/>
          </a:bodyPr>
          <a:lstStyle/>
          <a:p>
            <a:pPr indent="0">
              <a:spcBef>
                <a:spcPts val="1417"/>
              </a:spcBef>
              <a:buNone/>
            </a:pPr>
            <a:endParaRPr lang="en-US" sz="2400" b="0" u="none" strike="noStrike">
              <a:solidFill>
                <a:schemeClr val="dk1"/>
              </a:solidFill>
              <a:uFillTx/>
              <a:latin typeface="Calibri"/>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17EAF40D-BC23-426A-A509-56187E082E04}"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6386A0F9-8E07-4637-905F-221014502E9F}"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76BBDD0E-9948-4D79-B47E-A6F70399F283}"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6BD21856-A779-4A1A-8533-DC17421B934A}"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C3312E34-7005-443C-940B-471CEB2F9C1A}" type="slidenum">
              <a:t>‹#›</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96D919F5-74FC-44E9-9599-5A91A2CFF052}"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A34297B6-820C-4E2E-A876-F2D0C6B2F29D}"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15F983C0-33FB-4170-A0C2-2C626B3AE4C1}"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 and Content">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ECA63A94-349E-4BED-A1CC-219361F7DFCB}"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22" name="PlaceHolder 2"/>
          <p:cNvSpPr>
            <a:spLocks noGrp="1"/>
          </p:cNvSpPr>
          <p:nvPr>
            <p:ph/>
          </p:nvPr>
        </p:nvSpPr>
        <p:spPr>
          <a:xfrm>
            <a:off x="457200" y="1200240"/>
            <a:ext cx="4015800" cy="3394080"/>
          </a:xfrm>
          <a:prstGeom prst="rect">
            <a:avLst/>
          </a:prstGeom>
          <a:noFill/>
          <a:ln w="0">
            <a:noFill/>
          </a:ln>
        </p:spPr>
        <p:txBody>
          <a:bodyPr lIns="0" tIns="0" rIns="0" bIns="0" anchor="t">
            <a:normAutofit/>
          </a:bodyPr>
          <a:lstStyle/>
          <a:p>
            <a:pPr indent="0">
              <a:spcBef>
                <a:spcPts val="1417"/>
              </a:spcBef>
              <a:buNone/>
            </a:pPr>
            <a:endParaRPr lang="en-US" sz="2400" b="0" u="none" strike="noStrike">
              <a:solidFill>
                <a:schemeClr val="dk1"/>
              </a:solidFill>
              <a:uFillTx/>
              <a:latin typeface="Calibri"/>
            </a:endParaRPr>
          </a:p>
        </p:txBody>
      </p:sp>
      <p:sp>
        <p:nvSpPr>
          <p:cNvPr id="23" name="PlaceHolder 3"/>
          <p:cNvSpPr>
            <a:spLocks noGrp="1"/>
          </p:cNvSpPr>
          <p:nvPr>
            <p:ph/>
          </p:nvPr>
        </p:nvSpPr>
        <p:spPr>
          <a:xfrm>
            <a:off x="4674240" y="1200240"/>
            <a:ext cx="4015800" cy="3394080"/>
          </a:xfrm>
          <a:prstGeom prst="rect">
            <a:avLst/>
          </a:prstGeom>
          <a:noFill/>
          <a:ln w="0">
            <a:noFill/>
          </a:ln>
        </p:spPr>
        <p:txBody>
          <a:bodyPr lIns="0" tIns="0" rIns="0" bIns="0" anchor="t">
            <a:normAutofit/>
          </a:bodyPr>
          <a:lstStyle/>
          <a:p>
            <a:pPr indent="0">
              <a:spcBef>
                <a:spcPts val="1417"/>
              </a:spcBef>
              <a:buNone/>
            </a:pPr>
            <a:endParaRPr lang="en-US" sz="2400" b="0" u="none" strike="noStrike">
              <a:solidFill>
                <a:schemeClr val="dk1"/>
              </a:solidFill>
              <a:uFillTx/>
              <a:latin typeface="Calibri"/>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A4F24D29-7814-4CE2-BADB-5CE3ACAF0247}"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FA79439C-A1DE-4A3E-8637-051828BC41DB}"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26" name="PlaceHolder 2"/>
          <p:cNvSpPr>
            <a:spLocks noGrp="1"/>
          </p:cNvSpPr>
          <p:nvPr>
            <p:ph/>
          </p:nvPr>
        </p:nvSpPr>
        <p:spPr>
          <a:xfrm>
            <a:off x="457200" y="1200240"/>
            <a:ext cx="8229240" cy="3394080"/>
          </a:xfrm>
          <a:prstGeom prst="rect">
            <a:avLst/>
          </a:prstGeom>
          <a:noFill/>
          <a:ln w="0">
            <a:noFill/>
          </a:ln>
        </p:spPr>
        <p:txBody>
          <a:bodyPr lIns="0" tIns="0" rIns="0" bIns="0" anchor="t">
            <a:normAutofit/>
          </a:bodyPr>
          <a:lstStyle/>
          <a:p>
            <a:pPr indent="0">
              <a:spcBef>
                <a:spcPts val="1417"/>
              </a:spcBef>
              <a:buNone/>
            </a:pPr>
            <a:endParaRPr lang="en-US" sz="2400" b="0" u="none" strike="noStrike">
              <a:solidFill>
                <a:schemeClr val="dk1"/>
              </a:solidFill>
              <a:uFillTx/>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E3FE38BE-A0B6-4724-9172-5CCCD8171B58}"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le and Content">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5F8BC7B5-02AE-42C6-8465-3CBA76B21127}"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Content">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BD52B80F-D96D-4C0E-B1C5-10EDC71E3424}"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597680"/>
            <a:ext cx="7772040" cy="1102320"/>
          </a:xfrm>
          <a:prstGeom prst="rect">
            <a:avLst/>
          </a:prstGeom>
          <a:noFill/>
          <a:ln w="0">
            <a:noFill/>
          </a:ln>
        </p:spPr>
        <p:txBody>
          <a:bodyPr lIns="91440" tIns="45720" rIns="91440" bIns="45720" anchor="ctr">
            <a:noAutofit/>
          </a:bodyPr>
          <a:lstStyle/>
          <a:p>
            <a:pPr indent="0" algn="ctr" defTabSz="343080">
              <a:lnSpc>
                <a:spcPct val="100000"/>
              </a:lnSpc>
              <a:buNone/>
            </a:pPr>
            <a:r>
              <a:rPr lang="en-US" sz="3300" b="0" u="none" strike="noStrike">
                <a:solidFill>
                  <a:schemeClr val="dk1"/>
                </a:solidFill>
                <a:uFillTx/>
                <a:latin typeface="Calibri"/>
                <a:ea typeface="Arial"/>
              </a:rPr>
              <a:t>Click to edit Master title style</a:t>
            </a:r>
            <a:endParaRPr lang="en-US" sz="3300" b="0" u="none" strike="noStrike">
              <a:solidFill>
                <a:schemeClr val="dk1"/>
              </a:solidFill>
              <a:uFillTx/>
              <a:latin typeface="Calibri"/>
            </a:endParaRPr>
          </a:p>
        </p:txBody>
      </p:sp>
      <p:sp>
        <p:nvSpPr>
          <p:cNvPr id="5" name="PlaceHolder 2"/>
          <p:cNvSpPr>
            <a:spLocks noGrp="1"/>
          </p:cNvSpPr>
          <p:nvPr>
            <p:ph type="dt" idx="1"/>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2" name="PlaceHolder 3"/>
          <p:cNvSpPr>
            <a:spLocks noGrp="1"/>
          </p:cNvSpPr>
          <p:nvPr>
            <p:ph type="ftr" idx="2"/>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3" name="PlaceHolder 4"/>
          <p:cNvSpPr>
            <a:spLocks noGrp="1"/>
          </p:cNvSpPr>
          <p:nvPr>
            <p:ph type="sldNum" idx="3"/>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078F82ED-6AF5-418F-8308-91DF49EA97B7}"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4840"/>
            <a:ext cx="3007800" cy="871200"/>
          </a:xfrm>
          <a:prstGeom prst="rect">
            <a:avLst/>
          </a:prstGeom>
          <a:noFill/>
          <a:ln w="0">
            <a:noFill/>
          </a:ln>
        </p:spPr>
        <p:txBody>
          <a:bodyPr lIns="91440" tIns="45720" rIns="91440" bIns="45720" anchor="b">
            <a:noAutofit/>
          </a:bodyPr>
          <a:lstStyle/>
          <a:p>
            <a:pPr indent="0" defTabSz="343080">
              <a:lnSpc>
                <a:spcPct val="100000"/>
              </a:lnSpc>
              <a:buNone/>
            </a:pPr>
            <a:r>
              <a:rPr lang="en-US" sz="1500" b="1" u="none" strike="noStrike">
                <a:solidFill>
                  <a:schemeClr val="dk1"/>
                </a:solidFill>
                <a:uFillTx/>
                <a:latin typeface="Calibri"/>
                <a:ea typeface="Arial"/>
              </a:rPr>
              <a:t>Click to edit Master title style</a:t>
            </a:r>
            <a:endParaRPr lang="en-US" sz="1500" b="0" u="none" strike="noStrike">
              <a:solidFill>
                <a:schemeClr val="dk1"/>
              </a:solidFill>
              <a:uFillTx/>
              <a:latin typeface="Calibri"/>
            </a:endParaRPr>
          </a:p>
        </p:txBody>
      </p:sp>
      <p:sp>
        <p:nvSpPr>
          <p:cNvPr id="62" name="PlaceHolder 2"/>
          <p:cNvSpPr>
            <a:spLocks noGrp="1"/>
          </p:cNvSpPr>
          <p:nvPr>
            <p:ph type="body"/>
          </p:nvPr>
        </p:nvSpPr>
        <p:spPr>
          <a:xfrm>
            <a:off x="3575160" y="204840"/>
            <a:ext cx="5111280" cy="43894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Click to edit Master text styles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Second level</a:t>
            </a:r>
            <a:endParaRPr lang="en-US" sz="21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800" b="0" u="none" strike="noStrike">
                <a:solidFill>
                  <a:schemeClr val="dk1"/>
                </a:solidFill>
                <a:uFillTx/>
                <a:latin typeface="Calibri"/>
                <a:ea typeface="Arial"/>
              </a:rPr>
              <a:t>Third level</a:t>
            </a:r>
            <a:endParaRPr lang="en-US" sz="180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Fourth level</a:t>
            </a:r>
            <a:endParaRPr lang="en-US" sz="150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Fifth level</a:t>
            </a:r>
            <a:endParaRPr lang="en-US" sz="1500" b="0" u="none" strike="noStrike">
              <a:solidFill>
                <a:schemeClr val="dk1"/>
              </a:solidFill>
              <a:uFillTx/>
              <a:latin typeface="Calibri"/>
            </a:endParaRPr>
          </a:p>
        </p:txBody>
      </p:sp>
      <p:sp>
        <p:nvSpPr>
          <p:cNvPr id="63" name="PlaceHolder 3"/>
          <p:cNvSpPr>
            <a:spLocks noGrp="1"/>
          </p:cNvSpPr>
          <p:nvPr>
            <p:ph type="body"/>
          </p:nvPr>
        </p:nvSpPr>
        <p:spPr>
          <a:xfrm>
            <a:off x="457200" y="1076400"/>
            <a:ext cx="3007800" cy="35179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1050" b="0" u="none" strike="noStrike">
                <a:solidFill>
                  <a:schemeClr val="dk1"/>
                </a:solidFill>
                <a:uFillTx/>
                <a:latin typeface="Calibri"/>
                <a:ea typeface="Arial"/>
              </a:rPr>
              <a:t>Click to edit Master text styles</a:t>
            </a:r>
            <a:endParaRPr lang="en-US" sz="1050" b="0" u="none" strike="noStrike">
              <a:solidFill>
                <a:schemeClr val="dk1"/>
              </a:solidFill>
              <a:uFillTx/>
              <a:latin typeface="Calibri"/>
            </a:endParaRPr>
          </a:p>
        </p:txBody>
      </p:sp>
      <p:sp>
        <p:nvSpPr>
          <p:cNvPr id="64" name="PlaceHolder 4"/>
          <p:cNvSpPr>
            <a:spLocks noGrp="1"/>
          </p:cNvSpPr>
          <p:nvPr>
            <p:ph type="dt" idx="28"/>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65" name="PlaceHolder 5"/>
          <p:cNvSpPr>
            <a:spLocks noGrp="1"/>
          </p:cNvSpPr>
          <p:nvPr>
            <p:ph type="ftr" idx="29"/>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66" name="PlaceHolder 6"/>
          <p:cNvSpPr>
            <a:spLocks noGrp="1"/>
          </p:cNvSpPr>
          <p:nvPr>
            <p:ph type="sldNum" idx="30"/>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13B865E7-7BB6-477C-86F1-C4F75D76F405}"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1792440" y="3600360"/>
            <a:ext cx="5486040" cy="424800"/>
          </a:xfrm>
          <a:prstGeom prst="rect">
            <a:avLst/>
          </a:prstGeom>
          <a:noFill/>
          <a:ln w="0">
            <a:noFill/>
          </a:ln>
        </p:spPr>
        <p:txBody>
          <a:bodyPr lIns="91440" tIns="45720" rIns="91440" bIns="45720" anchor="b">
            <a:noAutofit/>
          </a:bodyPr>
          <a:lstStyle/>
          <a:p>
            <a:pPr indent="0" defTabSz="343080">
              <a:lnSpc>
                <a:spcPct val="100000"/>
              </a:lnSpc>
              <a:buNone/>
            </a:pPr>
            <a:r>
              <a:rPr lang="en-US" sz="1500" b="1" u="none" strike="noStrike">
                <a:solidFill>
                  <a:schemeClr val="dk1"/>
                </a:solidFill>
                <a:uFillTx/>
                <a:latin typeface="Calibri"/>
                <a:ea typeface="Arial"/>
              </a:rPr>
              <a:t>Click to edit Master title style</a:t>
            </a:r>
            <a:endParaRPr lang="en-US" sz="1500" b="0" u="none" strike="noStrike">
              <a:solidFill>
                <a:schemeClr val="dk1"/>
              </a:solidFill>
              <a:uFillTx/>
              <a:latin typeface="Calibri"/>
            </a:endParaRPr>
          </a:p>
        </p:txBody>
      </p:sp>
      <p:sp>
        <p:nvSpPr>
          <p:cNvPr id="68" name="PlaceHolder 2"/>
          <p:cNvSpPr>
            <a:spLocks noGrp="1"/>
          </p:cNvSpPr>
          <p:nvPr>
            <p:ph type="body"/>
          </p:nvPr>
        </p:nvSpPr>
        <p:spPr>
          <a:xfrm>
            <a:off x="1792440" y="459720"/>
            <a:ext cx="5486040" cy="30859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24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24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24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24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24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2400" b="0" u="none" strike="noStrike">
                <a:solidFill>
                  <a:schemeClr val="dk1"/>
                </a:solidFill>
                <a:uFillTx/>
                <a:latin typeface="Calibri"/>
              </a:rPr>
              <a:t>Seventh Outline Level</a:t>
            </a:r>
          </a:p>
        </p:txBody>
      </p:sp>
      <p:sp>
        <p:nvSpPr>
          <p:cNvPr id="69" name="PlaceHolder 3"/>
          <p:cNvSpPr>
            <a:spLocks noGrp="1"/>
          </p:cNvSpPr>
          <p:nvPr>
            <p:ph type="body"/>
          </p:nvPr>
        </p:nvSpPr>
        <p:spPr>
          <a:xfrm>
            <a:off x="1792440" y="4025520"/>
            <a:ext cx="5486040" cy="60336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1050" b="0" u="none" strike="noStrike">
                <a:solidFill>
                  <a:schemeClr val="dk1"/>
                </a:solidFill>
                <a:uFillTx/>
                <a:latin typeface="Calibri"/>
                <a:ea typeface="Arial"/>
              </a:rPr>
              <a:t>Click to edit Master text styles</a:t>
            </a:r>
            <a:endParaRPr lang="en-US" sz="1050" b="0" u="none" strike="noStrike">
              <a:solidFill>
                <a:schemeClr val="dk1"/>
              </a:solidFill>
              <a:uFillTx/>
              <a:latin typeface="Calibri"/>
            </a:endParaRPr>
          </a:p>
        </p:txBody>
      </p:sp>
      <p:sp>
        <p:nvSpPr>
          <p:cNvPr id="70" name="PlaceHolder 4"/>
          <p:cNvSpPr>
            <a:spLocks noGrp="1"/>
          </p:cNvSpPr>
          <p:nvPr>
            <p:ph type="dt" idx="31"/>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71" name="PlaceHolder 5"/>
          <p:cNvSpPr>
            <a:spLocks noGrp="1"/>
          </p:cNvSpPr>
          <p:nvPr>
            <p:ph type="ftr" idx="32"/>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72" name="PlaceHolder 6"/>
          <p:cNvSpPr>
            <a:spLocks noGrp="1"/>
          </p:cNvSpPr>
          <p:nvPr>
            <p:ph type="sldNum" idx="33"/>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2E28DF5F-BAEA-4F5D-8879-359C3DB85729}"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pPr>
            <a:r>
              <a:rPr lang="en-US" sz="3300" b="0" u="none" strike="noStrike">
                <a:solidFill>
                  <a:schemeClr val="dk1"/>
                </a:solidFill>
                <a:uFillTx/>
                <a:latin typeface="Calibri"/>
                <a:ea typeface="Arial"/>
              </a:rPr>
              <a:t>Click to edit Master title style</a:t>
            </a:r>
            <a:endParaRPr lang="en-US" sz="3300" b="0" u="none" strike="noStrike">
              <a:solidFill>
                <a:schemeClr val="dk1"/>
              </a:solidFill>
              <a:uFillTx/>
              <a:latin typeface="Calibri"/>
            </a:endParaRPr>
          </a:p>
        </p:txBody>
      </p:sp>
      <p:sp>
        <p:nvSpPr>
          <p:cNvPr id="7" name="PlaceHolder 2"/>
          <p:cNvSpPr>
            <a:spLocks noGrp="1"/>
          </p:cNvSpPr>
          <p:nvPr>
            <p:ph type="body"/>
          </p:nvPr>
        </p:nvSpPr>
        <p:spPr>
          <a:xfrm>
            <a:off x="457200" y="1200240"/>
            <a:ext cx="8229240" cy="3394080"/>
          </a:xfrm>
          <a:prstGeom prst="rect">
            <a:avLst/>
          </a:prstGeom>
          <a:noFill/>
          <a:ln w="0">
            <a:noFill/>
          </a:ln>
        </p:spPr>
        <p:txBody>
          <a:bodyPr vert="eaVert"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Click to edit Master text styles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Second level</a:t>
            </a:r>
            <a:endParaRPr lang="en-US" sz="21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800" b="0" u="none" strike="noStrike">
                <a:solidFill>
                  <a:schemeClr val="dk1"/>
                </a:solidFill>
                <a:uFillTx/>
                <a:latin typeface="Calibri"/>
                <a:ea typeface="Arial"/>
              </a:rPr>
              <a:t>Third level</a:t>
            </a:r>
            <a:endParaRPr lang="en-US" sz="180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Fourth level</a:t>
            </a:r>
            <a:endParaRPr lang="en-US" sz="150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Fifth level</a:t>
            </a:r>
            <a:endParaRPr lang="en-US" sz="1500" b="0" u="none" strike="noStrike">
              <a:solidFill>
                <a:schemeClr val="dk1"/>
              </a:solidFill>
              <a:uFillTx/>
              <a:latin typeface="Calibri"/>
            </a:endParaRPr>
          </a:p>
        </p:txBody>
      </p:sp>
      <p:sp>
        <p:nvSpPr>
          <p:cNvPr id="8" name="PlaceHolder 3"/>
          <p:cNvSpPr>
            <a:spLocks noGrp="1"/>
          </p:cNvSpPr>
          <p:nvPr>
            <p:ph type="dt" idx="4"/>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9" name="PlaceHolder 4"/>
          <p:cNvSpPr>
            <a:spLocks noGrp="1"/>
          </p:cNvSpPr>
          <p:nvPr>
            <p:ph type="ftr" idx="5"/>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10" name="PlaceHolder 5"/>
          <p:cNvSpPr>
            <a:spLocks noGrp="1"/>
          </p:cNvSpPr>
          <p:nvPr>
            <p:ph type="sldNum" idx="6"/>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E373951B-65C2-4DE1-9F83-1575D87AB349}"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6629400" y="205920"/>
            <a:ext cx="2057040" cy="4388400"/>
          </a:xfrm>
          <a:prstGeom prst="rect">
            <a:avLst/>
          </a:prstGeom>
          <a:noFill/>
          <a:ln w="0">
            <a:noFill/>
          </a:ln>
        </p:spPr>
        <p:txBody>
          <a:bodyPr vert="eaVert" lIns="91440" tIns="45720" rIns="91440" bIns="45720" anchor="ctr">
            <a:noAutofit/>
          </a:bodyPr>
          <a:lstStyle/>
          <a:p>
            <a:pPr indent="0" algn="ctr" defTabSz="343080">
              <a:lnSpc>
                <a:spcPct val="100000"/>
              </a:lnSpc>
              <a:buNone/>
            </a:pPr>
            <a:r>
              <a:rPr lang="en-US" sz="3300" b="0" u="none" strike="noStrike">
                <a:solidFill>
                  <a:schemeClr val="dk1"/>
                </a:solidFill>
                <a:uFillTx/>
                <a:latin typeface="Calibri"/>
                <a:ea typeface="Arial"/>
              </a:rPr>
              <a:t>Click to edit Master title style</a:t>
            </a:r>
            <a:endParaRPr lang="en-US" sz="3300" b="0" u="none" strike="noStrike">
              <a:solidFill>
                <a:schemeClr val="dk1"/>
              </a:solidFill>
              <a:uFillTx/>
              <a:latin typeface="Calibri"/>
            </a:endParaRPr>
          </a:p>
        </p:txBody>
      </p:sp>
      <p:sp>
        <p:nvSpPr>
          <p:cNvPr id="12" name="PlaceHolder 2"/>
          <p:cNvSpPr>
            <a:spLocks noGrp="1"/>
          </p:cNvSpPr>
          <p:nvPr>
            <p:ph type="body"/>
          </p:nvPr>
        </p:nvSpPr>
        <p:spPr>
          <a:xfrm>
            <a:off x="457200" y="205920"/>
            <a:ext cx="6019560" cy="4388400"/>
          </a:xfrm>
          <a:prstGeom prst="rect">
            <a:avLst/>
          </a:prstGeom>
          <a:noFill/>
          <a:ln w="0">
            <a:noFill/>
          </a:ln>
        </p:spPr>
        <p:txBody>
          <a:bodyPr vert="eaVert"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Click to edit Master text styles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Second level</a:t>
            </a:r>
            <a:endParaRPr lang="en-US" sz="21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800" b="0" u="none" strike="noStrike">
                <a:solidFill>
                  <a:schemeClr val="dk1"/>
                </a:solidFill>
                <a:uFillTx/>
                <a:latin typeface="Calibri"/>
                <a:ea typeface="Arial"/>
              </a:rPr>
              <a:t>Third level</a:t>
            </a:r>
            <a:endParaRPr lang="en-US" sz="180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Fourth level</a:t>
            </a:r>
            <a:endParaRPr lang="en-US" sz="150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Fifth level</a:t>
            </a:r>
            <a:endParaRPr lang="en-US" sz="1500" b="0" u="none" strike="noStrike">
              <a:solidFill>
                <a:schemeClr val="dk1"/>
              </a:solidFill>
              <a:uFillTx/>
              <a:latin typeface="Calibri"/>
            </a:endParaRPr>
          </a:p>
        </p:txBody>
      </p:sp>
      <p:sp>
        <p:nvSpPr>
          <p:cNvPr id="13" name="PlaceHolder 3"/>
          <p:cNvSpPr>
            <a:spLocks noGrp="1"/>
          </p:cNvSpPr>
          <p:nvPr>
            <p:ph type="dt" idx="7"/>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14" name="PlaceHolder 4"/>
          <p:cNvSpPr>
            <a:spLocks noGrp="1"/>
          </p:cNvSpPr>
          <p:nvPr>
            <p:ph type="ftr" idx="8"/>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15" name="PlaceHolder 5"/>
          <p:cNvSpPr>
            <a:spLocks noGrp="1"/>
          </p:cNvSpPr>
          <p:nvPr>
            <p:ph type="sldNum" idx="9"/>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1796BE39-9E05-4E79-9F7E-8850000D1ACC}"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pPr>
            <a:r>
              <a:rPr lang="en-US" sz="3300" b="0" u="none" strike="noStrike">
                <a:solidFill>
                  <a:schemeClr val="dk1"/>
                </a:solidFill>
                <a:uFillTx/>
                <a:latin typeface="Calibri"/>
                <a:ea typeface="Arial"/>
              </a:rPr>
              <a:t>Click to edit Master title style</a:t>
            </a:r>
            <a:endParaRPr lang="en-US" sz="3300" b="0" u="none" strike="noStrike">
              <a:solidFill>
                <a:schemeClr val="dk1"/>
              </a:solidFill>
              <a:uFillTx/>
              <a:latin typeface="Calibri"/>
            </a:endParaRPr>
          </a:p>
        </p:txBody>
      </p:sp>
      <p:sp>
        <p:nvSpPr>
          <p:cNvPr id="17" name="PlaceHolder 2"/>
          <p:cNvSpPr>
            <a:spLocks noGrp="1"/>
          </p:cNvSpPr>
          <p:nvPr>
            <p:ph type="body"/>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Click to edit Master text styles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Second level</a:t>
            </a:r>
            <a:endParaRPr lang="en-US" sz="21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800" b="0" u="none" strike="noStrike">
                <a:solidFill>
                  <a:schemeClr val="dk1"/>
                </a:solidFill>
                <a:uFillTx/>
                <a:latin typeface="Calibri"/>
                <a:ea typeface="Arial"/>
              </a:rPr>
              <a:t>Third level</a:t>
            </a:r>
            <a:endParaRPr lang="en-US" sz="180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Fourth level</a:t>
            </a:r>
            <a:endParaRPr lang="en-US" sz="150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500" b="0" u="none" strike="noStrike">
                <a:solidFill>
                  <a:schemeClr val="dk1"/>
                </a:solidFill>
                <a:uFillTx/>
                <a:latin typeface="Calibri"/>
                <a:ea typeface="Arial"/>
              </a:rPr>
              <a:t>Fifth level</a:t>
            </a:r>
            <a:endParaRPr lang="en-US" sz="1500" b="0" u="none" strike="noStrike">
              <a:solidFill>
                <a:schemeClr val="dk1"/>
              </a:solidFill>
              <a:uFillTx/>
              <a:latin typeface="Calibri"/>
            </a:endParaRPr>
          </a:p>
        </p:txBody>
      </p:sp>
      <p:sp>
        <p:nvSpPr>
          <p:cNvPr id="18" name="PlaceHolder 3"/>
          <p:cNvSpPr>
            <a:spLocks noGrp="1"/>
          </p:cNvSpPr>
          <p:nvPr>
            <p:ph type="dt" idx="10"/>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19" name="PlaceHolder 4"/>
          <p:cNvSpPr>
            <a:spLocks noGrp="1"/>
          </p:cNvSpPr>
          <p:nvPr>
            <p:ph type="ftr" idx="11"/>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20" name="PlaceHolder 5"/>
          <p:cNvSpPr>
            <a:spLocks noGrp="1"/>
          </p:cNvSpPr>
          <p:nvPr>
            <p:ph type="sldNum" idx="12"/>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425380DF-B907-496A-A8F5-AE814B02E060}"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pPr>
            <a:r>
              <a:rPr lang="en-US" sz="3000" b="1" u="none" strike="noStrike" cap="all">
                <a:solidFill>
                  <a:schemeClr val="dk1"/>
                </a:solidFill>
                <a:uFillTx/>
                <a:latin typeface="Calibri"/>
                <a:ea typeface="Arial"/>
              </a:rPr>
              <a:t>Click to edit Master title style</a:t>
            </a:r>
            <a:endParaRPr lang="en-US" sz="3000" b="0" u="none" strike="noStrike">
              <a:solidFill>
                <a:schemeClr val="dk1"/>
              </a:solidFill>
              <a:uFillTx/>
              <a:latin typeface="Calibri"/>
            </a:endParaRPr>
          </a:p>
        </p:txBody>
      </p:sp>
      <p:sp>
        <p:nvSpPr>
          <p:cNvPr id="32" name="PlaceHolder 2"/>
          <p:cNvSpPr>
            <a:spLocks noGrp="1"/>
          </p:cNvSpPr>
          <p:nvPr>
            <p:ph type="body"/>
          </p:nvPr>
        </p:nvSpPr>
        <p:spPr>
          <a:xfrm>
            <a:off x="722160" y="2180160"/>
            <a:ext cx="7772040" cy="1124640"/>
          </a:xfrm>
          <a:prstGeom prst="rect">
            <a:avLst/>
          </a:prstGeom>
          <a:noFill/>
          <a:ln w="0">
            <a:noFill/>
          </a:ln>
        </p:spPr>
        <p:txBody>
          <a:bodyPr lIns="91440" tIns="45720" rIns="91440" bIns="45720" anchor="b">
            <a:noAutofit/>
          </a:bodyPr>
          <a:lstStyle/>
          <a:p>
            <a:pPr indent="0" defTabSz="343080">
              <a:lnSpc>
                <a:spcPct val="100000"/>
              </a:lnSpc>
              <a:buNone/>
              <a:tabLst>
                <a:tab pos="0" algn="l"/>
              </a:tabLst>
            </a:pPr>
            <a:r>
              <a:rPr lang="en-US" sz="1500" b="0" u="none" strike="noStrike">
                <a:solidFill>
                  <a:schemeClr val="dk1">
                    <a:tint val="75000"/>
                  </a:schemeClr>
                </a:solidFill>
                <a:uFillTx/>
                <a:latin typeface="Calibri"/>
                <a:ea typeface="Arial"/>
              </a:rPr>
              <a:t>Click to edit Master text styles</a:t>
            </a:r>
            <a:endParaRPr lang="en-US" sz="1500" b="0" u="none" strike="noStrike">
              <a:solidFill>
                <a:schemeClr val="dk1"/>
              </a:solidFill>
              <a:uFillTx/>
              <a:latin typeface="Calibri"/>
            </a:endParaRPr>
          </a:p>
        </p:txBody>
      </p:sp>
      <p:sp>
        <p:nvSpPr>
          <p:cNvPr id="33" name="PlaceHolder 3"/>
          <p:cNvSpPr>
            <a:spLocks noGrp="1"/>
          </p:cNvSpPr>
          <p:nvPr>
            <p:ph type="dt" idx="13"/>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34" name="PlaceHolder 4"/>
          <p:cNvSpPr>
            <a:spLocks noGrp="1"/>
          </p:cNvSpPr>
          <p:nvPr>
            <p:ph type="ftr" idx="14"/>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35" name="PlaceHolder 5"/>
          <p:cNvSpPr>
            <a:spLocks noGrp="1"/>
          </p:cNvSpPr>
          <p:nvPr>
            <p:ph type="sldNum" idx="15"/>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E682C234-F6C1-4B36-A127-C712510EAB85}"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pPr>
            <a:r>
              <a:rPr lang="en-US" sz="3300" b="0" u="none" strike="noStrike">
                <a:solidFill>
                  <a:schemeClr val="dk1"/>
                </a:solidFill>
                <a:uFillTx/>
                <a:latin typeface="Calibri"/>
                <a:ea typeface="Arial"/>
              </a:rPr>
              <a:t>Click to edit Master title style</a:t>
            </a:r>
            <a:endParaRPr lang="en-US" sz="3300" b="0" u="none" strike="noStrike">
              <a:solidFill>
                <a:schemeClr val="dk1"/>
              </a:solidFill>
              <a:uFillTx/>
              <a:latin typeface="Calibri"/>
            </a:endParaRPr>
          </a:p>
        </p:txBody>
      </p:sp>
      <p:sp>
        <p:nvSpPr>
          <p:cNvPr id="37" name="PlaceHolder 2"/>
          <p:cNvSpPr>
            <a:spLocks noGrp="1"/>
          </p:cNvSpPr>
          <p:nvPr>
            <p:ph type="body"/>
          </p:nvPr>
        </p:nvSpPr>
        <p:spPr>
          <a:xfrm>
            <a:off x="457200" y="1200240"/>
            <a:ext cx="403812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100" b="0" u="none" strike="noStrike">
                <a:solidFill>
                  <a:schemeClr val="dk1"/>
                </a:solidFill>
                <a:uFillTx/>
                <a:latin typeface="Calibri"/>
                <a:ea typeface="Arial"/>
              </a:rPr>
              <a:t>Click to edit Master text styles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1800" b="0" u="none" strike="noStrike">
                <a:solidFill>
                  <a:schemeClr val="dk1"/>
                </a:solidFill>
                <a:uFillTx/>
                <a:latin typeface="Calibri"/>
                <a:ea typeface="Arial"/>
              </a:rPr>
              <a:t>Second level</a:t>
            </a:r>
            <a:endParaRPr lang="en-US" sz="18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500" b="0" u="none" strike="noStrike">
                <a:solidFill>
                  <a:schemeClr val="dk1"/>
                </a:solidFill>
                <a:uFillTx/>
                <a:latin typeface="Calibri"/>
                <a:ea typeface="Arial"/>
              </a:rPr>
              <a:t>Third level</a:t>
            </a:r>
            <a:endParaRPr lang="en-US" sz="150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350" b="0" u="none" strike="noStrike">
                <a:solidFill>
                  <a:schemeClr val="dk1"/>
                </a:solidFill>
                <a:uFillTx/>
                <a:latin typeface="Calibri"/>
                <a:ea typeface="Arial"/>
              </a:rPr>
              <a:t>Fourth level</a:t>
            </a:r>
            <a:endParaRPr lang="en-US" sz="135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350" b="0" u="none" strike="noStrike">
                <a:solidFill>
                  <a:schemeClr val="dk1"/>
                </a:solidFill>
                <a:uFillTx/>
                <a:latin typeface="Calibri"/>
                <a:ea typeface="Arial"/>
              </a:rPr>
              <a:t>Fifth level</a:t>
            </a:r>
            <a:endParaRPr lang="en-US" sz="1350" b="0" u="none" strike="noStrike">
              <a:solidFill>
                <a:schemeClr val="dk1"/>
              </a:solidFill>
              <a:uFillTx/>
              <a:latin typeface="Calibri"/>
            </a:endParaRPr>
          </a:p>
        </p:txBody>
      </p:sp>
      <p:sp>
        <p:nvSpPr>
          <p:cNvPr id="38" name="PlaceHolder 3"/>
          <p:cNvSpPr>
            <a:spLocks noGrp="1"/>
          </p:cNvSpPr>
          <p:nvPr>
            <p:ph type="body"/>
          </p:nvPr>
        </p:nvSpPr>
        <p:spPr>
          <a:xfrm>
            <a:off x="4648320" y="1200240"/>
            <a:ext cx="403812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100" b="0" u="none" strike="noStrike">
                <a:solidFill>
                  <a:schemeClr val="dk1"/>
                </a:solidFill>
                <a:uFillTx/>
                <a:latin typeface="Calibri"/>
                <a:ea typeface="Arial"/>
              </a:rPr>
              <a:t>Click to edit Master text styles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1800" b="0" u="none" strike="noStrike">
                <a:solidFill>
                  <a:schemeClr val="dk1"/>
                </a:solidFill>
                <a:uFillTx/>
                <a:latin typeface="Calibri"/>
                <a:ea typeface="Arial"/>
              </a:rPr>
              <a:t>Second level</a:t>
            </a:r>
            <a:endParaRPr lang="en-US" sz="18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500" b="0" u="none" strike="noStrike">
                <a:solidFill>
                  <a:schemeClr val="dk1"/>
                </a:solidFill>
                <a:uFillTx/>
                <a:latin typeface="Calibri"/>
                <a:ea typeface="Arial"/>
              </a:rPr>
              <a:t>Third level</a:t>
            </a:r>
            <a:endParaRPr lang="en-US" sz="150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350" b="0" u="none" strike="noStrike">
                <a:solidFill>
                  <a:schemeClr val="dk1"/>
                </a:solidFill>
                <a:uFillTx/>
                <a:latin typeface="Calibri"/>
                <a:ea typeface="Arial"/>
              </a:rPr>
              <a:t>Fourth level</a:t>
            </a:r>
            <a:endParaRPr lang="en-US" sz="135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350" b="0" u="none" strike="noStrike">
                <a:solidFill>
                  <a:schemeClr val="dk1"/>
                </a:solidFill>
                <a:uFillTx/>
                <a:latin typeface="Calibri"/>
                <a:ea typeface="Arial"/>
              </a:rPr>
              <a:t>Fifth level</a:t>
            </a:r>
            <a:endParaRPr lang="en-US" sz="1350" b="0" u="none" strike="noStrike">
              <a:solidFill>
                <a:schemeClr val="dk1"/>
              </a:solidFill>
              <a:uFillTx/>
              <a:latin typeface="Calibri"/>
            </a:endParaRPr>
          </a:p>
        </p:txBody>
      </p:sp>
      <p:sp>
        <p:nvSpPr>
          <p:cNvPr id="39" name="PlaceHolder 4"/>
          <p:cNvSpPr>
            <a:spLocks noGrp="1"/>
          </p:cNvSpPr>
          <p:nvPr>
            <p:ph type="dt" idx="16"/>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40" name="PlaceHolder 5"/>
          <p:cNvSpPr>
            <a:spLocks noGrp="1"/>
          </p:cNvSpPr>
          <p:nvPr>
            <p:ph type="ftr" idx="17"/>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41" name="PlaceHolder 6"/>
          <p:cNvSpPr>
            <a:spLocks noGrp="1"/>
          </p:cNvSpPr>
          <p:nvPr>
            <p:ph type="sldNum" idx="18"/>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49C86370-B05E-4EF2-B0FD-EAFD57F4C6E8}"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pPr>
            <a:r>
              <a:rPr lang="en-US" sz="3300" b="0" u="none" strike="noStrike">
                <a:solidFill>
                  <a:schemeClr val="dk1"/>
                </a:solidFill>
                <a:uFillTx/>
                <a:latin typeface="Calibri"/>
                <a:ea typeface="Arial"/>
              </a:rPr>
              <a:t>Click to edit Master title style</a:t>
            </a:r>
            <a:endParaRPr lang="en-US" sz="3300" b="0" u="none" strike="noStrike">
              <a:solidFill>
                <a:schemeClr val="dk1"/>
              </a:solidFill>
              <a:uFillTx/>
              <a:latin typeface="Calibri"/>
            </a:endParaRPr>
          </a:p>
        </p:txBody>
      </p:sp>
      <p:sp>
        <p:nvSpPr>
          <p:cNvPr id="46" name="PlaceHolder 2"/>
          <p:cNvSpPr>
            <a:spLocks noGrp="1"/>
          </p:cNvSpPr>
          <p:nvPr>
            <p:ph type="body"/>
          </p:nvPr>
        </p:nvSpPr>
        <p:spPr>
          <a:xfrm>
            <a:off x="457200" y="1151280"/>
            <a:ext cx="4039920" cy="479520"/>
          </a:xfrm>
          <a:prstGeom prst="rect">
            <a:avLst/>
          </a:prstGeom>
          <a:noFill/>
          <a:ln w="0">
            <a:noFill/>
          </a:ln>
        </p:spPr>
        <p:txBody>
          <a:bodyPr lIns="91440" tIns="45720" rIns="91440" bIns="45720" anchor="b">
            <a:noAutofit/>
          </a:bodyPr>
          <a:lstStyle/>
          <a:p>
            <a:pPr indent="0" defTabSz="343080">
              <a:lnSpc>
                <a:spcPct val="100000"/>
              </a:lnSpc>
              <a:buNone/>
              <a:tabLst>
                <a:tab pos="0" algn="l"/>
              </a:tabLst>
            </a:pPr>
            <a:r>
              <a:rPr lang="en-US" sz="1800" b="1" u="none" strike="noStrike">
                <a:solidFill>
                  <a:schemeClr val="dk1"/>
                </a:solidFill>
                <a:uFillTx/>
                <a:latin typeface="Calibri"/>
                <a:ea typeface="Arial"/>
              </a:rPr>
              <a:t>Click to edit Master text styles</a:t>
            </a:r>
            <a:endParaRPr lang="en-US" sz="1800" b="0" u="none" strike="noStrike">
              <a:solidFill>
                <a:schemeClr val="dk1"/>
              </a:solidFill>
              <a:uFillTx/>
              <a:latin typeface="Calibri"/>
            </a:endParaRPr>
          </a:p>
        </p:txBody>
      </p:sp>
      <p:sp>
        <p:nvSpPr>
          <p:cNvPr id="47" name="PlaceHolder 3"/>
          <p:cNvSpPr>
            <a:spLocks noGrp="1"/>
          </p:cNvSpPr>
          <p:nvPr>
            <p:ph type="body"/>
          </p:nvPr>
        </p:nvSpPr>
        <p:spPr>
          <a:xfrm>
            <a:off x="457200" y="1631160"/>
            <a:ext cx="4039920" cy="296316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1800" b="0" u="none" strike="noStrike">
                <a:solidFill>
                  <a:schemeClr val="dk1"/>
                </a:solidFill>
                <a:uFillTx/>
                <a:latin typeface="Calibri"/>
                <a:ea typeface="Arial"/>
              </a:rPr>
              <a:t>Click to edit Master text styles</a:t>
            </a:r>
            <a:endParaRPr lang="en-US" sz="18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1500" b="0" u="none" strike="noStrike">
                <a:solidFill>
                  <a:schemeClr val="dk1"/>
                </a:solidFill>
                <a:uFillTx/>
                <a:latin typeface="Calibri"/>
                <a:ea typeface="Arial"/>
              </a:rPr>
              <a:t>Second level</a:t>
            </a:r>
            <a:endParaRPr lang="en-US" sz="15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350" b="0" u="none" strike="noStrike">
                <a:solidFill>
                  <a:schemeClr val="dk1"/>
                </a:solidFill>
                <a:uFillTx/>
                <a:latin typeface="Calibri"/>
                <a:ea typeface="Arial"/>
              </a:rPr>
              <a:t>Third level</a:t>
            </a:r>
            <a:endParaRPr lang="en-US" sz="135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200" b="0" u="none" strike="noStrike">
                <a:solidFill>
                  <a:schemeClr val="dk1"/>
                </a:solidFill>
                <a:uFillTx/>
                <a:latin typeface="Calibri"/>
                <a:ea typeface="Arial"/>
              </a:rPr>
              <a:t>Fourth level</a:t>
            </a:r>
            <a:endParaRPr lang="en-US" sz="120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200" b="0" u="none" strike="noStrike">
                <a:solidFill>
                  <a:schemeClr val="dk1"/>
                </a:solidFill>
                <a:uFillTx/>
                <a:latin typeface="Calibri"/>
                <a:ea typeface="Arial"/>
              </a:rPr>
              <a:t>Fifth level</a:t>
            </a:r>
            <a:endParaRPr lang="en-US" sz="1200" b="0" u="none" strike="noStrike">
              <a:solidFill>
                <a:schemeClr val="dk1"/>
              </a:solidFill>
              <a:uFillTx/>
              <a:latin typeface="Calibri"/>
            </a:endParaRPr>
          </a:p>
        </p:txBody>
      </p:sp>
      <p:sp>
        <p:nvSpPr>
          <p:cNvPr id="48" name="PlaceHolder 4"/>
          <p:cNvSpPr>
            <a:spLocks noGrp="1"/>
          </p:cNvSpPr>
          <p:nvPr>
            <p:ph type="body"/>
          </p:nvPr>
        </p:nvSpPr>
        <p:spPr>
          <a:xfrm>
            <a:off x="4645080" y="1151280"/>
            <a:ext cx="4041360" cy="479520"/>
          </a:xfrm>
          <a:prstGeom prst="rect">
            <a:avLst/>
          </a:prstGeom>
          <a:noFill/>
          <a:ln w="0">
            <a:noFill/>
          </a:ln>
        </p:spPr>
        <p:txBody>
          <a:bodyPr lIns="91440" tIns="45720" rIns="91440" bIns="45720" anchor="b">
            <a:noAutofit/>
          </a:bodyPr>
          <a:lstStyle/>
          <a:p>
            <a:pPr indent="0" defTabSz="343080">
              <a:lnSpc>
                <a:spcPct val="100000"/>
              </a:lnSpc>
              <a:buNone/>
              <a:tabLst>
                <a:tab pos="0" algn="l"/>
              </a:tabLst>
            </a:pPr>
            <a:r>
              <a:rPr lang="en-US" sz="1800" b="1" u="none" strike="noStrike">
                <a:solidFill>
                  <a:schemeClr val="dk1"/>
                </a:solidFill>
                <a:uFillTx/>
                <a:latin typeface="Calibri"/>
                <a:ea typeface="Arial"/>
              </a:rPr>
              <a:t>Click to edit Master text styles</a:t>
            </a:r>
            <a:endParaRPr lang="en-US" sz="1800" b="0" u="none" strike="noStrike">
              <a:solidFill>
                <a:schemeClr val="dk1"/>
              </a:solidFill>
              <a:uFillTx/>
              <a:latin typeface="Calibri"/>
            </a:endParaRPr>
          </a:p>
        </p:txBody>
      </p:sp>
      <p:sp>
        <p:nvSpPr>
          <p:cNvPr id="49" name="PlaceHolder 5"/>
          <p:cNvSpPr>
            <a:spLocks noGrp="1"/>
          </p:cNvSpPr>
          <p:nvPr>
            <p:ph type="body"/>
          </p:nvPr>
        </p:nvSpPr>
        <p:spPr>
          <a:xfrm>
            <a:off x="4645080" y="1631160"/>
            <a:ext cx="4041360" cy="296316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1800" b="0" u="none" strike="noStrike">
                <a:solidFill>
                  <a:schemeClr val="dk1"/>
                </a:solidFill>
                <a:uFillTx/>
                <a:latin typeface="Calibri"/>
                <a:ea typeface="Arial"/>
              </a:rPr>
              <a:t>Click to edit Master text styles</a:t>
            </a:r>
            <a:endParaRPr lang="en-US" sz="18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1500" b="0" u="none" strike="noStrike">
                <a:solidFill>
                  <a:schemeClr val="dk1"/>
                </a:solidFill>
                <a:uFillTx/>
                <a:latin typeface="Calibri"/>
                <a:ea typeface="Arial"/>
              </a:rPr>
              <a:t>Second level</a:t>
            </a:r>
            <a:endParaRPr lang="en-US" sz="1500" b="0" u="none" strike="noStrike">
              <a:solidFill>
                <a:schemeClr val="dk1"/>
              </a:solidFill>
              <a:uFillTx/>
              <a:latin typeface="Calibri"/>
            </a:endParaRPr>
          </a:p>
          <a:p>
            <a:pPr marL="1028880" lvl="2" indent="-343080" defTabSz="343080">
              <a:lnSpc>
                <a:spcPct val="100000"/>
              </a:lnSpc>
              <a:buClr>
                <a:srgbClr val="000000"/>
              </a:buClr>
              <a:buFont typeface="Arial"/>
              <a:buChar char="•"/>
            </a:pPr>
            <a:r>
              <a:rPr lang="en-US" sz="1350" b="0" u="none" strike="noStrike">
                <a:solidFill>
                  <a:schemeClr val="dk1"/>
                </a:solidFill>
                <a:uFillTx/>
                <a:latin typeface="Calibri"/>
                <a:ea typeface="Arial"/>
              </a:rPr>
              <a:t>Third level</a:t>
            </a:r>
            <a:endParaRPr lang="en-US" sz="1350" b="0" u="none" strike="noStrike">
              <a:solidFill>
                <a:schemeClr val="dk1"/>
              </a:solidFill>
              <a:uFillTx/>
              <a:latin typeface="Calibri"/>
            </a:endParaRPr>
          </a:p>
          <a:p>
            <a:pPr marL="1371600" lvl="3" indent="-343080" defTabSz="343080">
              <a:lnSpc>
                <a:spcPct val="100000"/>
              </a:lnSpc>
              <a:buClr>
                <a:srgbClr val="000000"/>
              </a:buClr>
              <a:buFont typeface="Arial"/>
              <a:buChar char="–"/>
            </a:pPr>
            <a:r>
              <a:rPr lang="en-US" sz="1200" b="0" u="none" strike="noStrike">
                <a:solidFill>
                  <a:schemeClr val="dk1"/>
                </a:solidFill>
                <a:uFillTx/>
                <a:latin typeface="Calibri"/>
                <a:ea typeface="Arial"/>
              </a:rPr>
              <a:t>Fourth level</a:t>
            </a:r>
            <a:endParaRPr lang="en-US" sz="1200" b="0" u="none" strike="noStrike">
              <a:solidFill>
                <a:schemeClr val="dk1"/>
              </a:solidFill>
              <a:uFillTx/>
              <a:latin typeface="Calibri"/>
            </a:endParaRPr>
          </a:p>
          <a:p>
            <a:pPr marL="1714680" lvl="4" indent="-343080" defTabSz="343080">
              <a:lnSpc>
                <a:spcPct val="100000"/>
              </a:lnSpc>
              <a:buClr>
                <a:srgbClr val="000000"/>
              </a:buClr>
              <a:buFont typeface="Arial"/>
              <a:buChar char="»"/>
            </a:pPr>
            <a:r>
              <a:rPr lang="en-US" sz="1200" b="0" u="none" strike="noStrike">
                <a:solidFill>
                  <a:schemeClr val="dk1"/>
                </a:solidFill>
                <a:uFillTx/>
                <a:latin typeface="Calibri"/>
                <a:ea typeface="Arial"/>
              </a:rPr>
              <a:t>Fifth level</a:t>
            </a:r>
            <a:endParaRPr lang="en-US" sz="1200" b="0" u="none" strike="noStrike">
              <a:solidFill>
                <a:schemeClr val="dk1"/>
              </a:solidFill>
              <a:uFillTx/>
              <a:latin typeface="Calibri"/>
            </a:endParaRPr>
          </a:p>
        </p:txBody>
      </p:sp>
      <p:sp>
        <p:nvSpPr>
          <p:cNvPr id="50" name="PlaceHolder 6"/>
          <p:cNvSpPr>
            <a:spLocks noGrp="1"/>
          </p:cNvSpPr>
          <p:nvPr>
            <p:ph type="dt" idx="19"/>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51" name="PlaceHolder 7"/>
          <p:cNvSpPr>
            <a:spLocks noGrp="1"/>
          </p:cNvSpPr>
          <p:nvPr>
            <p:ph type="ftr" idx="20"/>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52" name="PlaceHolder 8"/>
          <p:cNvSpPr>
            <a:spLocks noGrp="1"/>
          </p:cNvSpPr>
          <p:nvPr>
            <p:ph type="sldNum" idx="21"/>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ABCD9C05-623A-46D9-80DB-71A1406E36E3}"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pPr>
            <a:r>
              <a:rPr lang="en-US" sz="3300" b="0" u="none" strike="noStrike">
                <a:solidFill>
                  <a:schemeClr val="dk1"/>
                </a:solidFill>
                <a:uFillTx/>
                <a:latin typeface="Calibri"/>
                <a:ea typeface="Arial"/>
              </a:rPr>
              <a:t>Click to edit Master title style</a:t>
            </a:r>
            <a:endParaRPr lang="en-US" sz="3300" b="0" u="none" strike="noStrike">
              <a:solidFill>
                <a:schemeClr val="dk1"/>
              </a:solidFill>
              <a:uFillTx/>
              <a:latin typeface="Calibri"/>
            </a:endParaRPr>
          </a:p>
        </p:txBody>
      </p:sp>
      <p:sp>
        <p:nvSpPr>
          <p:cNvPr id="54" name="PlaceHolder 2"/>
          <p:cNvSpPr>
            <a:spLocks noGrp="1"/>
          </p:cNvSpPr>
          <p:nvPr>
            <p:ph type="dt" idx="22"/>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55" name="PlaceHolder 3"/>
          <p:cNvSpPr>
            <a:spLocks noGrp="1"/>
          </p:cNvSpPr>
          <p:nvPr>
            <p:ph type="ftr" idx="23"/>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56" name="PlaceHolder 4"/>
          <p:cNvSpPr>
            <a:spLocks noGrp="1"/>
          </p:cNvSpPr>
          <p:nvPr>
            <p:ph type="sldNum" idx="24"/>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5443C7CF-0CE8-44C2-8B3A-0ACED9882865}"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 name="PlaceHolder 1"/>
          <p:cNvSpPr>
            <a:spLocks noGrp="1"/>
          </p:cNvSpPr>
          <p:nvPr>
            <p:ph type="dt" idx="25"/>
          </p:nvPr>
        </p:nvSpPr>
        <p:spPr>
          <a:xfrm>
            <a:off x="457200" y="4767120"/>
            <a:ext cx="2133360" cy="273600"/>
          </a:xfrm>
          <a:prstGeom prst="rect">
            <a:avLst/>
          </a:prstGeom>
          <a:noFill/>
          <a:ln w="0">
            <a:noFill/>
          </a:ln>
        </p:spPr>
        <p:txBody>
          <a:bodyPr lIns="91440" tIns="45720" rIns="91440" bIns="45720" anchor="ctr">
            <a:noAutofit/>
          </a:bodyPr>
          <a:lstStyle>
            <a:lvl1pPr indent="0" defTabSz="457200">
              <a:lnSpc>
                <a:spcPct val="100000"/>
              </a:lnSpc>
              <a:buNone/>
              <a:defRPr lang="en-US" sz="900" b="0" u="none" strike="noStrike">
                <a:solidFill>
                  <a:schemeClr val="dk1">
                    <a:tint val="75000"/>
                  </a:schemeClr>
                </a:solidFill>
                <a:uFillTx/>
                <a:latin typeface="Calibri"/>
                <a:ea typeface="Arial"/>
              </a:defRPr>
            </a:lvl1pPr>
          </a:lstStyle>
          <a:p>
            <a:pPr indent="0" defTabSz="457200">
              <a:lnSpc>
                <a:spcPct val="100000"/>
              </a:lnSpc>
              <a:buNone/>
            </a:pPr>
            <a:r>
              <a:rPr lang="en-US" sz="900" b="0" u="none" strike="noStrike">
                <a:solidFill>
                  <a:schemeClr val="dk1">
                    <a:tint val="75000"/>
                  </a:schemeClr>
                </a:solidFill>
                <a:uFillTx/>
                <a:latin typeface="Calibri"/>
                <a:ea typeface="Arial"/>
              </a:rPr>
              <a:t> </a:t>
            </a:r>
            <a:endParaRPr lang="en-US" sz="900" b="0" u="none" strike="noStrike">
              <a:solidFill>
                <a:srgbClr val="000000"/>
              </a:solidFill>
              <a:uFillTx/>
              <a:latin typeface="Times New Roman"/>
            </a:endParaRPr>
          </a:p>
        </p:txBody>
      </p:sp>
      <p:sp>
        <p:nvSpPr>
          <p:cNvPr id="59" name="PlaceHolder 2"/>
          <p:cNvSpPr>
            <a:spLocks noGrp="1"/>
          </p:cNvSpPr>
          <p:nvPr>
            <p:ph type="ftr" idx="26"/>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60" name="PlaceHolder 3"/>
          <p:cNvSpPr>
            <a:spLocks noGrp="1"/>
          </p:cNvSpPr>
          <p:nvPr>
            <p:ph type="sldNum" idx="27"/>
          </p:nvPr>
        </p:nvSpPr>
        <p:spPr>
          <a:xfrm>
            <a:off x="6553080" y="4767120"/>
            <a:ext cx="2133360" cy="273600"/>
          </a:xfrm>
          <a:prstGeom prst="rect">
            <a:avLst/>
          </a:prstGeom>
          <a:noFill/>
          <a:ln w="0">
            <a:noFill/>
          </a:ln>
        </p:spPr>
        <p:txBody>
          <a:bodyPr lIns="91440" tIns="45720" rIns="91440" bIns="45720" anchor="ctr">
            <a:noAutofit/>
          </a:bodyPr>
          <a:lstStyle>
            <a:lvl1pPr indent="0" algn="r" defTabSz="457200">
              <a:lnSpc>
                <a:spcPct val="100000"/>
              </a:lnSpc>
              <a:buNone/>
              <a:defRPr lang="en-US" sz="900" b="0" u="none" strike="noStrike">
                <a:solidFill>
                  <a:schemeClr val="dk1">
                    <a:tint val="75000"/>
                  </a:schemeClr>
                </a:solidFill>
                <a:uFillTx/>
                <a:latin typeface="Calibri"/>
                <a:ea typeface="Arial"/>
              </a:defRPr>
            </a:lvl1pPr>
          </a:lstStyle>
          <a:p>
            <a:pPr indent="0" algn="r" defTabSz="457200">
              <a:lnSpc>
                <a:spcPct val="100000"/>
              </a:lnSpc>
              <a:buNone/>
            </a:pPr>
            <a:fld id="{061F89B6-12CF-4E9E-9682-566FD549A670}" type="slidenum">
              <a:rPr lang="en-US" sz="900" b="0" u="none" strike="noStrike">
                <a:solidFill>
                  <a:schemeClr val="dk1">
                    <a:tint val="75000"/>
                  </a:schemeClr>
                </a:solidFill>
                <a:uFillTx/>
                <a:latin typeface="Calibri"/>
                <a:ea typeface="Arial"/>
              </a:rPr>
              <a:t>‹#›</a:t>
            </a:fld>
            <a:endParaRPr lang="en-US" sz="9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technofaq.org/posts/2021/02/uncover-the-potential-of-edge-computing-what-your-organization-needs-to-know/" TargetMode="Externa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s://www.deviantart.com/pepverbsnouns/art/Windows-NT-10-0-Mockup-Icon-Artwork-DL-82798482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Introduction to Operating Systems</a:t>
            </a:r>
            <a:endParaRPr lang="en-US" sz="3000" b="0" u="none" strike="noStrike">
              <a:solidFill>
                <a:schemeClr val="dk1"/>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OS Events Cause Interrupts</a:t>
            </a:r>
            <a:endParaRPr lang="en-US" sz="3300" b="0" u="none" strike="noStrike">
              <a:solidFill>
                <a:schemeClr val="dk1"/>
              </a:solidFill>
              <a:uFillTx/>
              <a:latin typeface="Calibri"/>
            </a:endParaRPr>
          </a:p>
        </p:txBody>
      </p:sp>
      <p:pic>
        <p:nvPicPr>
          <p:cNvPr id="96" name="Picture 95"/>
          <p:cNvPicPr/>
          <p:nvPr/>
        </p:nvPicPr>
        <p:blipFill>
          <a:blip r:embed="rId3"/>
          <a:stretch/>
        </p:blipFill>
        <p:spPr>
          <a:xfrm>
            <a:off x="-12240" y="987120"/>
            <a:ext cx="9143640" cy="3158280"/>
          </a:xfrm>
          <a:prstGeom prst="rect">
            <a:avLst/>
          </a:prstGeom>
          <a:noFill/>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2D959-4167-ACFC-1175-DC4FD4E8F029}"/>
            </a:ext>
          </a:extLst>
        </p:cNvPr>
        <p:cNvGrpSpPr/>
        <p:nvPr/>
      </p:nvGrpSpPr>
      <p:grpSpPr>
        <a:xfrm>
          <a:off x="0" y="0"/>
          <a:ext cx="0" cy="0"/>
          <a:chOff x="0" y="0"/>
          <a:chExt cx="0" cy="0"/>
        </a:xfrm>
      </p:grpSpPr>
      <p:sp>
        <p:nvSpPr>
          <p:cNvPr id="115" name="PlaceHolder 1">
            <a:extLst>
              <a:ext uri="{FF2B5EF4-FFF2-40B4-BE49-F238E27FC236}">
                <a16:creationId xmlns:a16="http://schemas.microsoft.com/office/drawing/2014/main" id="{21E27A6F-8129-5FD0-3C5D-317FD9970A9E}"/>
              </a:ext>
            </a:extLst>
          </p:cNvPr>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defTabSz="343080">
              <a:lnSpc>
                <a:spcPct val="100000"/>
              </a:lnSpc>
              <a:tabLst>
                <a:tab pos="0" algn="l"/>
              </a:tabLst>
            </a:pPr>
            <a:r>
              <a:rPr lang="en-US" sz="3000" b="1" cap="all" dirty="0">
                <a:solidFill>
                  <a:schemeClr val="dk1"/>
                </a:solidFill>
                <a:latin typeface="Calibri"/>
                <a:ea typeface="Arial"/>
              </a:rPr>
              <a:t>Computer-System</a:t>
            </a:r>
            <a:r>
              <a:rPr lang="en-US" sz="3000" b="1" u="none" strike="noStrike" cap="all" dirty="0">
                <a:solidFill>
                  <a:schemeClr val="dk1"/>
                </a:solidFill>
                <a:uFillTx/>
                <a:latin typeface="Calibri"/>
                <a:ea typeface="Arial"/>
              </a:rPr>
              <a:t> </a:t>
            </a:r>
            <a:r>
              <a:rPr lang="en-US" sz="3000" b="1" cap="all" dirty="0">
                <a:solidFill>
                  <a:schemeClr val="dk1"/>
                </a:solidFill>
                <a:latin typeface="Calibri"/>
                <a:ea typeface="Arial"/>
              </a:rPr>
              <a:t>organization</a:t>
            </a:r>
            <a:endParaRPr lang="en-US" sz="3000" b="0" u="none" strike="noStrike" dirty="0">
              <a:solidFill>
                <a:schemeClr val="dk1"/>
              </a:solidFill>
              <a:uFillTx/>
              <a:latin typeface="Calibri"/>
            </a:endParaRPr>
          </a:p>
        </p:txBody>
      </p:sp>
    </p:spTree>
    <p:extLst>
      <p:ext uri="{BB962C8B-B14F-4D97-AF65-F5344CB8AC3E}">
        <p14:creationId xmlns:p14="http://schemas.microsoft.com/office/powerpoint/2010/main" val="130906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Intruction-Execution Cycle</a:t>
            </a:r>
            <a:endParaRPr lang="en-US" sz="3300" b="0" u="none" strike="noStrike">
              <a:solidFill>
                <a:schemeClr val="dk1"/>
              </a:solidFill>
              <a:uFillTx/>
              <a:latin typeface="Calibri"/>
            </a:endParaRPr>
          </a:p>
        </p:txBody>
      </p:sp>
      <p:sp>
        <p:nvSpPr>
          <p:cNvPr id="98" name="TextBox 97"/>
          <p:cNvSpPr txBox="1"/>
          <p:nvPr/>
        </p:nvSpPr>
        <p:spPr>
          <a:xfrm>
            <a:off x="457200" y="1143000"/>
            <a:ext cx="3886200" cy="3673800"/>
          </a:xfrm>
          <a:prstGeom prst="rect">
            <a:avLst/>
          </a:prstGeom>
          <a:noFill/>
          <a:ln w="0">
            <a:noFill/>
          </a:ln>
        </p:spPr>
        <p:txBody>
          <a:bodyPr lIns="90000" tIns="45000" rIns="90000" bIns="45000" anchor="t">
            <a:noAutofit/>
          </a:bodyPr>
          <a:lstStyle/>
          <a:p>
            <a:pPr marL="216000" indent="-216000">
              <a:buClr>
                <a:srgbClr val="000000"/>
              </a:buClr>
              <a:buSzPct val="45000"/>
              <a:buFont typeface="Wingdings" charset="2"/>
              <a:buChar char=""/>
            </a:pPr>
            <a:r>
              <a:rPr lang="en-US" sz="1800" b="0" u="none" strike="noStrike">
                <a:solidFill>
                  <a:srgbClr val="000000"/>
                </a:solidFill>
                <a:uFillTx/>
                <a:latin typeface="Arial"/>
              </a:rPr>
              <a:t>Proposed by John von Neumann architecture 1945</a:t>
            </a:r>
          </a:p>
          <a:p>
            <a:pPr marL="216000" indent="-216000">
              <a:buClr>
                <a:srgbClr val="000000"/>
              </a:buClr>
              <a:buSzPct val="45000"/>
              <a:buFont typeface="Wingdings" charset="2"/>
              <a:buChar char=""/>
            </a:pPr>
            <a:r>
              <a:rPr lang="en-US" sz="1800" b="0" u="none" strike="noStrike">
                <a:solidFill>
                  <a:srgbClr val="000000"/>
                </a:solidFill>
                <a:uFillTx/>
                <a:latin typeface="Arial"/>
              </a:rPr>
              <a:t>Stored-program concept</a:t>
            </a:r>
          </a:p>
          <a:p>
            <a:pPr marL="432000" lvl="1" indent="-216000">
              <a:buClr>
                <a:srgbClr val="000000"/>
              </a:buClr>
              <a:buSzPct val="45000"/>
              <a:buFont typeface="Wingdings" charset="2"/>
              <a:buChar char=""/>
            </a:pPr>
            <a:r>
              <a:rPr lang="en-US" sz="1800" b="0" u="none" strike="noStrike">
                <a:solidFill>
                  <a:srgbClr val="000000"/>
                </a:solidFill>
                <a:uFillTx/>
                <a:latin typeface="Arial"/>
              </a:rPr>
              <a:t>Data and instructions</a:t>
            </a:r>
          </a:p>
          <a:p>
            <a:pPr marL="432000" lvl="1" indent="-216000">
              <a:buClr>
                <a:srgbClr val="000000"/>
              </a:buClr>
              <a:buSzPct val="45000"/>
              <a:buFont typeface="Wingdings" charset="2"/>
              <a:buChar char=""/>
            </a:pPr>
            <a:r>
              <a:rPr lang="en-US" sz="1800" b="0" u="none" strike="noStrike">
                <a:solidFill>
                  <a:srgbClr val="000000"/>
                </a:solidFill>
                <a:uFillTx/>
                <a:latin typeface="Arial"/>
              </a:rPr>
              <a:t>Same memory</a:t>
            </a:r>
          </a:p>
          <a:p>
            <a:pPr marL="216000" indent="-216000">
              <a:buClr>
                <a:srgbClr val="000000"/>
              </a:buClr>
              <a:buSzPct val="45000"/>
              <a:buFont typeface="Wingdings" charset="2"/>
              <a:buChar char=""/>
            </a:pPr>
            <a:r>
              <a:rPr lang="en-US" sz="1800" b="0" u="none" strike="noStrike">
                <a:solidFill>
                  <a:srgbClr val="000000"/>
                </a:solidFill>
                <a:uFillTx/>
                <a:latin typeface="Arial"/>
              </a:rPr>
              <a:t>Fetch-decode-execute cycle</a:t>
            </a:r>
          </a:p>
          <a:p>
            <a:pPr marL="432000" lvl="1" indent="-216000">
              <a:buClr>
                <a:srgbClr val="000000"/>
              </a:buClr>
              <a:buSzPct val="45000"/>
              <a:buFont typeface="Wingdings" charset="2"/>
              <a:buChar char=""/>
            </a:pPr>
            <a:r>
              <a:rPr lang="en-US" sz="1800" b="0" u="none" strike="noStrike">
                <a:solidFill>
                  <a:srgbClr val="000000"/>
                </a:solidFill>
                <a:uFillTx/>
                <a:latin typeface="Arial"/>
              </a:rPr>
              <a:t>CPU receives next instruction from memory (RAM)</a:t>
            </a:r>
          </a:p>
          <a:p>
            <a:pPr marL="432000" lvl="1" indent="-216000">
              <a:buClr>
                <a:srgbClr val="000000"/>
              </a:buClr>
              <a:buSzPct val="45000"/>
              <a:buFont typeface="Wingdings" charset="2"/>
              <a:buChar char=""/>
            </a:pPr>
            <a:r>
              <a:rPr lang="en-US" sz="1800" b="0" u="none" strike="noStrike">
                <a:solidFill>
                  <a:srgbClr val="000000"/>
                </a:solidFill>
                <a:uFillTx/>
                <a:latin typeface="Arial"/>
              </a:rPr>
              <a:t>Control unit interprets instruction in terms of what data to use and the operation to perform</a:t>
            </a:r>
          </a:p>
          <a:p>
            <a:pPr marL="432000" lvl="1" indent="-216000">
              <a:buClr>
                <a:srgbClr val="000000"/>
              </a:buClr>
              <a:buSzPct val="45000"/>
              <a:buFont typeface="Wingdings" charset="2"/>
              <a:buChar char=""/>
            </a:pPr>
            <a:r>
              <a:rPr lang="en-US" sz="1800" b="0" u="none" strike="noStrike">
                <a:solidFill>
                  <a:srgbClr val="000000"/>
                </a:solidFill>
                <a:uFillTx/>
                <a:latin typeface="Arial"/>
              </a:rPr>
              <a:t>CPU performs the operation</a:t>
            </a:r>
          </a:p>
        </p:txBody>
      </p:sp>
      <p:pic>
        <p:nvPicPr>
          <p:cNvPr id="99" name="Picture 98"/>
          <p:cNvPicPr/>
          <p:nvPr/>
        </p:nvPicPr>
        <p:blipFill>
          <a:blip r:embed="rId3"/>
          <a:stretch/>
        </p:blipFill>
        <p:spPr>
          <a:xfrm>
            <a:off x="4343400" y="1062720"/>
            <a:ext cx="4128840" cy="2829600"/>
          </a:xfrm>
          <a:prstGeom prst="rect">
            <a:avLst/>
          </a:prstGeom>
          <a:noFill/>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Storage Hierarchy</a:t>
            </a:r>
            <a:endParaRPr lang="en-US" sz="3300" b="0" u="none" strike="noStrike">
              <a:solidFill>
                <a:schemeClr val="dk1"/>
              </a:solidFill>
              <a:uFillTx/>
              <a:latin typeface="Calibri"/>
            </a:endParaRPr>
          </a:p>
        </p:txBody>
      </p:sp>
      <p:sp>
        <p:nvSpPr>
          <p:cNvPr id="101"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Registers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Cache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Main memory (RAM)</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Electronic disk (SSD)</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Magnetic disk (HDD)</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Optical disk</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Magnetic tape</a:t>
            </a:r>
            <a:endParaRPr lang="en-US" sz="2400" b="0" u="none" strike="noStrike">
              <a:solidFill>
                <a:schemeClr val="dk1"/>
              </a:solidFill>
              <a:uFillTx/>
              <a:latin typeface="Calibri"/>
            </a:endParaRPr>
          </a:p>
        </p:txBody>
      </p:sp>
      <p:pic>
        <p:nvPicPr>
          <p:cNvPr id="102" name="Picture 101"/>
          <p:cNvPicPr/>
          <p:nvPr/>
        </p:nvPicPr>
        <p:blipFill>
          <a:blip r:embed="rId3"/>
          <a:stretch/>
        </p:blipFill>
        <p:spPr>
          <a:xfrm>
            <a:off x="4102200" y="986760"/>
            <a:ext cx="4584240" cy="3813840"/>
          </a:xfrm>
          <a:prstGeom prst="rect">
            <a:avLst/>
          </a:prstGeom>
          <a:noFill/>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C36D-F92A-4383-1285-780BA0229384}"/>
            </a:ext>
          </a:extLst>
        </p:cNvPr>
        <p:cNvGrpSpPr/>
        <p:nvPr/>
      </p:nvGrpSpPr>
      <p:grpSpPr>
        <a:xfrm>
          <a:off x="0" y="0"/>
          <a:ext cx="0" cy="0"/>
          <a:chOff x="0" y="0"/>
          <a:chExt cx="0" cy="0"/>
        </a:xfrm>
      </p:grpSpPr>
      <p:sp>
        <p:nvSpPr>
          <p:cNvPr id="93" name="PlaceHolder 1">
            <a:extLst>
              <a:ext uri="{FF2B5EF4-FFF2-40B4-BE49-F238E27FC236}">
                <a16:creationId xmlns:a16="http://schemas.microsoft.com/office/drawing/2014/main" id="{5D633513-1390-02EF-499D-4AF2EED3E5B6}"/>
              </a:ext>
            </a:extLst>
          </p:cNvPr>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I/O Structure</a:t>
            </a:r>
            <a:endParaRPr lang="en-US" dirty="0">
              <a:solidFill>
                <a:schemeClr val="dk1"/>
              </a:solidFill>
            </a:endParaRPr>
          </a:p>
        </p:txBody>
      </p:sp>
      <p:sp>
        <p:nvSpPr>
          <p:cNvPr id="94" name="PlaceHolder 2">
            <a:extLst>
              <a:ext uri="{FF2B5EF4-FFF2-40B4-BE49-F238E27FC236}">
                <a16:creationId xmlns:a16="http://schemas.microsoft.com/office/drawing/2014/main" id="{5E28FC1D-E7F3-53C8-5720-7C1BC86A575D}"/>
              </a:ext>
            </a:extLst>
          </p:cNvPr>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2900" indent="-342900" defTabSz="343080">
              <a:buFont typeface="Arial"/>
              <a:buChar char="•"/>
            </a:pPr>
            <a:r>
              <a:rPr lang="en-US" sz="2400" dirty="0">
                <a:solidFill>
                  <a:schemeClr val="dk1"/>
                </a:solidFill>
                <a:ea typeface="+mj-lt"/>
                <a:cs typeface="+mj-lt"/>
              </a:rPr>
              <a:t>Storage is one type of many I/O devices</a:t>
            </a:r>
            <a:endParaRPr lang="en-US" dirty="0"/>
          </a:p>
          <a:p>
            <a:pPr marL="342900" indent="-342900" defTabSz="343080">
              <a:buFont typeface="Arial"/>
              <a:buChar char="•"/>
            </a:pPr>
            <a:r>
              <a:rPr lang="en-US" sz="2400" dirty="0">
                <a:solidFill>
                  <a:schemeClr val="dk1"/>
                </a:solidFill>
                <a:ea typeface="+mj-lt"/>
                <a:cs typeface="+mj-lt"/>
              </a:rPr>
              <a:t>Large portion of OS code manages I/O</a:t>
            </a:r>
            <a:endParaRPr lang="en-US" dirty="0"/>
          </a:p>
          <a:p>
            <a:pPr marL="342900" indent="-342900" defTabSz="343080">
              <a:buFont typeface="Arial"/>
              <a:buChar char="•"/>
            </a:pPr>
            <a:r>
              <a:rPr lang="en-US" sz="2400" dirty="0">
                <a:solidFill>
                  <a:schemeClr val="dk1"/>
                </a:solidFill>
                <a:ea typeface="+mj-lt"/>
                <a:cs typeface="+mj-lt"/>
              </a:rPr>
              <a:t>Critical for system reliability and performance</a:t>
            </a:r>
            <a:endParaRPr lang="en-US" dirty="0"/>
          </a:p>
          <a:p>
            <a:pPr marL="342900" indent="-342900" defTabSz="343080">
              <a:buFont typeface="Arial"/>
              <a:buChar char="•"/>
            </a:pPr>
            <a:r>
              <a:rPr lang="en-US" sz="2400" dirty="0">
                <a:solidFill>
                  <a:schemeClr val="dk1"/>
                </a:solidFill>
                <a:ea typeface="+mj-lt"/>
                <a:cs typeface="+mj-lt"/>
              </a:rPr>
              <a:t>General computers have CPUs and device controllers connected by common bus</a:t>
            </a:r>
            <a:endParaRPr lang="en-US" dirty="0"/>
          </a:p>
          <a:p>
            <a:pPr marL="342900" indent="-342900" defTabSz="343080">
              <a:buFont typeface="Arial"/>
              <a:buChar char="•"/>
            </a:pPr>
            <a:r>
              <a:rPr lang="en-US" sz="2400" dirty="0">
                <a:solidFill>
                  <a:schemeClr val="dk1"/>
                </a:solidFill>
                <a:ea typeface="+mj-lt"/>
                <a:cs typeface="+mj-lt"/>
              </a:rPr>
              <a:t>Device controllers manage specific device types</a:t>
            </a:r>
            <a:endParaRPr lang="en-US" dirty="0"/>
          </a:p>
          <a:p>
            <a:pPr marL="342900" indent="-342900" defTabSz="343080">
              <a:lnSpc>
                <a:spcPct val="100000"/>
              </a:lnSpc>
              <a:buFont typeface="Arial"/>
              <a:buChar char="•"/>
            </a:pPr>
            <a:r>
              <a:rPr lang="en-US" sz="2400" dirty="0">
                <a:solidFill>
                  <a:schemeClr val="dk1"/>
                </a:solidFill>
                <a:ea typeface="+mj-lt"/>
                <a:cs typeface="+mj-lt"/>
              </a:rPr>
              <a:t>OS has device drivers providing uniform interfaces</a:t>
            </a:r>
            <a:endParaRPr lang="en-US" dirty="0"/>
          </a:p>
        </p:txBody>
      </p:sp>
    </p:spTree>
    <p:extLst>
      <p:ext uri="{BB962C8B-B14F-4D97-AF65-F5344CB8AC3E}">
        <p14:creationId xmlns:p14="http://schemas.microsoft.com/office/powerpoint/2010/main" val="293451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A694E-3C45-426F-4FDD-D05B00DD3665}"/>
            </a:ext>
          </a:extLst>
        </p:cNvPr>
        <p:cNvGrpSpPr/>
        <p:nvPr/>
      </p:nvGrpSpPr>
      <p:grpSpPr>
        <a:xfrm>
          <a:off x="0" y="0"/>
          <a:ext cx="0" cy="0"/>
          <a:chOff x="0" y="0"/>
          <a:chExt cx="0" cy="0"/>
        </a:xfrm>
      </p:grpSpPr>
      <p:sp>
        <p:nvSpPr>
          <p:cNvPr id="115" name="PlaceHolder 1">
            <a:extLst>
              <a:ext uri="{FF2B5EF4-FFF2-40B4-BE49-F238E27FC236}">
                <a16:creationId xmlns:a16="http://schemas.microsoft.com/office/drawing/2014/main" id="{01EB3199-C06F-745D-CDCF-B3C38012BE4E}"/>
              </a:ext>
            </a:extLst>
          </p:cNvPr>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defTabSz="343080">
              <a:lnSpc>
                <a:spcPct val="100000"/>
              </a:lnSpc>
              <a:tabLst>
                <a:tab pos="0" algn="l"/>
              </a:tabLst>
            </a:pPr>
            <a:r>
              <a:rPr lang="en-US" sz="3000" b="1" cap="all" dirty="0">
                <a:solidFill>
                  <a:schemeClr val="dk1"/>
                </a:solidFill>
                <a:latin typeface="Calibri"/>
                <a:ea typeface="Arial"/>
              </a:rPr>
              <a:t>Computer-System</a:t>
            </a:r>
            <a:r>
              <a:rPr lang="en-US" sz="3000" b="1" u="none" strike="noStrike" cap="all" dirty="0">
                <a:solidFill>
                  <a:schemeClr val="dk1"/>
                </a:solidFill>
                <a:uFillTx/>
                <a:latin typeface="Calibri"/>
                <a:ea typeface="Arial"/>
              </a:rPr>
              <a:t> </a:t>
            </a:r>
            <a:r>
              <a:rPr lang="en-US" sz="3000" b="1" cap="all" dirty="0">
                <a:solidFill>
                  <a:schemeClr val="dk1"/>
                </a:solidFill>
                <a:latin typeface="Calibri"/>
                <a:ea typeface="Arial"/>
              </a:rPr>
              <a:t>ARCHITECTURE</a:t>
            </a:r>
            <a:endParaRPr lang="en-US" sz="3000" b="0" u="none" strike="noStrike" dirty="0">
              <a:solidFill>
                <a:schemeClr val="dk1"/>
              </a:solidFill>
              <a:uFillTx/>
              <a:latin typeface="Calibri"/>
            </a:endParaRPr>
          </a:p>
        </p:txBody>
      </p:sp>
    </p:spTree>
    <p:extLst>
      <p:ext uri="{BB962C8B-B14F-4D97-AF65-F5344CB8AC3E}">
        <p14:creationId xmlns:p14="http://schemas.microsoft.com/office/powerpoint/2010/main" val="264376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a:solidFill>
                  <a:schemeClr val="dk1"/>
                </a:solidFill>
                <a:latin typeface="Calibri"/>
                <a:ea typeface="Arial"/>
              </a:rPr>
              <a:t>Single-Processor Systems</a:t>
            </a:r>
            <a:endParaRPr lang="en-US" sz="3300" b="0" u="none" strike="noStrike">
              <a:solidFill>
                <a:schemeClr val="dk1"/>
              </a:solidFill>
              <a:uFillTx/>
              <a:latin typeface="Calibri"/>
            </a:endParaRPr>
          </a:p>
        </p:txBody>
      </p:sp>
      <p:pic>
        <p:nvPicPr>
          <p:cNvPr id="104" name="Picture 103"/>
          <p:cNvPicPr/>
          <p:nvPr/>
        </p:nvPicPr>
        <p:blipFill>
          <a:blip r:embed="rId3"/>
          <a:stretch/>
        </p:blipFill>
        <p:spPr>
          <a:xfrm>
            <a:off x="4800600" y="1143000"/>
            <a:ext cx="4028760" cy="3213720"/>
          </a:xfrm>
          <a:prstGeom prst="rect">
            <a:avLst/>
          </a:prstGeom>
          <a:noFill/>
          <a:ln w="0">
            <a:noFill/>
          </a:ln>
        </p:spPr>
      </p:pic>
      <p:sp>
        <p:nvSpPr>
          <p:cNvPr id="105" name="TextBox 104"/>
          <p:cNvSpPr txBox="1"/>
          <p:nvPr/>
        </p:nvSpPr>
        <p:spPr>
          <a:xfrm>
            <a:off x="457200" y="1143000"/>
            <a:ext cx="3886200" cy="3673800"/>
          </a:xfrm>
          <a:prstGeom prst="rect">
            <a:avLst/>
          </a:prstGeom>
          <a:noFill/>
          <a:ln w="0">
            <a:noFill/>
          </a:ln>
        </p:spPr>
        <p:txBody>
          <a:bodyPr lIns="90000" tIns="45000" rIns="90000" bIns="45000" anchor="t">
            <a:noAutofit/>
          </a:bodyPr>
          <a:lstStyle/>
          <a:p>
            <a:pPr marL="215900" indent="-215900">
              <a:buClr>
                <a:srgbClr val="000000"/>
              </a:buClr>
              <a:buSzPct val="45000"/>
              <a:buFont typeface="Wingdings" charset="2"/>
              <a:buChar char=""/>
            </a:pPr>
            <a:r>
              <a:rPr lang="en-US" sz="1800" b="0" u="none" strike="noStrike" dirty="0">
                <a:solidFill>
                  <a:srgbClr val="000000"/>
                </a:solidFill>
                <a:uFillTx/>
                <a:latin typeface="Arial"/>
              </a:rPr>
              <a:t>Most computers are single processor</a:t>
            </a:r>
            <a:r>
              <a:rPr lang="en-US" dirty="0">
                <a:solidFill>
                  <a:srgbClr val="000000"/>
                </a:solidFill>
                <a:latin typeface="Arial"/>
              </a:rPr>
              <a:t> especially if count embedded systems</a:t>
            </a:r>
            <a:endParaRPr lang="en-US" sz="1800" b="0" u="none" strike="noStrike" dirty="0">
              <a:solidFill>
                <a:srgbClr val="000000"/>
              </a:solidFill>
              <a:uFillTx/>
              <a:latin typeface="Arial"/>
            </a:endParaRPr>
          </a:p>
          <a:p>
            <a:pPr marL="215900" indent="-215900">
              <a:buClr>
                <a:srgbClr val="000000"/>
              </a:buClr>
              <a:buSzPct val="45000"/>
              <a:buFont typeface="Wingdings" charset="2"/>
              <a:buChar char=""/>
            </a:pPr>
            <a:r>
              <a:rPr lang="en-US" sz="1800" b="0" u="none" strike="noStrike" dirty="0">
                <a:solidFill>
                  <a:srgbClr val="000000"/>
                </a:solidFill>
                <a:uFillTx/>
                <a:latin typeface="Arial"/>
              </a:rPr>
              <a:t>CPU executing general-purpose instructions</a:t>
            </a:r>
          </a:p>
          <a:p>
            <a:pPr marL="215900" indent="-215900">
              <a:buClr>
                <a:srgbClr val="000000"/>
              </a:buClr>
              <a:buSzPct val="45000"/>
              <a:buFont typeface="Wingdings" charset="2"/>
              <a:buChar char=""/>
            </a:pPr>
            <a:r>
              <a:rPr lang="en-US" sz="1800" b="0" u="none" strike="noStrike" dirty="0">
                <a:solidFill>
                  <a:srgbClr val="000000"/>
                </a:solidFill>
                <a:uFillTx/>
                <a:latin typeface="Arial"/>
              </a:rPr>
              <a:t>Special-purpose processors as well – disk, keyboard, graphics controllers</a:t>
            </a:r>
          </a:p>
          <a:p>
            <a:pPr marL="215900" indent="-215900">
              <a:buClr>
                <a:srgbClr val="000000"/>
              </a:buClr>
              <a:buSzPct val="45000"/>
              <a:buFont typeface="Wingdings" charset="2"/>
              <a:buChar char=""/>
            </a:pPr>
            <a:r>
              <a:rPr lang="en-US" sz="1800" b="0" u="none" strike="noStrike" dirty="0">
                <a:solidFill>
                  <a:srgbClr val="000000"/>
                </a:solidFill>
                <a:uFillTx/>
                <a:latin typeface="Arial"/>
              </a:rPr>
              <a:t>Handle device IO for the main CPU</a:t>
            </a:r>
          </a:p>
          <a:p>
            <a:endParaRPr lang="en-US" sz="1800" b="0" u="none" strike="noStrike">
              <a:solidFill>
                <a:srgbClr val="000000"/>
              </a:solidFill>
              <a:uFillTx/>
              <a:latin typeface="Arial"/>
            </a:endParaRPr>
          </a:p>
          <a:p>
            <a:r>
              <a:rPr lang="en-US" sz="1800" b="0" u="none" strike="noStrike" dirty="0">
                <a:solidFill>
                  <a:srgbClr val="000000"/>
                </a:solidFill>
                <a:uFillTx/>
                <a:latin typeface="Aria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Multi-Processor Systems</a:t>
            </a:r>
            <a:endParaRPr lang="en-US" sz="3300" b="0" u="none" strike="noStrike" dirty="0">
              <a:solidFill>
                <a:schemeClr val="dk1"/>
              </a:solidFill>
              <a:uFillTx/>
              <a:latin typeface="Calibri"/>
            </a:endParaRPr>
          </a:p>
        </p:txBody>
      </p:sp>
      <p:sp>
        <p:nvSpPr>
          <p:cNvPr id="107" name="TextBox 106"/>
          <p:cNvSpPr txBox="1"/>
          <p:nvPr/>
        </p:nvSpPr>
        <p:spPr>
          <a:xfrm>
            <a:off x="457200" y="1143000"/>
            <a:ext cx="5029200" cy="4185720"/>
          </a:xfrm>
          <a:prstGeom prst="rect">
            <a:avLst/>
          </a:prstGeom>
          <a:noFill/>
          <a:ln w="0">
            <a:noFill/>
          </a:ln>
        </p:spPr>
        <p:txBody>
          <a:bodyPr lIns="90000" tIns="45000" rIns="90000" bIns="45000" anchor="t">
            <a:noAutofit/>
          </a:bodyPr>
          <a:lstStyle/>
          <a:p>
            <a:pPr marL="215900" indent="-215900">
              <a:buClr>
                <a:srgbClr val="000000"/>
              </a:buClr>
              <a:buSzPct val="45000"/>
              <a:buFont typeface="Wingdings" charset="2"/>
              <a:buChar char=""/>
            </a:pPr>
            <a:r>
              <a:rPr lang="en-US" sz="1800" b="0" u="none" strike="noStrike" dirty="0">
                <a:solidFill>
                  <a:srgbClr val="000000"/>
                </a:solidFill>
                <a:uFillTx/>
                <a:latin typeface="Arial"/>
              </a:rPr>
              <a:t>Multiprocessor – multiple CPUs</a:t>
            </a:r>
            <a:endParaRPr lang="en-US" dirty="0"/>
          </a:p>
          <a:p>
            <a:pPr marL="431800" lvl="1" indent="-215900">
              <a:buClr>
                <a:srgbClr val="000000"/>
              </a:buClr>
              <a:buSzPct val="45000"/>
              <a:buFont typeface="Wingdings" charset="2"/>
              <a:buChar char=""/>
            </a:pPr>
            <a:r>
              <a:rPr lang="en-US" dirty="0">
                <a:solidFill>
                  <a:srgbClr val="000000"/>
                </a:solidFill>
                <a:latin typeface="Arial"/>
              </a:rPr>
              <a:t>Increased throughput, economies of scale, increased reliability</a:t>
            </a:r>
            <a:endParaRPr lang="en-US" sz="1800" b="0" u="none" strike="noStrike" dirty="0">
              <a:solidFill>
                <a:srgbClr val="000000"/>
              </a:solidFill>
              <a:uFillTx/>
              <a:latin typeface="Arial"/>
            </a:endParaRPr>
          </a:p>
          <a:p>
            <a:pPr marL="431800" lvl="1" indent="-215900">
              <a:buClr>
                <a:srgbClr val="000000"/>
              </a:buClr>
              <a:buSzPct val="45000"/>
              <a:buFont typeface="Wingdings" charset="2"/>
              <a:buChar char=""/>
            </a:pPr>
            <a:r>
              <a:rPr lang="en-US" sz="1800" b="0" u="none" strike="noStrike" dirty="0">
                <a:solidFill>
                  <a:srgbClr val="000000"/>
                </a:solidFill>
                <a:uFillTx/>
                <a:latin typeface="Arial"/>
              </a:rPr>
              <a:t>Sharing computer bus</a:t>
            </a:r>
          </a:p>
          <a:p>
            <a:endParaRPr lang="en-US" sz="1800" b="0" u="none" strike="noStrike">
              <a:solidFill>
                <a:srgbClr val="000000"/>
              </a:solidFill>
              <a:uFillTx/>
              <a:latin typeface="Arial"/>
            </a:endParaRPr>
          </a:p>
          <a:p>
            <a:pPr marL="215900" indent="-215900">
              <a:buClr>
                <a:srgbClr val="000000"/>
              </a:buClr>
              <a:buSzPct val="45000"/>
              <a:buFont typeface="Wingdings" charset="2"/>
              <a:buChar char=""/>
            </a:pPr>
            <a:r>
              <a:rPr lang="en-US" sz="1800" b="0" u="none" strike="noStrike" dirty="0">
                <a:solidFill>
                  <a:srgbClr val="000000"/>
                </a:solidFill>
                <a:uFillTx/>
                <a:latin typeface="Arial"/>
              </a:rPr>
              <a:t>Multicore – multiple cores same CPUs</a:t>
            </a:r>
          </a:p>
          <a:p>
            <a:pPr marL="431800" lvl="1" indent="-215900">
              <a:buClr>
                <a:srgbClr val="000000"/>
              </a:buClr>
              <a:buSzPct val="45000"/>
              <a:buFont typeface="Wingdings" charset="2"/>
              <a:buChar char=""/>
            </a:pPr>
            <a:r>
              <a:rPr lang="en-US" sz="1800" b="0" u="none" strike="noStrike" dirty="0">
                <a:solidFill>
                  <a:srgbClr val="000000"/>
                </a:solidFill>
                <a:uFillTx/>
                <a:latin typeface="Arial"/>
              </a:rPr>
              <a:t>Advantages of multiprocessor</a:t>
            </a:r>
          </a:p>
          <a:p>
            <a:pPr marL="431800" lvl="1" indent="-215900">
              <a:buClr>
                <a:srgbClr val="000000"/>
              </a:buClr>
              <a:buSzPct val="45000"/>
              <a:buFont typeface="Wingdings" charset="2"/>
              <a:buChar char=""/>
            </a:pPr>
            <a:r>
              <a:rPr lang="en-US" sz="1800" b="0" u="none" strike="noStrike" dirty="0">
                <a:solidFill>
                  <a:srgbClr val="000000"/>
                </a:solidFill>
                <a:uFillTx/>
                <a:latin typeface="Arial"/>
              </a:rPr>
              <a:t>Less energy consumption</a:t>
            </a:r>
            <a:br>
              <a:rPr sz="1800" dirty="0"/>
            </a:br>
            <a:r>
              <a:rPr lang="en-US" sz="1800" b="0" u="none" strike="noStrike" dirty="0">
                <a:solidFill>
                  <a:srgbClr val="000000"/>
                </a:solidFill>
                <a:uFillTx/>
                <a:latin typeface="Arial"/>
              </a:rPr>
              <a:t> </a:t>
            </a:r>
          </a:p>
          <a:p>
            <a:pPr marL="215900" indent="-215900">
              <a:buClr>
                <a:srgbClr val="000000"/>
              </a:buClr>
              <a:buSzPct val="45000"/>
              <a:buFont typeface="Wingdings" charset="2"/>
              <a:buChar char=""/>
            </a:pPr>
            <a:r>
              <a:rPr lang="en-US" sz="1800" b="0" u="none" strike="noStrike">
                <a:solidFill>
                  <a:srgbClr val="000000"/>
                </a:solidFill>
                <a:uFillTx/>
                <a:latin typeface="Arial"/>
              </a:rPr>
              <a:t>Clustered – multiple CPUs</a:t>
            </a:r>
          </a:p>
          <a:p>
            <a:pPr marL="431800" lvl="1" indent="-215900">
              <a:buClr>
                <a:srgbClr val="000000"/>
              </a:buClr>
              <a:buSzPct val="45000"/>
              <a:buFont typeface="Wingdings" charset="2"/>
              <a:buChar char=""/>
            </a:pPr>
            <a:r>
              <a:rPr lang="en-US" sz="1800" b="0" u="none" strike="noStrike" dirty="0">
                <a:solidFill>
                  <a:srgbClr val="000000"/>
                </a:solidFill>
                <a:uFillTx/>
                <a:latin typeface="Arial"/>
              </a:rPr>
              <a:t>Connected by network rather than bus</a:t>
            </a:r>
          </a:p>
          <a:p>
            <a:pPr marL="431800" lvl="1" indent="-215900">
              <a:buClr>
                <a:srgbClr val="000000"/>
              </a:buClr>
              <a:buSzPct val="45000"/>
              <a:buFont typeface="Wingdings" charset="2"/>
              <a:buChar char=""/>
            </a:pPr>
            <a:r>
              <a:rPr lang="en-US" sz="1800" b="0" u="none" strike="noStrike" dirty="0">
                <a:solidFill>
                  <a:srgbClr val="000000"/>
                </a:solidFill>
                <a:uFillTx/>
                <a:latin typeface="Arial"/>
              </a:rPr>
              <a:t>Cloud computing or high-performance computing</a:t>
            </a:r>
          </a:p>
          <a:p>
            <a:r>
              <a:rPr lang="en-US" sz="1800" b="0" u="none" strike="noStrike" dirty="0">
                <a:solidFill>
                  <a:srgbClr val="000000"/>
                </a:solidFill>
                <a:uFillTx/>
                <a:latin typeface="Arial"/>
              </a:rPr>
              <a:t> </a:t>
            </a:r>
          </a:p>
        </p:txBody>
      </p:sp>
      <p:pic>
        <p:nvPicPr>
          <p:cNvPr id="108" name="Picture 107"/>
          <p:cNvPicPr/>
          <p:nvPr/>
        </p:nvPicPr>
        <p:blipFill>
          <a:blip r:embed="rId3"/>
          <a:stretch/>
        </p:blipFill>
        <p:spPr>
          <a:xfrm>
            <a:off x="5540040" y="1285189"/>
            <a:ext cx="2361960" cy="1135080"/>
          </a:xfrm>
          <a:prstGeom prst="rect">
            <a:avLst/>
          </a:prstGeom>
          <a:noFill/>
          <a:ln w="0">
            <a:noFill/>
          </a:ln>
        </p:spPr>
      </p:pic>
      <p:pic>
        <p:nvPicPr>
          <p:cNvPr id="109" name="Picture 108"/>
          <p:cNvPicPr/>
          <p:nvPr/>
        </p:nvPicPr>
        <p:blipFill>
          <a:blip r:embed="rId4"/>
          <a:stretch/>
        </p:blipFill>
        <p:spPr>
          <a:xfrm>
            <a:off x="6460803" y="2576647"/>
            <a:ext cx="1441197" cy="995633"/>
          </a:xfrm>
          <a:prstGeom prst="rect">
            <a:avLst/>
          </a:prstGeom>
          <a:noFill/>
          <a:ln w="0">
            <a:noFill/>
          </a:ln>
        </p:spPr>
      </p:pic>
      <p:pic>
        <p:nvPicPr>
          <p:cNvPr id="110" name="Picture 109"/>
          <p:cNvPicPr/>
          <p:nvPr/>
        </p:nvPicPr>
        <p:blipFill>
          <a:blip r:embed="rId5"/>
          <a:stretch/>
        </p:blipFill>
        <p:spPr>
          <a:xfrm>
            <a:off x="5846760" y="3701859"/>
            <a:ext cx="2055240" cy="1056960"/>
          </a:xfrm>
          <a:prstGeom prst="rect">
            <a:avLst/>
          </a:prstGeom>
          <a:noFill/>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Operating System Structure</a:t>
            </a:r>
            <a:endParaRPr lang="en-US" sz="3000" b="0" u="none" strike="noStrike">
              <a:solidFill>
                <a:schemeClr val="dk1"/>
              </a:solidFill>
              <a:uFillTx/>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Multiprogramming </a:t>
            </a:r>
            <a:endParaRPr lang="en-US" dirty="0">
              <a:solidFill>
                <a:schemeClr val="dk1"/>
              </a:solidFill>
            </a:endParaRPr>
          </a:p>
        </p:txBody>
      </p:sp>
      <p:sp>
        <p:nvSpPr>
          <p:cNvPr id="114" name="PlaceHolder 2"/>
          <p:cNvSpPr>
            <a:spLocks noGrp="1"/>
          </p:cNvSpPr>
          <p:nvPr>
            <p:ph/>
          </p:nvPr>
        </p:nvSpPr>
        <p:spPr>
          <a:xfrm>
            <a:off x="457200" y="1200240"/>
            <a:ext cx="5918748" cy="3394080"/>
          </a:xfrm>
          <a:prstGeom prst="rect">
            <a:avLst/>
          </a:prstGeom>
          <a:noFill/>
          <a:ln w="0">
            <a:noFill/>
          </a:ln>
        </p:spPr>
        <p:txBody>
          <a:bodyPr lIns="91440" tIns="45720" rIns="91440" bIns="45720" anchor="t">
            <a:noAutofit/>
          </a:bodyPr>
          <a:lstStyle/>
          <a:p>
            <a:pPr marL="342900" indent="-342900" defTabSz="343080">
              <a:buFont typeface="Arial"/>
              <a:buChar char="•"/>
            </a:pPr>
            <a:r>
              <a:rPr lang="en-US" sz="2400" dirty="0">
                <a:solidFill>
                  <a:schemeClr val="dk1"/>
                </a:solidFill>
                <a:latin typeface="Calibri"/>
                <a:ea typeface="Calibri"/>
                <a:cs typeface="Calibri"/>
              </a:rPr>
              <a:t>First OSes were for mainframes running jobs overnight like payroll etc.</a:t>
            </a:r>
            <a:endParaRPr lang="en-US" dirty="0">
              <a:solidFill>
                <a:schemeClr val="dk1"/>
              </a:solidFill>
            </a:endParaRPr>
          </a:p>
          <a:p>
            <a:pPr marL="342900" indent="-342900" defTabSz="343080">
              <a:buFont typeface="Arial"/>
              <a:buChar char="•"/>
            </a:pPr>
            <a:endParaRPr lang="en-US" sz="2400" dirty="0">
              <a:solidFill>
                <a:schemeClr val="dk1"/>
              </a:solidFill>
              <a:latin typeface="Calibri"/>
              <a:ea typeface="Calibri"/>
              <a:cs typeface="Calibri"/>
            </a:endParaRPr>
          </a:p>
          <a:p>
            <a:pPr defTabSz="343080"/>
            <a:r>
              <a:rPr lang="en-US" sz="2400" i="1" dirty="0">
                <a:solidFill>
                  <a:schemeClr val="dk1"/>
                </a:solidFill>
                <a:latin typeface="Calibri"/>
                <a:ea typeface="Calibri"/>
                <a:cs typeface="Calibri"/>
              </a:rPr>
              <a:t>Multiprogramming</a:t>
            </a:r>
          </a:p>
          <a:p>
            <a:pPr marL="342900" indent="-342900" defTabSz="343080">
              <a:buFont typeface="Arial"/>
              <a:buChar char="•"/>
            </a:pPr>
            <a:r>
              <a:rPr lang="en-US" sz="2000" dirty="0">
                <a:solidFill>
                  <a:schemeClr val="dk1"/>
                </a:solidFill>
                <a:latin typeface="Calibri"/>
                <a:ea typeface="Calibri"/>
                <a:cs typeface="Calibri"/>
              </a:rPr>
              <a:t>Keeps multiple programs in memory simultaneously</a:t>
            </a:r>
          </a:p>
          <a:p>
            <a:pPr marL="342900" indent="-342900" defTabSz="343080">
              <a:buFont typeface="Arial"/>
              <a:buChar char="•"/>
            </a:pPr>
            <a:r>
              <a:rPr lang="en-US" sz="2000" dirty="0">
                <a:solidFill>
                  <a:schemeClr val="dk1"/>
                </a:solidFill>
                <a:latin typeface="Calibri"/>
                <a:ea typeface="Calibri"/>
                <a:cs typeface="Calibri"/>
              </a:rPr>
              <a:t>CPU always has a job to execute</a:t>
            </a:r>
          </a:p>
          <a:p>
            <a:pPr marL="342900" indent="-342900" defTabSz="343080">
              <a:buFont typeface="Arial"/>
              <a:buChar char="•"/>
            </a:pPr>
            <a:r>
              <a:rPr lang="en-US" sz="2000" dirty="0">
                <a:solidFill>
                  <a:schemeClr val="dk1"/>
                </a:solidFill>
                <a:latin typeface="Calibri"/>
                <a:ea typeface="Calibri"/>
                <a:cs typeface="Calibri"/>
              </a:rPr>
              <a:t>Increases CPU utilization</a:t>
            </a:r>
          </a:p>
          <a:p>
            <a:pPr marL="342900" indent="-342900" defTabSz="343080">
              <a:buFont typeface="Arial"/>
              <a:buChar char="•"/>
            </a:pPr>
            <a:r>
              <a:rPr lang="en-US" sz="2000" dirty="0">
                <a:solidFill>
                  <a:schemeClr val="dk1"/>
                </a:solidFill>
                <a:latin typeface="Calibri"/>
                <a:ea typeface="Calibri"/>
                <a:cs typeface="Calibri"/>
              </a:rPr>
              <a:t>Jobs remain in the job pool on disk until allocated to memory</a:t>
            </a:r>
          </a:p>
          <a:p>
            <a:pPr marL="342900" indent="-342900" defTabSz="343080">
              <a:buFont typeface="Arial"/>
              <a:buChar char="•"/>
            </a:pPr>
            <a:r>
              <a:rPr lang="en-US" sz="2000" dirty="0">
                <a:solidFill>
                  <a:schemeClr val="dk1"/>
                </a:solidFill>
                <a:latin typeface="Calibri"/>
                <a:ea typeface="Calibri"/>
                <a:cs typeface="Calibri"/>
              </a:rPr>
              <a:t>When one job needs to wait for I/O, CPU switches to another job</a:t>
            </a:r>
            <a:endParaRPr lang="en-US" sz="2000" b="0" u="none" strike="noStrike" dirty="0">
              <a:solidFill>
                <a:schemeClr val="dk1"/>
              </a:solidFill>
              <a:uFillTx/>
              <a:latin typeface="Calibri"/>
              <a:ea typeface="Calibri"/>
              <a:cs typeface="Calibri"/>
            </a:endParaRPr>
          </a:p>
          <a:p>
            <a:pPr defTabSz="343080"/>
            <a:endParaRPr lang="en-US" sz="2000" dirty="0">
              <a:solidFill>
                <a:schemeClr val="dk1"/>
              </a:solidFill>
              <a:latin typeface="Calibri"/>
              <a:ea typeface="Calibri"/>
              <a:cs typeface="Calibri"/>
            </a:endParaRPr>
          </a:p>
          <a:p>
            <a:pPr marL="285750" indent="-285750" defTabSz="343080">
              <a:buFont typeface="Arial"/>
              <a:buChar char="•"/>
            </a:pPr>
            <a:endParaRPr lang="en-US" sz="2400" dirty="0">
              <a:solidFill>
                <a:schemeClr val="dk1"/>
              </a:solidFill>
              <a:latin typeface="Calibri"/>
              <a:ea typeface="Calibri"/>
              <a:cs typeface="Calibri"/>
            </a:endParaRPr>
          </a:p>
          <a:p>
            <a:pPr defTabSz="343080">
              <a:lnSpc>
                <a:spcPct val="100000"/>
              </a:lnSpc>
            </a:pPr>
            <a:endParaRPr lang="en-US" sz="2400" dirty="0">
              <a:solidFill>
                <a:schemeClr val="dk1"/>
              </a:solidFill>
              <a:latin typeface="Calibri"/>
            </a:endParaRPr>
          </a:p>
        </p:txBody>
      </p:sp>
      <p:pic>
        <p:nvPicPr>
          <p:cNvPr id="2" name="Picture 1" descr="Memory layout for a multiprogramming system.">
            <a:extLst>
              <a:ext uri="{FF2B5EF4-FFF2-40B4-BE49-F238E27FC236}">
                <a16:creationId xmlns:a16="http://schemas.microsoft.com/office/drawing/2014/main" id="{F0485A44-9B81-C2F9-0641-6AD5FF3E08D6}"/>
              </a:ext>
            </a:extLst>
          </p:cNvPr>
          <p:cNvPicPr>
            <a:picLocks noChangeAspect="1"/>
          </p:cNvPicPr>
          <p:nvPr/>
        </p:nvPicPr>
        <p:blipFill>
          <a:blip r:embed="rId3"/>
          <a:stretch>
            <a:fillRect/>
          </a:stretch>
        </p:blipFill>
        <p:spPr>
          <a:xfrm>
            <a:off x="6564390" y="1287539"/>
            <a:ext cx="1921776" cy="29408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3CA04-494A-2B6F-5B6B-8F77ED4CC785}"/>
            </a:ext>
          </a:extLst>
        </p:cNvPr>
        <p:cNvGrpSpPr/>
        <p:nvPr/>
      </p:nvGrpSpPr>
      <p:grpSpPr>
        <a:xfrm>
          <a:off x="0" y="0"/>
          <a:ext cx="0" cy="0"/>
          <a:chOff x="0" y="0"/>
          <a:chExt cx="0" cy="0"/>
        </a:xfrm>
      </p:grpSpPr>
      <p:sp>
        <p:nvSpPr>
          <p:cNvPr id="115" name="PlaceHolder 1">
            <a:extLst>
              <a:ext uri="{FF2B5EF4-FFF2-40B4-BE49-F238E27FC236}">
                <a16:creationId xmlns:a16="http://schemas.microsoft.com/office/drawing/2014/main" id="{4300784F-E63E-A865-4387-D3BCF24BD2B1}"/>
              </a:ext>
            </a:extLst>
          </p:cNvPr>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defTabSz="343080">
              <a:lnSpc>
                <a:spcPct val="100000"/>
              </a:lnSpc>
              <a:tabLst>
                <a:tab pos="0" algn="l"/>
              </a:tabLst>
            </a:pPr>
            <a:r>
              <a:rPr lang="en-US" sz="3000" b="1" cap="all" dirty="0">
                <a:solidFill>
                  <a:schemeClr val="dk1"/>
                </a:solidFill>
                <a:latin typeface="Calibri"/>
              </a:rPr>
              <a:t>What do operating system do</a:t>
            </a:r>
            <a:endParaRPr lang="en-US" dirty="0">
              <a:solidFill>
                <a:schemeClr val="dk1"/>
              </a:solidFill>
            </a:endParaRPr>
          </a:p>
        </p:txBody>
      </p:sp>
    </p:spTree>
    <p:extLst>
      <p:ext uri="{BB962C8B-B14F-4D97-AF65-F5344CB8AC3E}">
        <p14:creationId xmlns:p14="http://schemas.microsoft.com/office/powerpoint/2010/main" val="347324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E754-B94C-4E65-3163-B9E3D5033BB2}"/>
            </a:ext>
          </a:extLst>
        </p:cNvPr>
        <p:cNvGrpSpPr/>
        <p:nvPr/>
      </p:nvGrpSpPr>
      <p:grpSpPr>
        <a:xfrm>
          <a:off x="0" y="0"/>
          <a:ext cx="0" cy="0"/>
          <a:chOff x="0" y="0"/>
          <a:chExt cx="0" cy="0"/>
        </a:xfrm>
      </p:grpSpPr>
      <p:sp>
        <p:nvSpPr>
          <p:cNvPr id="113" name="PlaceHolder 1">
            <a:extLst>
              <a:ext uri="{FF2B5EF4-FFF2-40B4-BE49-F238E27FC236}">
                <a16:creationId xmlns:a16="http://schemas.microsoft.com/office/drawing/2014/main" id="{B74BB440-258A-3ED0-EAE3-EC351E6AFBCD}"/>
              </a:ext>
            </a:extLst>
          </p:cNvPr>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Multitasking (time-sharing) </a:t>
            </a:r>
            <a:endParaRPr lang="en-US" dirty="0">
              <a:solidFill>
                <a:schemeClr val="dk1"/>
              </a:solidFill>
            </a:endParaRPr>
          </a:p>
        </p:txBody>
      </p:sp>
      <p:sp>
        <p:nvSpPr>
          <p:cNvPr id="114" name="PlaceHolder 2">
            <a:extLst>
              <a:ext uri="{FF2B5EF4-FFF2-40B4-BE49-F238E27FC236}">
                <a16:creationId xmlns:a16="http://schemas.microsoft.com/office/drawing/2014/main" id="{9A430D62-9596-24CE-5A46-EA7502FBCFB3}"/>
              </a:ext>
            </a:extLst>
          </p:cNvPr>
          <p:cNvSpPr>
            <a:spLocks noGrp="1"/>
          </p:cNvSpPr>
          <p:nvPr>
            <p:ph/>
          </p:nvPr>
        </p:nvSpPr>
        <p:spPr>
          <a:xfrm>
            <a:off x="457200" y="1200240"/>
            <a:ext cx="5338718" cy="3394080"/>
          </a:xfrm>
          <a:prstGeom prst="rect">
            <a:avLst/>
          </a:prstGeom>
          <a:noFill/>
          <a:ln w="0">
            <a:noFill/>
          </a:ln>
        </p:spPr>
        <p:txBody>
          <a:bodyPr lIns="91440" tIns="45720" rIns="91440" bIns="45720" anchor="t">
            <a:noAutofit/>
          </a:bodyPr>
          <a:lstStyle/>
          <a:p>
            <a:pPr defTabSz="343080"/>
            <a:r>
              <a:rPr lang="en-US" sz="2400" dirty="0">
                <a:solidFill>
                  <a:schemeClr val="dk1"/>
                </a:solidFill>
                <a:latin typeface="Calibri"/>
                <a:ea typeface="Calibri"/>
                <a:cs typeface="Calibri"/>
              </a:rPr>
              <a:t>Need for interactive computing, mainframes accessed over network (originally dumb terminals, now cloud computing)</a:t>
            </a:r>
          </a:p>
          <a:p>
            <a:pPr marL="342900" indent="-342900" defTabSz="343080">
              <a:buFont typeface="Arial"/>
              <a:buChar char="•"/>
            </a:pPr>
            <a:endParaRPr lang="en-US" sz="2400" dirty="0">
              <a:solidFill>
                <a:schemeClr val="dk1"/>
              </a:solidFill>
              <a:latin typeface="Calibri"/>
              <a:ea typeface="Calibri"/>
              <a:cs typeface="Calibri"/>
            </a:endParaRPr>
          </a:p>
          <a:p>
            <a:pPr defTabSz="343080"/>
            <a:r>
              <a:rPr lang="en-US" sz="2400" i="1" dirty="0">
                <a:solidFill>
                  <a:schemeClr val="dk1"/>
                </a:solidFill>
                <a:latin typeface="Calibri"/>
                <a:ea typeface="Calibri"/>
                <a:cs typeface="Calibri"/>
              </a:rPr>
              <a:t>Multitasking</a:t>
            </a:r>
          </a:p>
          <a:p>
            <a:pPr marL="342900" indent="-342900" defTabSz="343080">
              <a:buFont typeface="Arial"/>
              <a:buChar char="•"/>
            </a:pPr>
            <a:r>
              <a:rPr lang="en-US" sz="1800" dirty="0">
                <a:solidFill>
                  <a:schemeClr val="dk1"/>
                </a:solidFill>
                <a:latin typeface="Calibri"/>
                <a:ea typeface="Calibri"/>
                <a:cs typeface="Calibri"/>
              </a:rPr>
              <a:t>Add frequent CPU switching to multiprogramming </a:t>
            </a:r>
            <a:endParaRPr lang="en-US" sz="1800">
              <a:solidFill>
                <a:schemeClr val="dk1"/>
              </a:solidFill>
            </a:endParaRPr>
          </a:p>
          <a:p>
            <a:pPr marL="342900" indent="-342900" defTabSz="343080">
              <a:buFont typeface="Arial"/>
              <a:buChar char="•"/>
            </a:pPr>
            <a:r>
              <a:rPr lang="en-US" sz="1800" dirty="0">
                <a:solidFill>
                  <a:schemeClr val="dk1"/>
                </a:solidFill>
                <a:latin typeface="Calibri"/>
                <a:ea typeface="Calibri"/>
                <a:cs typeface="Calibri"/>
              </a:rPr>
              <a:t>Fast enough so users can interact with program as it runs</a:t>
            </a:r>
          </a:p>
          <a:p>
            <a:pPr marL="342900" indent="-342900" defTabSz="343080">
              <a:buFont typeface="Arial"/>
              <a:buChar char="•"/>
            </a:pPr>
            <a:r>
              <a:rPr lang="en-US" sz="1800" dirty="0">
                <a:solidFill>
                  <a:schemeClr val="dk1"/>
                </a:solidFill>
                <a:latin typeface="Calibri"/>
                <a:ea typeface="Calibri"/>
                <a:cs typeface="Calibri"/>
              </a:rPr>
              <a:t>Each program gets a small time slice making it appear user is alone</a:t>
            </a:r>
            <a:endParaRPr lang="en-US" sz="1800">
              <a:solidFill>
                <a:schemeClr val="dk1"/>
              </a:solidFill>
              <a:latin typeface="Arial"/>
              <a:ea typeface="Calibri"/>
              <a:cs typeface="Arial"/>
            </a:endParaRPr>
          </a:p>
          <a:p>
            <a:pPr marL="342900" indent="-342900" defTabSz="343080">
              <a:buFont typeface="Arial"/>
              <a:buChar char="•"/>
            </a:pPr>
            <a:r>
              <a:rPr lang="en-US" sz="1800" dirty="0">
                <a:solidFill>
                  <a:schemeClr val="dk1"/>
                </a:solidFill>
                <a:latin typeface="Calibri"/>
                <a:ea typeface="Calibri"/>
                <a:cs typeface="Calibri"/>
              </a:rPr>
              <a:t>Switches as the level of milliseconds</a:t>
            </a:r>
          </a:p>
          <a:p>
            <a:pPr marL="285750" indent="-285750" defTabSz="343080">
              <a:buFont typeface="Arial"/>
              <a:buChar char="•"/>
            </a:pPr>
            <a:endParaRPr lang="en-US" sz="2400" dirty="0">
              <a:solidFill>
                <a:schemeClr val="dk1"/>
              </a:solidFill>
              <a:latin typeface="Calibri"/>
              <a:ea typeface="Calibri"/>
              <a:cs typeface="Calibri"/>
            </a:endParaRPr>
          </a:p>
          <a:p>
            <a:pPr defTabSz="343080">
              <a:lnSpc>
                <a:spcPct val="100000"/>
              </a:lnSpc>
            </a:pPr>
            <a:endParaRPr lang="en-US" sz="2400" dirty="0">
              <a:solidFill>
                <a:schemeClr val="dk1"/>
              </a:solidFill>
              <a:latin typeface="Calibri"/>
            </a:endParaRPr>
          </a:p>
        </p:txBody>
      </p:sp>
      <p:pic>
        <p:nvPicPr>
          <p:cNvPr id="3" name="Picture 2" descr="Wang 3300 Computer">
            <a:extLst>
              <a:ext uri="{FF2B5EF4-FFF2-40B4-BE49-F238E27FC236}">
                <a16:creationId xmlns:a16="http://schemas.microsoft.com/office/drawing/2014/main" id="{2E84D679-C7F4-0A17-D4BB-A4F942865E44}"/>
              </a:ext>
            </a:extLst>
          </p:cNvPr>
          <p:cNvPicPr>
            <a:picLocks noChangeAspect="1"/>
          </p:cNvPicPr>
          <p:nvPr/>
        </p:nvPicPr>
        <p:blipFill>
          <a:blip r:embed="rId3"/>
          <a:stretch>
            <a:fillRect/>
          </a:stretch>
        </p:blipFill>
        <p:spPr>
          <a:xfrm>
            <a:off x="5730963" y="1062716"/>
            <a:ext cx="2851774" cy="1832298"/>
          </a:xfrm>
          <a:prstGeom prst="rect">
            <a:avLst/>
          </a:prstGeom>
        </p:spPr>
      </p:pic>
      <p:pic>
        <p:nvPicPr>
          <p:cNvPr id="4" name="Picture 3" descr="A diagram of a cloud computing diagram&#10;&#10;AI-generated content may be incorrect.">
            <a:extLst>
              <a:ext uri="{FF2B5EF4-FFF2-40B4-BE49-F238E27FC236}">
                <a16:creationId xmlns:a16="http://schemas.microsoft.com/office/drawing/2014/main" id="{93D9856B-08EC-D132-DD12-2A077E20B80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68092" y="3098346"/>
            <a:ext cx="2375807" cy="1828800"/>
          </a:xfrm>
          <a:prstGeom prst="rect">
            <a:avLst/>
          </a:prstGeom>
        </p:spPr>
      </p:pic>
    </p:spTree>
    <p:extLst>
      <p:ext uri="{BB962C8B-B14F-4D97-AF65-F5344CB8AC3E}">
        <p14:creationId xmlns:p14="http://schemas.microsoft.com/office/powerpoint/2010/main" val="87732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EC621-A0FC-3812-99D5-01106066FABA}"/>
            </a:ext>
          </a:extLst>
        </p:cNvPr>
        <p:cNvGrpSpPr/>
        <p:nvPr/>
      </p:nvGrpSpPr>
      <p:grpSpPr>
        <a:xfrm>
          <a:off x="0" y="0"/>
          <a:ext cx="0" cy="0"/>
          <a:chOff x="0" y="0"/>
          <a:chExt cx="0" cy="0"/>
        </a:xfrm>
      </p:grpSpPr>
      <p:sp>
        <p:nvSpPr>
          <p:cNvPr id="113" name="PlaceHolder 1">
            <a:extLst>
              <a:ext uri="{FF2B5EF4-FFF2-40B4-BE49-F238E27FC236}">
                <a16:creationId xmlns:a16="http://schemas.microsoft.com/office/drawing/2014/main" id="{AE751CE2-F789-D92F-0C26-26CF648F39D1}"/>
              </a:ext>
            </a:extLst>
          </p:cNvPr>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Multitasking for PCs</a:t>
            </a:r>
            <a:endParaRPr lang="en-US" dirty="0">
              <a:solidFill>
                <a:schemeClr val="dk1"/>
              </a:solidFill>
            </a:endParaRPr>
          </a:p>
        </p:txBody>
      </p:sp>
      <p:sp>
        <p:nvSpPr>
          <p:cNvPr id="114" name="PlaceHolder 2">
            <a:extLst>
              <a:ext uri="{FF2B5EF4-FFF2-40B4-BE49-F238E27FC236}">
                <a16:creationId xmlns:a16="http://schemas.microsoft.com/office/drawing/2014/main" id="{7CD687CB-4DB9-734F-BD69-4AD4E8AD5C6A}"/>
              </a:ext>
            </a:extLst>
          </p:cNvPr>
          <p:cNvSpPr>
            <a:spLocks noGrp="1"/>
          </p:cNvSpPr>
          <p:nvPr>
            <p:ph/>
          </p:nvPr>
        </p:nvSpPr>
        <p:spPr>
          <a:xfrm>
            <a:off x="457200" y="1200240"/>
            <a:ext cx="4750890" cy="3394080"/>
          </a:xfrm>
          <a:prstGeom prst="rect">
            <a:avLst/>
          </a:prstGeom>
          <a:noFill/>
          <a:ln w="0">
            <a:noFill/>
          </a:ln>
        </p:spPr>
        <p:txBody>
          <a:bodyPr lIns="91440" tIns="45720" rIns="91440" bIns="45720" anchor="t">
            <a:noAutofit/>
          </a:bodyPr>
          <a:lstStyle/>
          <a:p>
            <a:pPr defTabSz="343080"/>
            <a:r>
              <a:rPr lang="en-US" sz="2400" dirty="0">
                <a:solidFill>
                  <a:schemeClr val="dk1"/>
                </a:solidFill>
                <a:latin typeface="Calibri"/>
                <a:ea typeface="Calibri"/>
                <a:cs typeface="Calibri"/>
              </a:rPr>
              <a:t>PCs were introduced as single user machines running multiple programs</a:t>
            </a:r>
            <a:endParaRPr lang="en-US" sz="2400" dirty="0">
              <a:solidFill>
                <a:schemeClr val="dk1"/>
              </a:solidFill>
              <a:ea typeface="Calibri"/>
              <a:cs typeface="Calibri"/>
            </a:endParaRPr>
          </a:p>
          <a:p>
            <a:pPr marL="342900" indent="-342900" defTabSz="343080">
              <a:buFont typeface="Arial"/>
              <a:buChar char="•"/>
            </a:pPr>
            <a:endParaRPr lang="en-US" sz="2400" dirty="0">
              <a:solidFill>
                <a:schemeClr val="dk1"/>
              </a:solidFill>
              <a:latin typeface="Calibri"/>
              <a:ea typeface="Calibri"/>
              <a:cs typeface="Calibri"/>
            </a:endParaRPr>
          </a:p>
          <a:p>
            <a:pPr defTabSz="343080"/>
            <a:r>
              <a:rPr lang="en-US" sz="2400" i="1" dirty="0">
                <a:solidFill>
                  <a:schemeClr val="dk1"/>
                </a:solidFill>
                <a:latin typeface="Calibri"/>
                <a:ea typeface="Calibri"/>
                <a:cs typeface="Calibri"/>
              </a:rPr>
              <a:t>Multitasking</a:t>
            </a:r>
          </a:p>
          <a:p>
            <a:pPr marL="342900" indent="-342900" defTabSz="343080">
              <a:buFont typeface="Arial"/>
              <a:buChar char="•"/>
            </a:pPr>
            <a:r>
              <a:rPr lang="en-US" sz="2000" dirty="0">
                <a:solidFill>
                  <a:schemeClr val="dk1"/>
                </a:solidFill>
                <a:latin typeface="Calibri"/>
                <a:ea typeface="Calibri"/>
                <a:cs typeface="Calibri"/>
              </a:rPr>
              <a:t>Still multitasking but focus is on switching between programs </a:t>
            </a:r>
          </a:p>
          <a:p>
            <a:pPr marL="342900" indent="-342900" defTabSz="343080">
              <a:buFont typeface="Arial"/>
              <a:buChar char="•"/>
            </a:pPr>
            <a:r>
              <a:rPr lang="en-US" sz="2000" dirty="0">
                <a:solidFill>
                  <a:schemeClr val="dk1"/>
                </a:solidFill>
                <a:latin typeface="Calibri"/>
                <a:ea typeface="Calibri"/>
                <a:cs typeface="Calibri"/>
              </a:rPr>
              <a:t>Switching usually driven by IO operations that run in the background</a:t>
            </a:r>
          </a:p>
          <a:p>
            <a:pPr marL="342900" indent="-342900" defTabSz="343080">
              <a:buFont typeface="Arial"/>
              <a:buChar char="•"/>
            </a:pPr>
            <a:r>
              <a:rPr lang="en-US" sz="2000" dirty="0">
                <a:solidFill>
                  <a:schemeClr val="dk1"/>
                </a:solidFill>
                <a:latin typeface="Calibri"/>
                <a:ea typeface="Calibri"/>
                <a:cs typeface="Calibri"/>
              </a:rPr>
              <a:t>Examples – reading/writing to disk, accessing webservers and fog/cloud resources etc.</a:t>
            </a:r>
          </a:p>
          <a:p>
            <a:pPr defTabSz="343080">
              <a:lnSpc>
                <a:spcPct val="100000"/>
              </a:lnSpc>
            </a:pPr>
            <a:endParaRPr lang="en-US" sz="2400" dirty="0">
              <a:solidFill>
                <a:schemeClr val="dk1"/>
              </a:solidFill>
              <a:latin typeface="Calibri"/>
            </a:endParaRPr>
          </a:p>
        </p:txBody>
      </p:sp>
      <p:pic>
        <p:nvPicPr>
          <p:cNvPr id="2" name="Picture 1" descr="A screenshot of a computer&#10;&#10;AI-generated content may be incorrect.">
            <a:extLst>
              <a:ext uri="{FF2B5EF4-FFF2-40B4-BE49-F238E27FC236}">
                <a16:creationId xmlns:a16="http://schemas.microsoft.com/office/drawing/2014/main" id="{3E40BD97-E193-9D6D-BE10-7DA7DBC75A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17028" y="1204232"/>
            <a:ext cx="3339193" cy="2506436"/>
          </a:xfrm>
          <a:prstGeom prst="rect">
            <a:avLst/>
          </a:prstGeom>
        </p:spPr>
      </p:pic>
      <p:sp>
        <p:nvSpPr>
          <p:cNvPr id="4" name="TextBox 3">
            <a:extLst>
              <a:ext uri="{FF2B5EF4-FFF2-40B4-BE49-F238E27FC236}">
                <a16:creationId xmlns:a16="http://schemas.microsoft.com/office/drawing/2014/main" id="{FF09CD19-FBF1-64FC-C63F-B1E51C78E9C6}"/>
              </a:ext>
            </a:extLst>
          </p:cNvPr>
          <p:cNvSpPr txBox="1"/>
          <p:nvPr/>
        </p:nvSpPr>
        <p:spPr>
          <a:xfrm>
            <a:off x="5617028" y="3865789"/>
            <a:ext cx="3339193" cy="162379"/>
          </a:xfrm>
          <a:prstGeom prst="rect">
            <a:avLst/>
          </a:prstGeom>
        </p:spPr>
        <p:txBody>
          <a:bodyPr>
            <a:normAutofit fontScale="25000" lnSpcReduction="20000"/>
          </a:bodyPr>
          <a:lstStyle/>
          <a:p>
            <a:r>
              <a:rPr lang="en-US"/>
              <a:t>ThePhoto by PhotoAuthor is licensed under CCYYSA.</a:t>
            </a:r>
          </a:p>
        </p:txBody>
      </p:sp>
    </p:spTree>
    <p:extLst>
      <p:ext uri="{BB962C8B-B14F-4D97-AF65-F5344CB8AC3E}">
        <p14:creationId xmlns:p14="http://schemas.microsoft.com/office/powerpoint/2010/main" val="62935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13B0-B515-89E6-5398-FB77CB997DF3}"/>
            </a:ext>
          </a:extLst>
        </p:cNvPr>
        <p:cNvGrpSpPr/>
        <p:nvPr/>
      </p:nvGrpSpPr>
      <p:grpSpPr>
        <a:xfrm>
          <a:off x="0" y="0"/>
          <a:ext cx="0" cy="0"/>
          <a:chOff x="0" y="0"/>
          <a:chExt cx="0" cy="0"/>
        </a:xfrm>
      </p:grpSpPr>
      <p:sp>
        <p:nvSpPr>
          <p:cNvPr id="113" name="PlaceHolder 1">
            <a:extLst>
              <a:ext uri="{FF2B5EF4-FFF2-40B4-BE49-F238E27FC236}">
                <a16:creationId xmlns:a16="http://schemas.microsoft.com/office/drawing/2014/main" id="{BB003119-304B-291A-1813-51F01D33EF24}"/>
              </a:ext>
            </a:extLst>
          </p:cNvPr>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Dual-Mode Operations</a:t>
            </a:r>
            <a:endParaRPr lang="en-US" dirty="0">
              <a:solidFill>
                <a:schemeClr val="dk1"/>
              </a:solidFill>
            </a:endParaRPr>
          </a:p>
        </p:txBody>
      </p:sp>
      <p:pic>
        <p:nvPicPr>
          <p:cNvPr id="3" name="Picture 2" descr="Kernel Mode And User Mode In OS – Learn Loner">
            <a:extLst>
              <a:ext uri="{FF2B5EF4-FFF2-40B4-BE49-F238E27FC236}">
                <a16:creationId xmlns:a16="http://schemas.microsoft.com/office/drawing/2014/main" id="{4CE1F7E3-081D-DB3C-260A-7C7E111308B6}"/>
              </a:ext>
            </a:extLst>
          </p:cNvPr>
          <p:cNvPicPr>
            <a:picLocks noChangeAspect="1"/>
          </p:cNvPicPr>
          <p:nvPr/>
        </p:nvPicPr>
        <p:blipFill>
          <a:blip r:embed="rId3"/>
          <a:stretch>
            <a:fillRect/>
          </a:stretch>
        </p:blipFill>
        <p:spPr>
          <a:xfrm>
            <a:off x="5259586" y="1455539"/>
            <a:ext cx="4411265" cy="2491382"/>
          </a:xfrm>
          <a:prstGeom prst="rect">
            <a:avLst/>
          </a:prstGeom>
        </p:spPr>
      </p:pic>
      <p:sp>
        <p:nvSpPr>
          <p:cNvPr id="114" name="PlaceHolder 2">
            <a:extLst>
              <a:ext uri="{FF2B5EF4-FFF2-40B4-BE49-F238E27FC236}">
                <a16:creationId xmlns:a16="http://schemas.microsoft.com/office/drawing/2014/main" id="{5965DE3E-4DD4-227D-C7CB-93A7B6CB3C8B}"/>
              </a:ext>
            </a:extLst>
          </p:cNvPr>
          <p:cNvSpPr>
            <a:spLocks noGrp="1"/>
          </p:cNvSpPr>
          <p:nvPr>
            <p:ph/>
          </p:nvPr>
        </p:nvSpPr>
        <p:spPr>
          <a:xfrm>
            <a:off x="457200" y="1200240"/>
            <a:ext cx="5918748" cy="3394080"/>
          </a:xfrm>
          <a:prstGeom prst="rect">
            <a:avLst/>
          </a:prstGeom>
          <a:noFill/>
          <a:ln w="0">
            <a:noFill/>
          </a:ln>
        </p:spPr>
        <p:txBody>
          <a:bodyPr lIns="91440" tIns="45720" rIns="91440" bIns="45720" anchor="t">
            <a:noAutofit/>
          </a:bodyPr>
          <a:lstStyle/>
          <a:p>
            <a:pPr marL="342900" indent="-342900" defTabSz="343080">
              <a:buFont typeface="Arial"/>
              <a:buChar char="•"/>
            </a:pPr>
            <a:r>
              <a:rPr lang="en-US" sz="2400" b="1">
                <a:solidFill>
                  <a:schemeClr val="dk1"/>
                </a:solidFill>
                <a:ea typeface="+mj-lt"/>
                <a:cs typeface="+mj-lt"/>
              </a:rPr>
              <a:t>System Integrity</a:t>
            </a:r>
            <a:r>
              <a:rPr lang="en-US" sz="2400">
                <a:solidFill>
                  <a:schemeClr val="dk1"/>
                </a:solidFill>
                <a:ea typeface="+mj-lt"/>
                <a:cs typeface="+mj-lt"/>
              </a:rPr>
              <a:t>: Prevents user programs from interfering with OS operations</a:t>
            </a:r>
            <a:endParaRPr lang="en-US">
              <a:solidFill>
                <a:schemeClr val="dk1"/>
              </a:solidFill>
            </a:endParaRPr>
          </a:p>
          <a:p>
            <a:pPr marL="342900" indent="-342900" defTabSz="343080">
              <a:buFont typeface="Arial"/>
              <a:buChar char="•"/>
            </a:pPr>
            <a:r>
              <a:rPr lang="en-US" sz="2400" b="1">
                <a:solidFill>
                  <a:schemeClr val="dk1"/>
                </a:solidFill>
                <a:ea typeface="+mj-lt"/>
                <a:cs typeface="+mj-lt"/>
              </a:rPr>
              <a:t>Mode Bit</a:t>
            </a:r>
            <a:r>
              <a:rPr lang="en-US" sz="2400">
                <a:solidFill>
                  <a:schemeClr val="dk1"/>
                </a:solidFill>
                <a:ea typeface="+mj-lt"/>
                <a:cs typeface="+mj-lt"/>
              </a:rPr>
              <a:t>: Hardware distinction between kernel mode (0) and user mode (1)</a:t>
            </a:r>
            <a:endParaRPr lang="en-US"/>
          </a:p>
          <a:p>
            <a:pPr marL="342900" indent="-342900" defTabSz="343080">
              <a:buFont typeface="Arial"/>
              <a:buChar char="•"/>
            </a:pPr>
            <a:r>
              <a:rPr lang="en-US" sz="2400" b="1">
                <a:solidFill>
                  <a:schemeClr val="dk1"/>
                </a:solidFill>
                <a:ea typeface="+mj-lt"/>
                <a:cs typeface="+mj-lt"/>
              </a:rPr>
              <a:t>Controlled Access</a:t>
            </a:r>
            <a:r>
              <a:rPr lang="en-US" sz="2400">
                <a:solidFill>
                  <a:schemeClr val="dk1"/>
                </a:solidFill>
                <a:ea typeface="+mj-lt"/>
                <a:cs typeface="+mj-lt"/>
              </a:rPr>
              <a:t>: User programs enter kernel mode only through system calls</a:t>
            </a:r>
            <a:endParaRPr lang="en-US"/>
          </a:p>
          <a:p>
            <a:pPr marL="342900" indent="-342900" defTabSz="343080">
              <a:buFont typeface="Arial"/>
              <a:buChar char="•"/>
            </a:pPr>
            <a:r>
              <a:rPr lang="en-US" sz="2400" b="1">
                <a:solidFill>
                  <a:schemeClr val="dk1"/>
                </a:solidFill>
                <a:ea typeface="+mj-lt"/>
                <a:cs typeface="+mj-lt"/>
              </a:rPr>
              <a:t>Error Containment</a:t>
            </a:r>
            <a:r>
              <a:rPr lang="en-US" sz="2400">
                <a:solidFill>
                  <a:schemeClr val="dk1"/>
                </a:solidFill>
                <a:ea typeface="+mj-lt"/>
                <a:cs typeface="+mj-lt"/>
              </a:rPr>
              <a:t>: Problems in one program cannot affect other programs</a:t>
            </a:r>
            <a:endParaRPr lang="en-US"/>
          </a:p>
          <a:p>
            <a:pPr marL="342900" indent="-342900" defTabSz="343080">
              <a:buFont typeface="Arial"/>
              <a:buChar char="•"/>
            </a:pPr>
            <a:r>
              <a:rPr lang="en-US" sz="2400" b="1">
                <a:solidFill>
                  <a:schemeClr val="dk1"/>
                </a:solidFill>
                <a:ea typeface="+mj-lt"/>
                <a:cs typeface="+mj-lt"/>
              </a:rPr>
              <a:t>Privileged Services</a:t>
            </a:r>
            <a:r>
              <a:rPr lang="en-US" sz="2400">
                <a:solidFill>
                  <a:schemeClr val="dk1"/>
                </a:solidFill>
                <a:ea typeface="+mj-lt"/>
                <a:cs typeface="+mj-lt"/>
              </a:rPr>
              <a:t>: OS safely performs restricted operations on behalf of applications</a:t>
            </a:r>
            <a:endParaRPr lang="en-US"/>
          </a:p>
          <a:p>
            <a:pPr marL="342900" indent="-342900" defTabSz="343080">
              <a:buFont typeface="Arial"/>
              <a:buChar char="•"/>
            </a:pPr>
            <a:endParaRPr lang="en-US" sz="2400" b="0" u="none" strike="noStrike" dirty="0">
              <a:solidFill>
                <a:schemeClr val="dk1"/>
              </a:solidFill>
              <a:uFillTx/>
              <a:latin typeface="Calibri"/>
              <a:ea typeface="Calibri"/>
              <a:cs typeface="Calibri"/>
            </a:endParaRPr>
          </a:p>
          <a:p>
            <a:pPr defTabSz="343080"/>
            <a:endParaRPr lang="en-US" sz="2000" dirty="0">
              <a:solidFill>
                <a:schemeClr val="dk1"/>
              </a:solidFill>
              <a:latin typeface="Calibri"/>
              <a:ea typeface="Calibri"/>
              <a:cs typeface="Calibri"/>
            </a:endParaRPr>
          </a:p>
          <a:p>
            <a:pPr marL="285750" indent="-285750" defTabSz="343080">
              <a:buFont typeface="Arial"/>
              <a:buChar char="•"/>
            </a:pPr>
            <a:endParaRPr lang="en-US" sz="2400" dirty="0">
              <a:solidFill>
                <a:schemeClr val="dk1"/>
              </a:solidFill>
              <a:latin typeface="Calibri"/>
              <a:ea typeface="Calibri"/>
              <a:cs typeface="Calibri"/>
            </a:endParaRPr>
          </a:p>
          <a:p>
            <a:pPr defTabSz="343080">
              <a:lnSpc>
                <a:spcPct val="100000"/>
              </a:lnSpc>
            </a:pPr>
            <a:endParaRPr lang="en-US" sz="2400" dirty="0">
              <a:solidFill>
                <a:schemeClr val="dk1"/>
              </a:solidFill>
              <a:latin typeface="Calibri"/>
            </a:endParaRPr>
          </a:p>
        </p:txBody>
      </p:sp>
    </p:spTree>
    <p:extLst>
      <p:ext uri="{BB962C8B-B14F-4D97-AF65-F5344CB8AC3E}">
        <p14:creationId xmlns:p14="http://schemas.microsoft.com/office/powerpoint/2010/main" val="300875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1D753-C1AB-E91D-FF98-BC79F8203FC6}"/>
            </a:ext>
          </a:extLst>
        </p:cNvPr>
        <p:cNvGrpSpPr/>
        <p:nvPr/>
      </p:nvGrpSpPr>
      <p:grpSpPr>
        <a:xfrm>
          <a:off x="0" y="0"/>
          <a:ext cx="0" cy="0"/>
          <a:chOff x="0" y="0"/>
          <a:chExt cx="0" cy="0"/>
        </a:xfrm>
      </p:grpSpPr>
      <p:sp>
        <p:nvSpPr>
          <p:cNvPr id="113" name="PlaceHolder 1">
            <a:extLst>
              <a:ext uri="{FF2B5EF4-FFF2-40B4-BE49-F238E27FC236}">
                <a16:creationId xmlns:a16="http://schemas.microsoft.com/office/drawing/2014/main" id="{1213A184-E133-3251-96E5-C4206C28C673}"/>
              </a:ext>
            </a:extLst>
          </p:cNvPr>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Switching between Modes</a:t>
            </a:r>
            <a:endParaRPr lang="en-US" dirty="0">
              <a:solidFill>
                <a:schemeClr val="dk1"/>
              </a:solidFill>
            </a:endParaRPr>
          </a:p>
        </p:txBody>
      </p:sp>
      <p:sp>
        <p:nvSpPr>
          <p:cNvPr id="114" name="PlaceHolder 2">
            <a:extLst>
              <a:ext uri="{FF2B5EF4-FFF2-40B4-BE49-F238E27FC236}">
                <a16:creationId xmlns:a16="http://schemas.microsoft.com/office/drawing/2014/main" id="{2C5EB17E-8CAC-9060-AFC2-071F8B323E99}"/>
              </a:ext>
            </a:extLst>
          </p:cNvPr>
          <p:cNvSpPr>
            <a:spLocks noGrp="1"/>
          </p:cNvSpPr>
          <p:nvPr>
            <p:ph/>
          </p:nvPr>
        </p:nvSpPr>
        <p:spPr>
          <a:xfrm>
            <a:off x="457200" y="1200240"/>
            <a:ext cx="8320833" cy="2652916"/>
          </a:xfrm>
          <a:prstGeom prst="rect">
            <a:avLst/>
          </a:prstGeom>
          <a:noFill/>
          <a:ln w="0">
            <a:noFill/>
          </a:ln>
        </p:spPr>
        <p:txBody>
          <a:bodyPr lIns="91440" tIns="45720" rIns="91440" bIns="45720" anchor="t">
            <a:noAutofit/>
          </a:bodyPr>
          <a:lstStyle/>
          <a:p>
            <a:pPr marL="342900" indent="-342900" defTabSz="343080">
              <a:buFont typeface="Arial"/>
              <a:buChar char="•"/>
            </a:pPr>
            <a:r>
              <a:rPr lang="en-US" sz="1800" b="1">
                <a:solidFill>
                  <a:schemeClr val="dk1"/>
                </a:solidFill>
                <a:ea typeface="+mj-lt"/>
                <a:cs typeface="+mj-lt"/>
              </a:rPr>
              <a:t>Boot Sequence</a:t>
            </a:r>
            <a:r>
              <a:rPr lang="en-US" sz="1800">
                <a:solidFill>
                  <a:schemeClr val="dk1"/>
                </a:solidFill>
                <a:ea typeface="+mj-lt"/>
                <a:cs typeface="+mj-lt"/>
              </a:rPr>
              <a:t>: Hardware starts in kernel mode before OS loads user applications</a:t>
            </a:r>
            <a:endParaRPr lang="en-US" sz="1800">
              <a:solidFill>
                <a:schemeClr val="dk1"/>
              </a:solidFill>
            </a:endParaRPr>
          </a:p>
          <a:p>
            <a:pPr marL="342900" indent="-342900" defTabSz="343080">
              <a:buFont typeface="Arial"/>
              <a:buChar char="•"/>
            </a:pPr>
            <a:r>
              <a:rPr lang="en-US" sz="1800" b="1">
                <a:solidFill>
                  <a:schemeClr val="dk1"/>
                </a:solidFill>
                <a:ea typeface="+mj-lt"/>
                <a:cs typeface="+mj-lt"/>
              </a:rPr>
              <a:t>Mode Switching</a:t>
            </a:r>
            <a:r>
              <a:rPr lang="en-US" sz="1800">
                <a:solidFill>
                  <a:schemeClr val="dk1"/>
                </a:solidFill>
                <a:ea typeface="+mj-lt"/>
                <a:cs typeface="+mj-lt"/>
              </a:rPr>
              <a:t>: Interrupts and traps automatically switch from user mode to kernel mode</a:t>
            </a:r>
          </a:p>
          <a:p>
            <a:pPr marL="342900" indent="-342900" defTabSz="343080">
              <a:buFont typeface="Arial"/>
              <a:buChar char="•"/>
            </a:pPr>
            <a:r>
              <a:rPr lang="en-US" sz="1800" b="1">
                <a:solidFill>
                  <a:schemeClr val="dk1"/>
                </a:solidFill>
                <a:ea typeface="+mj-lt"/>
                <a:cs typeface="+mj-lt"/>
              </a:rPr>
              <a:t>Protection Mechanism</a:t>
            </a:r>
            <a:r>
              <a:rPr lang="en-US" sz="1800">
                <a:solidFill>
                  <a:schemeClr val="dk1"/>
                </a:solidFill>
                <a:ea typeface="+mj-lt"/>
                <a:cs typeface="+mj-lt"/>
              </a:rPr>
              <a:t>: OS always runs in kernel mode; user programs always in user mode</a:t>
            </a:r>
            <a:endParaRPr lang="en-US" sz="1800">
              <a:solidFill>
                <a:schemeClr val="dk1"/>
              </a:solidFill>
            </a:endParaRPr>
          </a:p>
          <a:p>
            <a:pPr marL="342900" indent="-342900" defTabSz="343080">
              <a:buFont typeface="Arial"/>
              <a:buChar char="•"/>
            </a:pPr>
            <a:r>
              <a:rPr lang="en-US" sz="1800" b="1">
                <a:solidFill>
                  <a:schemeClr val="dk1"/>
                </a:solidFill>
                <a:ea typeface="+mj-lt"/>
                <a:cs typeface="+mj-lt"/>
              </a:rPr>
              <a:t>Privileged Instructions</a:t>
            </a:r>
            <a:r>
              <a:rPr lang="en-US" sz="1800">
                <a:solidFill>
                  <a:schemeClr val="dk1"/>
                </a:solidFill>
                <a:ea typeface="+mj-lt"/>
                <a:cs typeface="+mj-lt"/>
              </a:rPr>
              <a:t>: Certain harmful operations executable only in kernel mode</a:t>
            </a:r>
            <a:endParaRPr lang="en-US" sz="1800">
              <a:solidFill>
                <a:schemeClr val="dk1"/>
              </a:solidFill>
            </a:endParaRPr>
          </a:p>
          <a:p>
            <a:pPr marL="342900" indent="-342900" defTabSz="343080">
              <a:buFont typeface="Arial"/>
              <a:buChar char="•"/>
            </a:pPr>
            <a:r>
              <a:rPr lang="en-US" sz="1800" b="1">
                <a:solidFill>
                  <a:schemeClr val="dk1"/>
                </a:solidFill>
                <a:ea typeface="+mj-lt"/>
                <a:cs typeface="+mj-lt"/>
              </a:rPr>
              <a:t>Hardware Enforcement</a:t>
            </a:r>
            <a:r>
              <a:rPr lang="en-US" sz="1800">
                <a:solidFill>
                  <a:schemeClr val="dk1"/>
                </a:solidFill>
                <a:ea typeface="+mj-lt"/>
                <a:cs typeface="+mj-lt"/>
              </a:rPr>
              <a:t>: Attempts to execute privileged instructions in user mode trap to OS</a:t>
            </a:r>
          </a:p>
          <a:p>
            <a:pPr defTabSz="343080"/>
            <a:endParaRPr lang="en-US" sz="2400" dirty="0">
              <a:solidFill>
                <a:schemeClr val="dk1"/>
              </a:solidFill>
              <a:ea typeface="Calibri"/>
              <a:cs typeface="Calibri"/>
            </a:endParaRPr>
          </a:p>
          <a:p>
            <a:pPr marL="342900" indent="-342900" defTabSz="343080">
              <a:buFont typeface="Arial"/>
              <a:buChar char="•"/>
            </a:pPr>
            <a:endParaRPr lang="en-US" sz="2400" b="0" u="none" strike="noStrike" dirty="0">
              <a:solidFill>
                <a:schemeClr val="dk1"/>
              </a:solidFill>
              <a:uFillTx/>
              <a:latin typeface="Calibri"/>
              <a:ea typeface="Calibri"/>
              <a:cs typeface="Calibri"/>
            </a:endParaRPr>
          </a:p>
          <a:p>
            <a:pPr defTabSz="343080"/>
            <a:endParaRPr lang="en-US" sz="2000" dirty="0">
              <a:solidFill>
                <a:schemeClr val="dk1"/>
              </a:solidFill>
              <a:latin typeface="Calibri"/>
              <a:ea typeface="Calibri"/>
              <a:cs typeface="Calibri"/>
            </a:endParaRPr>
          </a:p>
          <a:p>
            <a:pPr marL="285750" indent="-285750" defTabSz="343080">
              <a:buFont typeface="Arial"/>
              <a:buChar char="•"/>
            </a:pPr>
            <a:endParaRPr lang="en-US" sz="2400" dirty="0">
              <a:solidFill>
                <a:schemeClr val="dk1"/>
              </a:solidFill>
              <a:latin typeface="Calibri"/>
              <a:ea typeface="Calibri"/>
              <a:cs typeface="Calibri"/>
            </a:endParaRPr>
          </a:p>
          <a:p>
            <a:pPr defTabSz="343080">
              <a:lnSpc>
                <a:spcPct val="100000"/>
              </a:lnSpc>
            </a:pPr>
            <a:endParaRPr lang="en-US" sz="2400" dirty="0">
              <a:solidFill>
                <a:schemeClr val="dk1"/>
              </a:solidFill>
              <a:latin typeface="Calibri"/>
            </a:endParaRPr>
          </a:p>
        </p:txBody>
      </p:sp>
      <p:pic>
        <p:nvPicPr>
          <p:cNvPr id="2" name="Picture 1" descr="Transition from user to kernel mode.">
            <a:extLst>
              <a:ext uri="{FF2B5EF4-FFF2-40B4-BE49-F238E27FC236}">
                <a16:creationId xmlns:a16="http://schemas.microsoft.com/office/drawing/2014/main" id="{62615FB5-ACE8-0689-AD32-FBFA13961AD7}"/>
              </a:ext>
            </a:extLst>
          </p:cNvPr>
          <p:cNvPicPr>
            <a:picLocks noChangeAspect="1"/>
          </p:cNvPicPr>
          <p:nvPr/>
        </p:nvPicPr>
        <p:blipFill>
          <a:blip r:embed="rId3"/>
          <a:stretch>
            <a:fillRect/>
          </a:stretch>
        </p:blipFill>
        <p:spPr>
          <a:xfrm>
            <a:off x="2102049" y="3135355"/>
            <a:ext cx="5904305" cy="1801726"/>
          </a:xfrm>
          <a:prstGeom prst="rect">
            <a:avLst/>
          </a:prstGeom>
        </p:spPr>
      </p:pic>
    </p:spTree>
    <p:extLst>
      <p:ext uri="{BB962C8B-B14F-4D97-AF65-F5344CB8AC3E}">
        <p14:creationId xmlns:p14="http://schemas.microsoft.com/office/powerpoint/2010/main" val="3699213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8891-916C-EE55-0C70-33A3A28F92E7}"/>
            </a:ext>
          </a:extLst>
        </p:cNvPr>
        <p:cNvGrpSpPr/>
        <p:nvPr/>
      </p:nvGrpSpPr>
      <p:grpSpPr>
        <a:xfrm>
          <a:off x="0" y="0"/>
          <a:ext cx="0" cy="0"/>
          <a:chOff x="0" y="0"/>
          <a:chExt cx="0" cy="0"/>
        </a:xfrm>
      </p:grpSpPr>
      <p:sp>
        <p:nvSpPr>
          <p:cNvPr id="113" name="PlaceHolder 1">
            <a:extLst>
              <a:ext uri="{FF2B5EF4-FFF2-40B4-BE49-F238E27FC236}">
                <a16:creationId xmlns:a16="http://schemas.microsoft.com/office/drawing/2014/main" id="{7F127016-F66E-ED48-7682-28EAA2ACFC36}"/>
              </a:ext>
            </a:extLst>
          </p:cNvPr>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algn="ctr" defTabSz="343080">
              <a:lnSpc>
                <a:spcPct val="100000"/>
              </a:lnSpc>
              <a:tabLst>
                <a:tab pos="0" algn="l"/>
              </a:tabLst>
            </a:pPr>
            <a:r>
              <a:rPr lang="en-US" sz="3300" dirty="0">
                <a:solidFill>
                  <a:schemeClr val="dk1"/>
                </a:solidFill>
                <a:latin typeface="Calibri"/>
              </a:rPr>
              <a:t>How OS Maintains Control</a:t>
            </a:r>
            <a:endParaRPr lang="en-US" dirty="0">
              <a:solidFill>
                <a:schemeClr val="dk1"/>
              </a:solidFill>
            </a:endParaRPr>
          </a:p>
        </p:txBody>
      </p:sp>
      <p:sp>
        <p:nvSpPr>
          <p:cNvPr id="114" name="PlaceHolder 2">
            <a:extLst>
              <a:ext uri="{FF2B5EF4-FFF2-40B4-BE49-F238E27FC236}">
                <a16:creationId xmlns:a16="http://schemas.microsoft.com/office/drawing/2014/main" id="{75B3428E-236B-D5F7-05F1-F11EBCA8A140}"/>
              </a:ext>
            </a:extLst>
          </p:cNvPr>
          <p:cNvSpPr>
            <a:spLocks noGrp="1"/>
          </p:cNvSpPr>
          <p:nvPr>
            <p:ph/>
          </p:nvPr>
        </p:nvSpPr>
        <p:spPr>
          <a:xfrm>
            <a:off x="457200" y="1200240"/>
            <a:ext cx="4713241" cy="3653041"/>
          </a:xfrm>
          <a:prstGeom prst="rect">
            <a:avLst/>
          </a:prstGeom>
          <a:noFill/>
          <a:ln w="0">
            <a:noFill/>
          </a:ln>
        </p:spPr>
        <p:txBody>
          <a:bodyPr lIns="91440" tIns="45720" rIns="91440" bIns="45720" anchor="t">
            <a:noAutofit/>
          </a:bodyPr>
          <a:lstStyle/>
          <a:p>
            <a:pPr marL="285750" indent="-285750" defTabSz="343080">
              <a:buFont typeface="Arial"/>
              <a:buChar char="•"/>
            </a:pPr>
            <a:r>
              <a:rPr lang="en-US" sz="2400" b="1" dirty="0">
                <a:solidFill>
                  <a:schemeClr val="dk1"/>
                </a:solidFill>
                <a:ea typeface="Calibri"/>
                <a:cs typeface="Calibri"/>
              </a:rPr>
              <a:t>CPU control:</a:t>
            </a:r>
            <a:r>
              <a:rPr lang="en-US" sz="2400" dirty="0">
                <a:solidFill>
                  <a:schemeClr val="dk1"/>
                </a:solidFill>
                <a:ea typeface="Calibri"/>
                <a:cs typeface="Calibri"/>
              </a:rPr>
              <a:t> Timer ensures OS regains control from user programs</a:t>
            </a:r>
            <a:endParaRPr lang="en-US" sz="2400" b="1">
              <a:solidFill>
                <a:schemeClr val="dk1"/>
              </a:solidFill>
            </a:endParaRPr>
          </a:p>
          <a:p>
            <a:pPr marL="285750" indent="-285750" defTabSz="343080">
              <a:buFont typeface="Arial"/>
              <a:buChar char="•"/>
            </a:pPr>
            <a:r>
              <a:rPr lang="en-US" sz="2400" b="1" dirty="0">
                <a:solidFill>
                  <a:schemeClr val="dk1"/>
                </a:solidFill>
                <a:ea typeface="Calibri"/>
                <a:cs typeface="Calibri"/>
              </a:rPr>
              <a:t>Implementation:</a:t>
            </a:r>
            <a:r>
              <a:rPr lang="en-US" sz="2400" dirty="0">
                <a:solidFill>
                  <a:schemeClr val="dk1"/>
                </a:solidFill>
                <a:ea typeface="Calibri"/>
                <a:cs typeface="Calibri"/>
              </a:rPr>
              <a:t> Fixed/variable interrupts using clock and counter</a:t>
            </a:r>
            <a:endParaRPr lang="en-US" sz="2400">
              <a:solidFill>
                <a:schemeClr val="dk1"/>
              </a:solidFill>
            </a:endParaRPr>
          </a:p>
          <a:p>
            <a:pPr marL="285750" indent="-285750" defTabSz="343080">
              <a:buFont typeface="Arial"/>
              <a:buChar char="•"/>
            </a:pPr>
            <a:r>
              <a:rPr lang="en-US" sz="2400" b="1" dirty="0">
                <a:solidFill>
                  <a:schemeClr val="dk1"/>
                </a:solidFill>
                <a:ea typeface="Calibri"/>
                <a:cs typeface="Calibri"/>
              </a:rPr>
              <a:t>Protection:</a:t>
            </a:r>
            <a:r>
              <a:rPr lang="en-US" sz="2400" dirty="0">
                <a:solidFill>
                  <a:schemeClr val="dk1"/>
                </a:solidFill>
                <a:ea typeface="Calibri"/>
                <a:cs typeface="Calibri"/>
              </a:rPr>
              <a:t> Timer settings are privileged operations</a:t>
            </a:r>
            <a:endParaRPr lang="en-US" sz="2400">
              <a:solidFill>
                <a:schemeClr val="dk1"/>
              </a:solidFill>
            </a:endParaRPr>
          </a:p>
          <a:p>
            <a:pPr marL="285750" indent="-285750" defTabSz="343080">
              <a:buFont typeface="Arial"/>
              <a:buChar char="•"/>
            </a:pPr>
            <a:r>
              <a:rPr lang="en-US" sz="2400" b="1" dirty="0">
                <a:solidFill>
                  <a:schemeClr val="dk1"/>
                </a:solidFill>
                <a:ea typeface="Calibri"/>
                <a:cs typeface="Calibri"/>
              </a:rPr>
              <a:t>Initialization:</a:t>
            </a:r>
            <a:r>
              <a:rPr lang="en-US" sz="2400" dirty="0">
                <a:solidFill>
                  <a:schemeClr val="dk1"/>
                </a:solidFill>
                <a:ea typeface="Calibri"/>
                <a:cs typeface="Calibri"/>
              </a:rPr>
              <a:t> OS sets timer before running user programs</a:t>
            </a:r>
            <a:endParaRPr lang="en-US" sz="2400">
              <a:solidFill>
                <a:schemeClr val="dk1"/>
              </a:solidFill>
            </a:endParaRPr>
          </a:p>
          <a:p>
            <a:pPr marL="285750" indent="-285750" defTabSz="343080">
              <a:buFont typeface="Arial"/>
              <a:buChar char="•"/>
            </a:pPr>
            <a:r>
              <a:rPr lang="en-US" sz="2400" b="1" dirty="0">
                <a:solidFill>
                  <a:schemeClr val="dk1"/>
                </a:solidFill>
                <a:ea typeface="Calibri"/>
                <a:cs typeface="Calibri"/>
              </a:rPr>
              <a:t>Time limits:</a:t>
            </a:r>
            <a:r>
              <a:rPr lang="en-US" sz="2400" dirty="0">
                <a:solidFill>
                  <a:schemeClr val="dk1"/>
                </a:solidFill>
                <a:ea typeface="Calibri"/>
                <a:cs typeface="Calibri"/>
              </a:rPr>
              <a:t> Counter tracks allowed execution time</a:t>
            </a:r>
            <a:endParaRPr lang="en-US" sz="2400">
              <a:solidFill>
                <a:schemeClr val="dk1"/>
              </a:solidFill>
            </a:endParaRPr>
          </a:p>
          <a:p>
            <a:pPr defTabSz="343080"/>
            <a:endParaRPr lang="en-US" sz="1800" dirty="0">
              <a:solidFill>
                <a:schemeClr val="dk1"/>
              </a:solidFill>
              <a:ea typeface="Calibri"/>
              <a:cs typeface="Calibri"/>
            </a:endParaRPr>
          </a:p>
          <a:p>
            <a:pPr defTabSz="343080"/>
            <a:endParaRPr lang="en-US" sz="2400" dirty="0">
              <a:solidFill>
                <a:schemeClr val="dk1"/>
              </a:solidFill>
              <a:ea typeface="Calibri"/>
              <a:cs typeface="Calibri"/>
            </a:endParaRPr>
          </a:p>
          <a:p>
            <a:pPr marL="342900" indent="-342900" defTabSz="343080">
              <a:buFont typeface="Arial"/>
              <a:buChar char="•"/>
            </a:pPr>
            <a:endParaRPr lang="en-US" sz="2400" b="0" u="none" strike="noStrike" dirty="0">
              <a:solidFill>
                <a:schemeClr val="dk1"/>
              </a:solidFill>
              <a:uFillTx/>
              <a:latin typeface="Calibri"/>
              <a:ea typeface="Calibri"/>
              <a:cs typeface="Calibri"/>
            </a:endParaRPr>
          </a:p>
          <a:p>
            <a:pPr defTabSz="343080"/>
            <a:endParaRPr lang="en-US" sz="2000" dirty="0">
              <a:solidFill>
                <a:schemeClr val="dk1"/>
              </a:solidFill>
              <a:latin typeface="Calibri"/>
              <a:ea typeface="Calibri"/>
              <a:cs typeface="Calibri"/>
            </a:endParaRPr>
          </a:p>
          <a:p>
            <a:pPr marL="285750" indent="-285750" defTabSz="343080">
              <a:buFont typeface="Arial"/>
              <a:buChar char="•"/>
            </a:pPr>
            <a:endParaRPr lang="en-US" sz="2400" dirty="0">
              <a:solidFill>
                <a:schemeClr val="dk1"/>
              </a:solidFill>
              <a:latin typeface="Calibri"/>
              <a:ea typeface="Calibri"/>
              <a:cs typeface="Calibri"/>
            </a:endParaRPr>
          </a:p>
          <a:p>
            <a:pPr defTabSz="343080">
              <a:lnSpc>
                <a:spcPct val="100000"/>
              </a:lnSpc>
            </a:pPr>
            <a:endParaRPr lang="en-US" sz="2400" dirty="0">
              <a:solidFill>
                <a:schemeClr val="dk1"/>
              </a:solidFill>
              <a:latin typeface="Calibri"/>
            </a:endParaRPr>
          </a:p>
        </p:txBody>
      </p:sp>
      <p:pic>
        <p:nvPicPr>
          <p:cNvPr id="3" name="Picture 2" descr="Clock Antique Old Time · Free photo on Pixabay">
            <a:extLst>
              <a:ext uri="{FF2B5EF4-FFF2-40B4-BE49-F238E27FC236}">
                <a16:creationId xmlns:a16="http://schemas.microsoft.com/office/drawing/2014/main" id="{1632EF08-A1BC-0865-5200-09F2B431156C}"/>
              </a:ext>
            </a:extLst>
          </p:cNvPr>
          <p:cNvPicPr>
            <a:picLocks noChangeAspect="1"/>
          </p:cNvPicPr>
          <p:nvPr/>
        </p:nvPicPr>
        <p:blipFill>
          <a:blip r:embed="rId3"/>
          <a:stretch>
            <a:fillRect/>
          </a:stretch>
        </p:blipFill>
        <p:spPr>
          <a:xfrm>
            <a:off x="5420320" y="1668065"/>
            <a:ext cx="3420070" cy="2298502"/>
          </a:xfrm>
          <a:prstGeom prst="rect">
            <a:avLst/>
          </a:prstGeom>
        </p:spPr>
      </p:pic>
    </p:spTree>
    <p:extLst>
      <p:ext uri="{BB962C8B-B14F-4D97-AF65-F5344CB8AC3E}">
        <p14:creationId xmlns:p14="http://schemas.microsoft.com/office/powerpoint/2010/main" val="118173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Process Management</a:t>
            </a:r>
            <a:endParaRPr lang="en-US" sz="3000" b="0" u="none" strike="noStrike">
              <a:solidFill>
                <a:schemeClr val="dk1"/>
              </a:solidFill>
              <a:uFillTx/>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What is a Process?</a:t>
            </a:r>
            <a:endParaRPr lang="en-US" sz="3300" b="0" u="none" strike="noStrike">
              <a:solidFill>
                <a:schemeClr val="dk1"/>
              </a:solidFill>
              <a:uFillTx/>
              <a:latin typeface="Calibri"/>
            </a:endParaRPr>
          </a:p>
        </p:txBody>
      </p:sp>
      <p:sp>
        <p:nvSpPr>
          <p:cNvPr id="136"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Program in execution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Includes: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Program code (text section)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Data section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Process stack</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Process Control Block (PCB)</a:t>
            </a:r>
            <a:endParaRPr lang="en-US" sz="21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Active entity with a program counter and resources</a:t>
            </a:r>
            <a:endParaRPr lang="en-US" sz="2400" b="0" u="none" strike="noStrike">
              <a:solidFill>
                <a:schemeClr val="dk1"/>
              </a:solidFill>
              <a:uFillTx/>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Process States and Transitions</a:t>
            </a:r>
            <a:endParaRPr lang="en-US" sz="3300" b="0" u="none" strike="noStrike">
              <a:solidFill>
                <a:schemeClr val="dk1"/>
              </a:solidFill>
              <a:uFillTx/>
              <a:latin typeface="Calibri"/>
            </a:endParaRPr>
          </a:p>
        </p:txBody>
      </p:sp>
      <p:sp>
        <p:nvSpPr>
          <p:cNvPr id="138"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New: Process is being created</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Running: Instructions are being executed</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Waiting: Process waiting for some event</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Ready: Process waiting to be assigned to a processor</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Terminated: Process has finished execution</a:t>
            </a:r>
            <a:endParaRPr lang="en-US" sz="2400" b="0" u="none" strike="noStrike">
              <a:solidFill>
                <a:schemeClr val="dk1"/>
              </a:solidFill>
              <a:uFillTx/>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Process Management Structures</a:t>
            </a:r>
            <a:endParaRPr lang="en-US" sz="3300" b="0" u="none" strike="noStrike">
              <a:solidFill>
                <a:schemeClr val="dk1"/>
              </a:solidFill>
              <a:uFillTx/>
              <a:latin typeface="Calibri"/>
            </a:endParaRPr>
          </a:p>
        </p:txBody>
      </p:sp>
      <p:sp>
        <p:nvSpPr>
          <p:cNvPr id="140"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Process Control Block (PCB) contains: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Process state</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Program counter</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CPU registers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CPU scheduling information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Memory management information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Accounting information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I/O status information</a:t>
            </a:r>
            <a:endParaRPr lang="en-US" sz="2100" b="0" u="none" strike="noStrike">
              <a:solidFill>
                <a:schemeClr val="dk1"/>
              </a:solidFill>
              <a:uFillTx/>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Forensic Significance of Process Analysis</a:t>
            </a:r>
            <a:endParaRPr lang="en-US" sz="3300" b="0" u="none" strike="noStrike">
              <a:solidFill>
                <a:schemeClr val="dk1"/>
              </a:solidFill>
              <a:uFillTx/>
              <a:latin typeface="Calibri"/>
            </a:endParaRPr>
          </a:p>
        </p:txBody>
      </p:sp>
      <p:sp>
        <p:nvSpPr>
          <p:cNvPr id="142"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Reveals what programs were running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Shows when programs executed</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Identifies parent-child relationships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Exposes unusual process behaviors: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Hidden processes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Unexpected parent processes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Unusual permissions or access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Suspicious names or locations</a:t>
            </a:r>
            <a:endParaRPr lang="en-US" sz="2100" b="0" u="none" strike="noStrike">
              <a:solidFill>
                <a:schemeClr val="dk1"/>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What is an Operating System</a:t>
            </a:r>
            <a:endParaRPr lang="en-US" sz="3300" b="0" u="none" strike="noStrike">
              <a:solidFill>
                <a:schemeClr val="dk1"/>
              </a:solidFill>
              <a:uFillTx/>
              <a:latin typeface="Calibri"/>
            </a:endParaRPr>
          </a:p>
        </p:txBody>
      </p:sp>
      <p:sp>
        <p:nvSpPr>
          <p:cNvPr id="83"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A program that acts as an intermediary between a user of a computer and the computer hardware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Operating system goals: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Calibri"/>
              </a:rPr>
              <a:t>Execute user programs and make solving user problems easier</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Make the computer system convenient to use</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Use the computer hardware in an efficient manner</a:t>
            </a:r>
            <a:endParaRPr lang="en-US" sz="2400" b="0" u="none" strike="noStrike">
              <a:solidFill>
                <a:schemeClr val="dk1"/>
              </a:solidFill>
              <a:uFillTx/>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Operating System Services</a:t>
            </a:r>
            <a:endParaRPr lang="en-US" sz="3000" b="0" u="none" strike="noStrike">
              <a:solidFill>
                <a:schemeClr val="dk1"/>
              </a:solidFill>
              <a:uFillTx/>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Services for Users</a:t>
            </a:r>
            <a:endParaRPr lang="en-US" sz="3300" b="0" u="none" strike="noStrike">
              <a:solidFill>
                <a:schemeClr val="dk1"/>
              </a:solidFill>
              <a:uFillTx/>
              <a:latin typeface="Calibri"/>
            </a:endParaRPr>
          </a:p>
        </p:txBody>
      </p:sp>
      <p:sp>
        <p:nvSpPr>
          <p:cNvPr id="126"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User interface (GUI, CLI, batch)</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Program execution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I/O operations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File system manipulation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Communications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Error detection and handling</a:t>
            </a:r>
            <a:endParaRPr lang="en-US" sz="2400" b="0" u="none" strike="noStrike">
              <a:solidFill>
                <a:schemeClr val="dk1"/>
              </a:solidFill>
              <a:uFillTx/>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Services for System Efficiency</a:t>
            </a:r>
            <a:endParaRPr lang="en-US" sz="3300" b="0" u="none" strike="noStrike">
              <a:solidFill>
                <a:schemeClr val="dk1"/>
              </a:solidFill>
              <a:uFillTx/>
              <a:latin typeface="Calibri"/>
            </a:endParaRPr>
          </a:p>
        </p:txBody>
      </p:sp>
      <p:sp>
        <p:nvSpPr>
          <p:cNvPr id="128"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Resource allocation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Accounting and logging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Protection and security</a:t>
            </a:r>
            <a:endParaRPr lang="en-US" sz="2400" b="0" u="none" strike="noStrike">
              <a:solidFill>
                <a:schemeClr val="dk1"/>
              </a:solidFill>
              <a:uFillTx/>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User-Operating System Interface</a:t>
            </a:r>
            <a:endParaRPr lang="en-US" sz="3000" b="0" u="none" strike="noStrike">
              <a:solidFill>
                <a:schemeClr val="dk1"/>
              </a:solidFill>
              <a:uFillTx/>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Command Interpreters</a:t>
            </a:r>
            <a:endParaRPr lang="en-US" sz="3300" b="0" u="none" strike="noStrike">
              <a:solidFill>
                <a:schemeClr val="dk1"/>
              </a:solidFill>
              <a:uFillTx/>
              <a:latin typeface="Calibri"/>
            </a:endParaRPr>
          </a:p>
        </p:txBody>
      </p:sp>
      <p:sp>
        <p:nvSpPr>
          <p:cNvPr id="131"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Allows users to directly issue commands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Often maintains command history</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Examples: Windows Command Prompt, Unix/Linux shells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Forensic value:</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Command history files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Timestamps of command execution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Evidence of specific activities</a:t>
            </a:r>
            <a:endParaRPr lang="en-US" sz="2100" b="0" u="none" strike="noStrike">
              <a:solidFill>
                <a:schemeClr val="dk1"/>
              </a:solidFill>
              <a:uFillTx/>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Graphical User Interfaces (GUIs)</a:t>
            </a:r>
            <a:endParaRPr lang="en-US" sz="3300" b="0" u="none" strike="noStrike">
              <a:solidFill>
                <a:schemeClr val="dk1"/>
              </a:solidFill>
              <a:uFillTx/>
              <a:latin typeface="Calibri"/>
            </a:endParaRPr>
          </a:p>
        </p:txBody>
      </p:sp>
      <p:sp>
        <p:nvSpPr>
          <p:cNvPr id="133"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Mouse-based window-and-menu systems with icons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Examples: Windows Explorer, Mac OS X Aqua, Linux KDE/GNOME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Forensic value:</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Recently opened files lists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Jump lists (Windows)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Prefetch/Superfetch data</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Thumbnail caches</a:t>
            </a:r>
            <a:endParaRPr lang="en-US" sz="2100" b="0" u="none" strike="noStrike">
              <a:solidFill>
                <a:schemeClr val="dk1"/>
              </a:solidFill>
              <a:uFillTx/>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Memory Management</a:t>
            </a:r>
            <a:endParaRPr lang="en-US" sz="3000" b="0" u="none" strike="noStrike">
              <a:solidFill>
                <a:schemeClr val="dk1"/>
              </a:solidFill>
              <a:uFillTx/>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Memory Management Basics</a:t>
            </a:r>
            <a:endParaRPr lang="en-US" sz="3300" b="0" u="none" strike="noStrike">
              <a:solidFill>
                <a:schemeClr val="dk1"/>
              </a:solidFill>
              <a:uFillTx/>
              <a:latin typeface="Calibri"/>
            </a:endParaRPr>
          </a:p>
        </p:txBody>
      </p:sp>
      <p:sp>
        <p:nvSpPr>
          <p:cNvPr id="145"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Manages primary memory (RAM)</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Tracks what parts of memory are in use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Allocates and deallocates memory space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Maintains memory protection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Handles swapping between memory and disk</a:t>
            </a:r>
            <a:endParaRPr lang="en-US" sz="2400" b="0" u="none" strike="noStrike">
              <a:solidFill>
                <a:schemeClr val="dk1"/>
              </a:solidFill>
              <a:uFillTx/>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Memory Management Strategies</a:t>
            </a:r>
            <a:endParaRPr lang="en-US" sz="3300" b="0" u="none" strike="noStrike">
              <a:solidFill>
                <a:schemeClr val="dk1"/>
              </a:solidFill>
              <a:uFillTx/>
              <a:latin typeface="Calibri"/>
            </a:endParaRPr>
          </a:p>
        </p:txBody>
      </p:sp>
      <p:sp>
        <p:nvSpPr>
          <p:cNvPr id="147"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Contiguous allocation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Paging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Segmentation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Virtual memory</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Combinations (paged segmentation)</a:t>
            </a:r>
            <a:endParaRPr lang="en-US" sz="2400" b="0" u="none" strike="noStrike">
              <a:solidFill>
                <a:schemeClr val="dk1"/>
              </a:solidFill>
              <a:uFillTx/>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Virtual Memory</a:t>
            </a:r>
            <a:endParaRPr lang="en-US" sz="3300" b="0" u="none" strike="noStrike">
              <a:solidFill>
                <a:schemeClr val="dk1"/>
              </a:solidFill>
              <a:uFillTx/>
              <a:latin typeface="Calibri"/>
            </a:endParaRPr>
          </a:p>
        </p:txBody>
      </p:sp>
      <p:sp>
        <p:nvSpPr>
          <p:cNvPr id="149"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Separates logical memory from physical memory</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Allows programs to use more memory than physically available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Implementation:</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Paging</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Demand paging</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Page replacement algorithms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Allocation of frames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Thrashing</a:t>
            </a:r>
            <a:endParaRPr lang="en-US" sz="2100" b="0" u="none" strike="noStrike">
              <a:solidFill>
                <a:schemeClr val="dk1"/>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Forensic Relevance</a:t>
            </a:r>
            <a:endParaRPr lang="en-US" sz="3300" b="0" u="none" strike="noStrike">
              <a:solidFill>
                <a:schemeClr val="dk1"/>
              </a:solidFill>
              <a:uFillTx/>
              <a:latin typeface="Calibri"/>
            </a:endParaRPr>
          </a:p>
        </p:txBody>
      </p:sp>
      <p:sp>
        <p:nvSpPr>
          <p:cNvPr id="81"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OS determines how data is stored, processed, and accessed</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OS artifacts provide critical evidence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OS design affects what data persists after system use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Understanding OS internals enables: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Recovery of deleted files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Analysis of memory dumps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Interpretation of logs and system artifacts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Timeline reconstruction</a:t>
            </a:r>
            <a:endParaRPr lang="en-US" sz="2100" b="0" u="none" strike="noStrike">
              <a:solidFill>
                <a:schemeClr val="dk1"/>
              </a:solidFill>
              <a:uFillTx/>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Memory Artifacts for Forensics</a:t>
            </a:r>
            <a:endParaRPr lang="en-US" sz="3300" b="0" u="none" strike="noStrike">
              <a:solidFill>
                <a:schemeClr val="dk1"/>
              </a:solidFill>
              <a:uFillTx/>
              <a:latin typeface="Calibri"/>
            </a:endParaRPr>
          </a:p>
        </p:txBody>
      </p:sp>
      <p:sp>
        <p:nvSpPr>
          <p:cNvPr id="151"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Process memory dumps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System RAM captures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Page/swap files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Memory-mapped files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Hibernation files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Crash dumps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Application memory caches</a:t>
            </a:r>
            <a:endParaRPr lang="en-US" sz="2400" b="0" u="none" strike="noStrike">
              <a:solidFill>
                <a:schemeClr val="dk1"/>
              </a:solidFill>
              <a:uFillTx/>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File System Management</a:t>
            </a:r>
            <a:endParaRPr lang="en-US" sz="3000" b="0" u="none" strike="noStrike">
              <a:solidFill>
                <a:schemeClr val="dk1"/>
              </a:solidFill>
              <a:uFillTx/>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File System Basics</a:t>
            </a:r>
            <a:endParaRPr lang="en-US" sz="3300" b="0" u="none" strike="noStrike">
              <a:solidFill>
                <a:schemeClr val="dk1"/>
              </a:solidFill>
              <a:uFillTx/>
              <a:latin typeface="Calibri"/>
            </a:endParaRPr>
          </a:p>
        </p:txBody>
      </p:sp>
      <p:sp>
        <p:nvSpPr>
          <p:cNvPr id="154"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Organizes and manages data on storage devices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Provides: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Logical view of data (files and directories)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Methods to create, modify, and delete files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Access control and protection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Backing up and recovery mechanisms</a:t>
            </a:r>
            <a:endParaRPr lang="en-US" sz="2100" b="0" u="none" strike="noStrike">
              <a:solidFill>
                <a:schemeClr val="dk1"/>
              </a:solidFill>
              <a:uFillTx/>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File System Implementation</a:t>
            </a:r>
            <a:endParaRPr lang="en-US" sz="3300" b="0" u="none" strike="noStrike">
              <a:solidFill>
                <a:schemeClr val="dk1"/>
              </a:solidFill>
              <a:uFillTx/>
              <a:latin typeface="Calibri"/>
            </a:endParaRPr>
          </a:p>
        </p:txBody>
      </p:sp>
      <p:sp>
        <p:nvSpPr>
          <p:cNvPr id="156"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File allocation methods: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Contiguous allocation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Linked allocation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Indexed allocation</a:t>
            </a:r>
            <a:endParaRPr lang="en-US" sz="21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Directory implementation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Free space management</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Efficiency and performance mechanisms</a:t>
            </a:r>
            <a:endParaRPr lang="en-US" sz="2400" b="0" u="none" strike="noStrike">
              <a:solidFill>
                <a:schemeClr val="dk1"/>
              </a:solidFill>
              <a:uFillTx/>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File System Types and Characteristics</a:t>
            </a:r>
            <a:endParaRPr lang="en-US" sz="3300" b="0" u="none" strike="noStrike">
              <a:solidFill>
                <a:schemeClr val="dk1"/>
              </a:solidFill>
              <a:uFillTx/>
              <a:latin typeface="Calibri"/>
            </a:endParaRPr>
          </a:p>
        </p:txBody>
      </p:sp>
      <p:sp>
        <p:nvSpPr>
          <p:cNvPr id="158"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Windows: FAT, NTFS, ReFS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Unix/Linux: ext2/3/4, XFS, Btrfs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macOS: HFS+, APFS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Forensic significance of features: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Journaling</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Shadow copies/snapshots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Alternate data streams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Symbolic links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Compression and encryption</a:t>
            </a:r>
            <a:endParaRPr lang="en-US" sz="2100" b="0" u="none" strike="noStrike">
              <a:solidFill>
                <a:schemeClr val="dk1"/>
              </a:solidFill>
              <a:uFillTx/>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Forensic Aspects of File Systems</a:t>
            </a:r>
            <a:endParaRPr lang="en-US" sz="3300" b="0" u="none" strike="noStrike">
              <a:solidFill>
                <a:schemeClr val="dk1"/>
              </a:solidFill>
              <a:uFillTx/>
              <a:latin typeface="Calibri"/>
            </a:endParaRPr>
          </a:p>
        </p:txBody>
      </p:sp>
      <p:sp>
        <p:nvSpPr>
          <p:cNvPr id="160"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File metadata (creation, modification, access times)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Deleted file recovery</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File fragmentation and carving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Journal analysis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Volume shadow copies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Slack space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Unallocated space</a:t>
            </a:r>
            <a:endParaRPr lang="en-US" sz="2400" b="0" u="none" strike="noStrike">
              <a:solidFill>
                <a:schemeClr val="dk1"/>
              </a:solidFill>
              <a:uFillTx/>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Storage Management</a:t>
            </a:r>
            <a:endParaRPr lang="en-US" sz="3000" b="0" u="none" strike="noStrike">
              <a:solidFill>
                <a:schemeClr val="dk1"/>
              </a:solidFill>
              <a:uFillTx/>
              <a:latin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Disk Management</a:t>
            </a:r>
            <a:endParaRPr lang="en-US" sz="3300" b="0" u="none" strike="noStrike">
              <a:solidFill>
                <a:schemeClr val="dk1"/>
              </a:solidFill>
              <a:uFillTx/>
              <a:latin typeface="Calibri"/>
            </a:endParaRPr>
          </a:p>
        </p:txBody>
      </p:sp>
      <p:sp>
        <p:nvSpPr>
          <p:cNvPr id="163"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Physical disk structure (platters, tracks, sectors)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Logical disk structure (partitions, volumes)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RAID configurations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Bad block management</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Disk scheduling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Boot block and partition table</a:t>
            </a:r>
            <a:endParaRPr lang="en-US" sz="2400" b="0" u="none" strike="noStrike">
              <a:solidFill>
                <a:schemeClr val="dk1"/>
              </a:solidFill>
              <a:uFillTx/>
              <a:latin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Mass Storage Management</a:t>
            </a:r>
            <a:endParaRPr lang="en-US" sz="3300" b="0" u="none" strike="noStrike">
              <a:solidFill>
                <a:schemeClr val="dk1"/>
              </a:solidFill>
              <a:uFillTx/>
              <a:latin typeface="Calibri"/>
            </a:endParaRPr>
          </a:p>
        </p:txBody>
      </p:sp>
      <p:sp>
        <p:nvSpPr>
          <p:cNvPr id="165"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Disk formatting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Partition schemes (MBR, GPT)</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Volume management</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File system mounting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Free-space management</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Disk quotas</a:t>
            </a:r>
            <a:endParaRPr lang="en-US" sz="2400" b="0" u="none" strike="noStrike">
              <a:solidFill>
                <a:schemeClr val="dk1"/>
              </a:solidFill>
              <a:uFillTx/>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Storage Forensic Implications</a:t>
            </a:r>
            <a:endParaRPr lang="en-US" sz="3300" b="0" u="none" strike="noStrike">
              <a:solidFill>
                <a:schemeClr val="dk1"/>
              </a:solidFill>
              <a:uFillTx/>
              <a:latin typeface="Calibri"/>
            </a:endParaRPr>
          </a:p>
        </p:txBody>
      </p:sp>
      <p:sp>
        <p:nvSpPr>
          <p:cNvPr id="167" name="PlaceHolder 2"/>
          <p:cNvSpPr>
            <a:spLocks noGrp="1"/>
          </p:cNvSpPr>
          <p:nvPr>
            <p:ph/>
          </p:nvPr>
        </p:nvSpPr>
        <p:spPr>
          <a:xfrm>
            <a:off x="457200" y="1200240"/>
            <a:ext cx="8229240" cy="3394080"/>
          </a:xfrm>
          <a:prstGeom prst="rect">
            <a:avLst/>
          </a:prstGeom>
          <a:noFill/>
          <a:ln w="0">
            <a:noFill/>
          </a:ln>
        </p:spPr>
        <p:txBody>
          <a:bodyPr lIns="91440" tIns="45720" rIns="91440" bIns="45720" numCol="1" spcCol="0" anchor="t">
            <a:norm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Different deletion behaviors on different media</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SSD TRIM and wear-leveling challenges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Hidden partitions and volumes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Encrypted storage detection and handling</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Backup and snapshot analysis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Artifact persistence varies by storage type</a:t>
            </a:r>
            <a:endParaRPr lang="en-US" sz="2400" b="0" u="none" strike="noStrike">
              <a:solidFill>
                <a:schemeClr val="dk1"/>
              </a:solidFill>
              <a:uFillTx/>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Computer System Structure</a:t>
            </a:r>
            <a:endParaRPr lang="en-US" sz="3300" b="0" u="none" strike="noStrike">
              <a:solidFill>
                <a:schemeClr val="dk1"/>
              </a:solidFill>
              <a:uFillTx/>
              <a:latin typeface="Calibri"/>
            </a:endParaRPr>
          </a:p>
        </p:txBody>
      </p:sp>
      <p:pic>
        <p:nvPicPr>
          <p:cNvPr id="85" name="Picture 84"/>
          <p:cNvPicPr/>
          <p:nvPr/>
        </p:nvPicPr>
        <p:blipFill>
          <a:blip r:embed="rId3"/>
          <a:stretch/>
        </p:blipFill>
        <p:spPr>
          <a:xfrm>
            <a:off x="4956120" y="1194120"/>
            <a:ext cx="3634920" cy="3634920"/>
          </a:xfrm>
          <a:prstGeom prst="rect">
            <a:avLst/>
          </a:prstGeom>
          <a:noFill/>
          <a:ln w="0">
            <a:noFill/>
          </a:ln>
        </p:spPr>
      </p:pic>
      <p:sp>
        <p:nvSpPr>
          <p:cNvPr id="86" name="PlaceHolder 2"/>
          <p:cNvSpPr>
            <a:spLocks noGrp="1"/>
          </p:cNvSpPr>
          <p:nvPr>
            <p:ph/>
          </p:nvPr>
        </p:nvSpPr>
        <p:spPr>
          <a:xfrm>
            <a:off x="457200" y="1200240"/>
            <a:ext cx="4163400" cy="339408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2400" b="0" u="none" strike="noStrike">
                <a:solidFill>
                  <a:schemeClr val="dk1"/>
                </a:solidFill>
                <a:uFillTx/>
                <a:latin typeface="Calibri"/>
                <a:ea typeface="Arial"/>
              </a:rPr>
              <a:t>Four components</a:t>
            </a:r>
            <a:endParaRPr lang="en-US" sz="2400" b="0" u="none" strike="noStrike">
              <a:solidFill>
                <a:schemeClr val="dk1"/>
              </a:solidFill>
              <a:uFillTx/>
              <a:latin typeface="Calibri"/>
            </a:endParaRPr>
          </a:p>
          <a:p>
            <a:pPr indent="0" defTabSz="343080">
              <a:lnSpc>
                <a:spcPct val="100000"/>
              </a:lnSpc>
              <a:buNone/>
              <a:tabLst>
                <a:tab pos="0" algn="l"/>
              </a:tabLst>
            </a:pPr>
            <a:endParaRPr lang="en-US" sz="2400" b="0" u="none" strike="noStrike">
              <a:solidFill>
                <a:schemeClr val="dk1"/>
              </a:solidFill>
              <a:uFillTx/>
              <a:latin typeface="Calibri"/>
            </a:endParaRPr>
          </a:p>
          <a:p>
            <a:pPr indent="0" defTabSz="343080">
              <a:lnSpc>
                <a:spcPct val="100000"/>
              </a:lnSpc>
              <a:buNone/>
              <a:tabLst>
                <a:tab pos="0" algn="l"/>
              </a:tabLst>
            </a:pPr>
            <a:r>
              <a:rPr lang="en-US" sz="2400" b="0" u="none" strike="noStrike">
                <a:solidFill>
                  <a:schemeClr val="dk1"/>
                </a:solidFill>
                <a:uFillTx/>
                <a:latin typeface="Calibri"/>
                <a:ea typeface="Arial"/>
              </a:rPr>
              <a:t>1. Hardware</a:t>
            </a:r>
            <a:endParaRPr lang="en-US" sz="2400" b="0" u="none" strike="noStrike">
              <a:solidFill>
                <a:schemeClr val="dk1"/>
              </a:solidFill>
              <a:uFillTx/>
              <a:latin typeface="Calibri"/>
            </a:endParaRPr>
          </a:p>
          <a:p>
            <a:pPr indent="0" defTabSz="343080">
              <a:lnSpc>
                <a:spcPct val="100000"/>
              </a:lnSpc>
              <a:buNone/>
              <a:tabLst>
                <a:tab pos="0" algn="l"/>
              </a:tabLst>
            </a:pPr>
            <a:r>
              <a:rPr lang="en-US" sz="2400" b="0" u="none" strike="noStrike">
                <a:solidFill>
                  <a:schemeClr val="dk1"/>
                </a:solidFill>
                <a:uFillTx/>
                <a:latin typeface="Calibri"/>
                <a:ea typeface="Arial"/>
              </a:rPr>
              <a:t>2. Operating system</a:t>
            </a:r>
            <a:endParaRPr lang="en-US" sz="2400" b="0" u="none" strike="noStrike">
              <a:solidFill>
                <a:schemeClr val="dk1"/>
              </a:solidFill>
              <a:uFillTx/>
              <a:latin typeface="Calibri"/>
            </a:endParaRPr>
          </a:p>
          <a:p>
            <a:pPr indent="0" defTabSz="343080">
              <a:lnSpc>
                <a:spcPct val="100000"/>
              </a:lnSpc>
              <a:buNone/>
              <a:tabLst>
                <a:tab pos="0" algn="l"/>
              </a:tabLst>
            </a:pPr>
            <a:r>
              <a:rPr lang="en-US" sz="2400" b="0" u="none" strike="noStrike">
                <a:solidFill>
                  <a:schemeClr val="dk1"/>
                </a:solidFill>
                <a:uFillTx/>
                <a:latin typeface="Calibri"/>
                <a:ea typeface="Arial"/>
              </a:rPr>
              <a:t>3. Application programs</a:t>
            </a:r>
            <a:endParaRPr lang="en-US" sz="2400" b="0" u="none" strike="noStrike">
              <a:solidFill>
                <a:schemeClr val="dk1"/>
              </a:solidFill>
              <a:uFillTx/>
              <a:latin typeface="Calibri"/>
            </a:endParaRPr>
          </a:p>
          <a:p>
            <a:pPr indent="0" defTabSz="343080">
              <a:lnSpc>
                <a:spcPct val="100000"/>
              </a:lnSpc>
              <a:buNone/>
              <a:tabLst>
                <a:tab pos="0" algn="l"/>
              </a:tabLst>
            </a:pPr>
            <a:r>
              <a:rPr lang="en-US" sz="2400" b="0" u="none" strike="noStrike">
                <a:solidFill>
                  <a:schemeClr val="dk1"/>
                </a:solidFill>
                <a:uFillTx/>
                <a:latin typeface="Calibri"/>
                <a:ea typeface="Arial"/>
              </a:rPr>
              <a:t>4. Users</a:t>
            </a:r>
            <a:endParaRPr lang="en-US" sz="2400" b="0" u="none" strike="noStrike">
              <a:solidFill>
                <a:schemeClr val="dk1"/>
              </a:solidFill>
              <a:uFillTx/>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Virtual Machines</a:t>
            </a:r>
            <a:endParaRPr lang="en-US" sz="3000" b="0" u="none" strike="noStrike">
              <a:solidFill>
                <a:schemeClr val="dk1"/>
              </a:solidFill>
              <a:uFillTx/>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Virtual Machine Concept</a:t>
            </a:r>
            <a:endParaRPr lang="en-US" sz="3300" b="0" u="none" strike="noStrike">
              <a:solidFill>
                <a:schemeClr val="dk1"/>
              </a:solidFill>
              <a:uFillTx/>
              <a:latin typeface="Calibri"/>
            </a:endParaRPr>
          </a:p>
        </p:txBody>
      </p:sp>
      <p:sp>
        <p:nvSpPr>
          <p:cNvPr id="170"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Abstracts hardware to create multiple execution environments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Each VM runs its own operating system instance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 virtual machine monitor (VMM) manages VMs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Forensic implications: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VMs can hide activities from host OS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VM images contain complete systems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Volatile memory is critical for VM analysis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Snapshots may preserve historical states</a:t>
            </a:r>
            <a:endParaRPr lang="en-US" sz="2100" b="0" u="none" strike="noStrike">
              <a:solidFill>
                <a:schemeClr val="dk1"/>
              </a:solidFill>
              <a:uFillTx/>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Types of Virtualization</a:t>
            </a:r>
            <a:endParaRPr lang="en-US" sz="3300" b="0" u="none" strike="noStrike">
              <a:solidFill>
                <a:schemeClr val="dk1"/>
              </a:solidFill>
              <a:uFillTx/>
              <a:latin typeface="Calibri"/>
            </a:endParaRPr>
          </a:p>
        </p:txBody>
      </p:sp>
      <p:sp>
        <p:nvSpPr>
          <p:cNvPr id="172"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System virtualization (VMware, Hyper-V, VirtualBox)</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Para-virtualization (modified guests, e.g., Xen)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Application virtualization (JVM, .NET CLR)</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Forensic challenges: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Different acquisition requirements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VM escape detection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Encrypted VM containers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Ephemeral/disposable VMs</a:t>
            </a:r>
            <a:endParaRPr lang="en-US" sz="2100" b="0" u="none" strike="noStrike">
              <a:solidFill>
                <a:schemeClr val="dk1"/>
              </a:solidFill>
              <a:uFillTx/>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Forensic Analysis of Virtual Environments</a:t>
            </a:r>
            <a:endParaRPr lang="en-US" sz="3300" b="0" u="none" strike="noStrike">
              <a:solidFill>
                <a:schemeClr val="dk1"/>
              </a:solidFill>
              <a:uFillTx/>
              <a:latin typeface="Calibri"/>
            </a:endParaRPr>
          </a:p>
        </p:txBody>
      </p:sp>
      <p:sp>
        <p:nvSpPr>
          <p:cNvPr id="174"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Host-level artifacts: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VM configuration files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Host-side logs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Network traffic</a:t>
            </a:r>
            <a:endParaRPr lang="en-US" sz="21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Guest-level artifacts: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Full operating system artifacts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VM-specific identifiers</a:t>
            </a:r>
            <a:endParaRPr lang="en-US" sz="21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Memory analysis critical</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Timestamps and correlation challenges</a:t>
            </a:r>
            <a:endParaRPr lang="en-US" sz="2400" b="0" u="none" strike="noStrike">
              <a:solidFill>
                <a:schemeClr val="dk1"/>
              </a:solidFill>
              <a:uFillTx/>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US" sz="3000" b="1" u="none" strike="noStrike" cap="all">
                <a:solidFill>
                  <a:schemeClr val="dk1"/>
                </a:solidFill>
                <a:uFillTx/>
                <a:latin typeface="Calibri"/>
                <a:ea typeface="Arial"/>
              </a:rPr>
              <a:t>Conclusion</a:t>
            </a:r>
            <a:endParaRPr lang="en-US" sz="3000" b="0" u="none" strike="noStrike">
              <a:solidFill>
                <a:schemeClr val="dk1"/>
              </a:solidFill>
              <a:uFillTx/>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Why Understanding OS Internals Matters for Forensic Examiners</a:t>
            </a:r>
            <a:endParaRPr lang="en-US" sz="3300" b="0" u="none" strike="noStrike">
              <a:solidFill>
                <a:schemeClr val="dk1"/>
              </a:solidFill>
              <a:uFillTx/>
              <a:latin typeface="Calibri"/>
            </a:endParaRPr>
          </a:p>
        </p:txBody>
      </p:sp>
      <p:sp>
        <p:nvSpPr>
          <p:cNvPr id="178"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Determines where and how evidence is stored</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Reveals what system actions create artifacts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Indicates what evidence persists after deletion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Enables: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More complete evidence recovery</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Accurate timeline construction</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Identification of anti-forensic techniques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Advanced analysis of system activities</a:t>
            </a:r>
            <a:endParaRPr lang="en-US" sz="2100" b="0" u="none" strike="noStrike">
              <a:solidFill>
                <a:schemeClr val="dk1"/>
              </a:solidFill>
              <a:uFillTx/>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Key Takeaways for Forensic Analysis</a:t>
            </a:r>
            <a:endParaRPr lang="en-US" sz="3300" b="0" u="none" strike="noStrike">
              <a:solidFill>
                <a:schemeClr val="dk1"/>
              </a:solidFill>
              <a:uFillTx/>
              <a:latin typeface="Calibri"/>
            </a:endParaRPr>
          </a:p>
        </p:txBody>
      </p:sp>
      <p:sp>
        <p:nvSpPr>
          <p:cNvPr id="180"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Different OS designs create different artifacts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Understand normal OS behavior to spot anomalies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Look beyond obvious locations (file systems)</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Process, memory, and storage analysis are complementary</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OS protection mechanisms affect evidence preservation</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OS evolution constantly changes the forensic landscape</a:t>
            </a:r>
            <a:endParaRPr lang="en-US" sz="2400" b="0" u="none" strike="noStrike">
              <a:solidFill>
                <a:schemeClr val="dk1"/>
              </a:solidFill>
              <a:uFillTx/>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Questions?</a:t>
            </a:r>
            <a:endParaRPr lang="en-US" sz="3300" b="0" u="none" strike="noStrike">
              <a:solidFill>
                <a:schemeClr val="dk1"/>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Operating System Definition</a:t>
            </a:r>
            <a:endParaRPr lang="en-US" sz="3300" b="0" u="none" strike="noStrike">
              <a:solidFill>
                <a:schemeClr val="dk1"/>
              </a:solidFill>
              <a:uFillTx/>
              <a:latin typeface="Calibri"/>
            </a:endParaRPr>
          </a:p>
        </p:txBody>
      </p:sp>
      <p:sp>
        <p:nvSpPr>
          <p:cNvPr id="88" name="PlaceHolder 2"/>
          <p:cNvSpPr>
            <a:spLocks noGrp="1"/>
          </p:cNvSpPr>
          <p:nvPr>
            <p:ph/>
          </p:nvPr>
        </p:nvSpPr>
        <p:spPr>
          <a:xfrm>
            <a:off x="457200" y="1200240"/>
            <a:ext cx="7895880" cy="3394080"/>
          </a:xfrm>
          <a:prstGeom prst="rect">
            <a:avLst/>
          </a:prstGeom>
          <a:noFill/>
          <a:ln w="0">
            <a:noFill/>
          </a:ln>
        </p:spPr>
        <p:txBody>
          <a:bodyPr lIns="91440" tIns="45720" rIns="91440" bIns="45720" numCol="1" spcCol="0" anchor="t">
            <a:normAutofit lnSpcReduction="9999"/>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No one general definition of an operating system.</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Exist to make hardware usable.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Common goals are resource allocation and control.</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OS is a resource allocator</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Calibri"/>
              </a:rPr>
              <a:t>Manages all resources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Calibri"/>
              </a:rPr>
              <a:t>Decides between conflicting requests for efficient and fair resource use</a:t>
            </a:r>
            <a:endParaRPr lang="en-US" sz="21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OS is a control program</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Calibri"/>
              </a:rPr>
              <a:t>Controls execution of programs to prevent errors and improper use of the com</a:t>
            </a:r>
            <a:r>
              <a:rPr lang="en-US" sz="2100" b="0" u="none" strike="noStrike">
                <a:solidFill>
                  <a:schemeClr val="dk1"/>
                </a:solidFill>
                <a:uFillTx/>
                <a:latin typeface="Calibri"/>
                <a:ea typeface="Arial"/>
              </a:rPr>
              <a:t>puter</a:t>
            </a:r>
            <a:endParaRPr lang="en-US" sz="2100" b="0" u="none" strike="noStrike">
              <a:solidFill>
                <a:schemeClr val="dk1"/>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Operating System Components</a:t>
            </a:r>
            <a:endParaRPr lang="en-US" sz="3300" b="0" u="none" strike="noStrike">
              <a:solidFill>
                <a:schemeClr val="dk1"/>
              </a:solidFill>
              <a:uFillTx/>
              <a:latin typeface="Calibri"/>
            </a:endParaRPr>
          </a:p>
        </p:txBody>
      </p:sp>
      <p:sp>
        <p:nvSpPr>
          <p:cNvPr id="90" name="PlaceHolder 2"/>
          <p:cNvSpPr>
            <a:spLocks noGrp="1"/>
          </p:cNvSpPr>
          <p:nvPr>
            <p:ph/>
          </p:nvPr>
        </p:nvSpPr>
        <p:spPr>
          <a:xfrm>
            <a:off x="457200" y="1200240"/>
            <a:ext cx="7895880" cy="3394080"/>
          </a:xfrm>
          <a:prstGeom prst="rect">
            <a:avLst/>
          </a:prstGeom>
          <a:noFill/>
          <a:ln w="0">
            <a:noFill/>
          </a:ln>
        </p:spPr>
        <p:txBody>
          <a:bodyPr lIns="91440" tIns="45720" rIns="91440" bIns="45720" numCol="1" spcCol="0" anchor="t">
            <a:norm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Kernel – one program running all the time</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System programs – associated with the operating system but not part of the kernel</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Calibri"/>
              </a:rPr>
              <a:t>Application program – all programs associated with the operation of the system</a:t>
            </a:r>
            <a:endParaRPr lang="en-US" sz="2400" b="0" u="none" strike="noStrike">
              <a:solidFill>
                <a:schemeClr val="dk1"/>
              </a:solidFill>
              <a:uFillTx/>
              <a:latin typeface="Calibri"/>
            </a:endParaRPr>
          </a:p>
          <a:p>
            <a:pPr indent="0" defTabSz="343080">
              <a:lnSpc>
                <a:spcPct val="100000"/>
              </a:lnSpc>
              <a:buNone/>
            </a:pPr>
            <a:endParaRPr lang="en-US" sz="2400" b="0" u="none" strike="noStrike">
              <a:solidFill>
                <a:schemeClr val="dk1"/>
              </a:solidFill>
              <a:uFillTx/>
              <a:latin typeface="Calibri"/>
            </a:endParaRPr>
          </a:p>
          <a:p>
            <a:pPr indent="0" defTabSz="343080">
              <a:lnSpc>
                <a:spcPct val="100000"/>
              </a:lnSpc>
              <a:buNone/>
              <a:tabLst>
                <a:tab pos="0" algn="l"/>
              </a:tabLst>
            </a:pPr>
            <a:r>
              <a:rPr lang="en-US" sz="2400" b="0" u="none" strike="noStrike">
                <a:solidFill>
                  <a:schemeClr val="dk1"/>
                </a:solidFill>
                <a:uFillTx/>
                <a:latin typeface="Calibri"/>
                <a:ea typeface="Calibri"/>
              </a:rPr>
              <a:t>Is the web browser part of the operating system?</a:t>
            </a:r>
            <a:endParaRPr lang="en-US" sz="2400" b="0" u="none" strike="noStrike">
              <a:solidFill>
                <a:schemeClr val="dk1"/>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Computer System Organization</a:t>
            </a:r>
            <a:endParaRPr lang="en-US" sz="3300" b="0" u="none" strike="noStrike">
              <a:solidFill>
                <a:schemeClr val="dk1"/>
              </a:solidFill>
              <a:uFillTx/>
              <a:latin typeface="Calibri"/>
            </a:endParaRPr>
          </a:p>
        </p:txBody>
      </p:sp>
      <p:pic>
        <p:nvPicPr>
          <p:cNvPr id="92" name="Picture 91"/>
          <p:cNvPicPr/>
          <p:nvPr/>
        </p:nvPicPr>
        <p:blipFill>
          <a:blip r:embed="rId3"/>
          <a:stretch/>
        </p:blipFill>
        <p:spPr>
          <a:xfrm>
            <a:off x="1555920" y="936360"/>
            <a:ext cx="6035400" cy="3860640"/>
          </a:xfrm>
          <a:prstGeom prst="rect">
            <a:avLst/>
          </a:prstGeom>
          <a:noFill/>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Autofit/>
          </a:bodyPr>
          <a:lstStyle/>
          <a:p>
            <a:pPr indent="0" algn="ctr" defTabSz="343080">
              <a:lnSpc>
                <a:spcPct val="100000"/>
              </a:lnSpc>
              <a:buNone/>
              <a:tabLst>
                <a:tab pos="0" algn="l"/>
              </a:tabLst>
            </a:pPr>
            <a:r>
              <a:rPr lang="en-US" sz="3300" b="0" u="none" strike="noStrike">
                <a:solidFill>
                  <a:schemeClr val="dk1"/>
                </a:solidFill>
                <a:uFillTx/>
                <a:latin typeface="Calibri"/>
                <a:ea typeface="Arial"/>
              </a:rPr>
              <a:t>System Boot Process</a:t>
            </a:r>
            <a:endParaRPr lang="en-US" sz="3300" b="0" u="none" strike="noStrike">
              <a:solidFill>
                <a:schemeClr val="dk1"/>
              </a:solidFill>
              <a:uFillTx/>
              <a:latin typeface="Calibri"/>
            </a:endParaRPr>
          </a:p>
        </p:txBody>
      </p:sp>
      <p:sp>
        <p:nvSpPr>
          <p:cNvPr id="94" name="PlaceHolder 2"/>
          <p:cNvSpPr>
            <a:spLocks noGrp="1"/>
          </p:cNvSpPr>
          <p:nvPr>
            <p:ph/>
          </p:nvPr>
        </p:nvSpPr>
        <p:spPr>
          <a:xfrm>
            <a:off x="457200" y="1200240"/>
            <a:ext cx="8229240" cy="3394080"/>
          </a:xfrm>
          <a:prstGeom prst="rect">
            <a:avLst/>
          </a:prstGeom>
          <a:noFill/>
          <a:ln w="0">
            <a:noFill/>
          </a:ln>
        </p:spPr>
        <p:txBody>
          <a:bodyPr lIns="91440" tIns="45720" rIns="91440" bIns="45720" anchor="t">
            <a:noAutofit/>
          </a:bodyPr>
          <a:lstStyle/>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Bootstrap program stored in firmware (ROM/EPROM)</a:t>
            </a:r>
            <a:endParaRPr lang="en-US" sz="24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Basic steps: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Run hardware diagnostics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Initialize system components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Load operating system kernel</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Start OS execution (“init” process)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Wait for an event to occur</a:t>
            </a:r>
            <a:endParaRPr lang="en-US" sz="2100" b="0" u="none" strike="noStrike">
              <a:solidFill>
                <a:schemeClr val="dk1"/>
              </a:solidFill>
              <a:uFillTx/>
              <a:latin typeface="Calibri"/>
            </a:endParaRPr>
          </a:p>
          <a:p>
            <a:pPr marL="343080" indent="-343080" defTabSz="343080">
              <a:lnSpc>
                <a:spcPct val="100000"/>
              </a:lnSpc>
              <a:buClr>
                <a:srgbClr val="000000"/>
              </a:buClr>
              <a:buFont typeface="Arial"/>
              <a:buChar char="•"/>
            </a:pPr>
            <a:r>
              <a:rPr lang="en-US" sz="2400" b="0" u="none" strike="noStrike">
                <a:solidFill>
                  <a:schemeClr val="dk1"/>
                </a:solidFill>
                <a:uFillTx/>
                <a:latin typeface="Calibri"/>
                <a:ea typeface="Arial"/>
              </a:rPr>
              <a:t>Forensic implications:</a:t>
            </a:r>
            <a:endParaRPr lang="en-US" sz="24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Boot process logs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Firmware modifications</a:t>
            </a:r>
            <a:endParaRPr lang="en-US" sz="2100" b="0" u="none" strike="noStrike">
              <a:solidFill>
                <a:schemeClr val="dk1"/>
              </a:solidFill>
              <a:uFillTx/>
              <a:latin typeface="Calibri"/>
            </a:endParaRPr>
          </a:p>
          <a:p>
            <a:pPr marL="685800" lvl="1" indent="-343080" defTabSz="343080">
              <a:lnSpc>
                <a:spcPct val="100000"/>
              </a:lnSpc>
              <a:buClr>
                <a:srgbClr val="000000"/>
              </a:buClr>
              <a:buFont typeface="Arial"/>
              <a:buChar char="–"/>
            </a:pPr>
            <a:r>
              <a:rPr lang="en-US" sz="2100" b="0" u="none" strike="noStrike">
                <a:solidFill>
                  <a:schemeClr val="dk1"/>
                </a:solidFill>
                <a:uFillTx/>
                <a:latin typeface="Calibri"/>
                <a:ea typeface="Arial"/>
              </a:rPr>
              <a:t>Early-launch malware</a:t>
            </a:r>
            <a:endParaRPr lang="en-US" sz="2100" b="0" u="none" strike="noStrike">
              <a:solidFill>
                <a:schemeClr val="dk1"/>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1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0</Words>
  <Application>Microsoft Office PowerPoint</Application>
  <PresentationFormat>On-screen Show (16:9)</PresentationFormat>
  <Paragraphs>0</Paragraphs>
  <Slides>57</Slides>
  <Notes>57</Notes>
  <HiddenSlides>0</HiddenSlides>
  <ScaleCrop>false</ScaleCrop>
  <HeadingPairs>
    <vt:vector size="4" baseType="variant">
      <vt:variant>
        <vt:lpstr>Theme</vt:lpstr>
      </vt:variant>
      <vt:variant>
        <vt:i4>11</vt:i4>
      </vt:variant>
      <vt:variant>
        <vt:lpstr>Slide Titles</vt:lpstr>
      </vt:variant>
      <vt:variant>
        <vt:i4>57</vt:i4>
      </vt:variant>
    </vt:vector>
  </HeadingPairs>
  <TitlesOfParts>
    <vt:vector size="68"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Introduction to Operating Systems</vt:lpstr>
      <vt:lpstr>What do operating system do</vt:lpstr>
      <vt:lpstr>What is an Operating System</vt:lpstr>
      <vt:lpstr>Forensic Relevance</vt:lpstr>
      <vt:lpstr>Computer System Structure</vt:lpstr>
      <vt:lpstr>Operating System Definition</vt:lpstr>
      <vt:lpstr>Operating System Components</vt:lpstr>
      <vt:lpstr>Computer System Organization</vt:lpstr>
      <vt:lpstr>System Boot Process</vt:lpstr>
      <vt:lpstr>OS Events Cause Interrupts</vt:lpstr>
      <vt:lpstr>Computer-System organization</vt:lpstr>
      <vt:lpstr>Intruction-Execution Cycle</vt:lpstr>
      <vt:lpstr>Storage Hierarchy</vt:lpstr>
      <vt:lpstr>I/O Structure</vt:lpstr>
      <vt:lpstr>Computer-System ARCHITECTURE</vt:lpstr>
      <vt:lpstr>Single-Processor Systems</vt:lpstr>
      <vt:lpstr>Multi-Processor Systems</vt:lpstr>
      <vt:lpstr>Operating System Structure</vt:lpstr>
      <vt:lpstr>Multiprogramming </vt:lpstr>
      <vt:lpstr>Multitasking (time-sharing) </vt:lpstr>
      <vt:lpstr>Multitasking for PCs</vt:lpstr>
      <vt:lpstr>Dual-Mode Operations</vt:lpstr>
      <vt:lpstr>Switching between Modes</vt:lpstr>
      <vt:lpstr>How OS Maintains Control</vt:lpstr>
      <vt:lpstr>Process Management</vt:lpstr>
      <vt:lpstr>What is a Process?</vt:lpstr>
      <vt:lpstr>Process States and Transitions</vt:lpstr>
      <vt:lpstr>Process Management Structures</vt:lpstr>
      <vt:lpstr>Forensic Significance of Process Analysis</vt:lpstr>
      <vt:lpstr>Operating System Services</vt:lpstr>
      <vt:lpstr>Services for Users</vt:lpstr>
      <vt:lpstr>Services for System Efficiency</vt:lpstr>
      <vt:lpstr>User-Operating System Interface</vt:lpstr>
      <vt:lpstr>Command Interpreters</vt:lpstr>
      <vt:lpstr>Graphical User Interfaces (GUIs)</vt:lpstr>
      <vt:lpstr>Memory Management</vt:lpstr>
      <vt:lpstr>Memory Management Basics</vt:lpstr>
      <vt:lpstr>Memory Management Strategies</vt:lpstr>
      <vt:lpstr>Virtual Memory</vt:lpstr>
      <vt:lpstr>Memory Artifacts for Forensics</vt:lpstr>
      <vt:lpstr>File System Management</vt:lpstr>
      <vt:lpstr>File System Basics</vt:lpstr>
      <vt:lpstr>File System Implementation</vt:lpstr>
      <vt:lpstr>File System Types and Characteristics</vt:lpstr>
      <vt:lpstr>Forensic Aspects of File Systems</vt:lpstr>
      <vt:lpstr>Storage Management</vt:lpstr>
      <vt:lpstr>Disk Management</vt:lpstr>
      <vt:lpstr>Mass Storage Management</vt:lpstr>
      <vt:lpstr>Storage Forensic Implications</vt:lpstr>
      <vt:lpstr>Virtual Machines</vt:lpstr>
      <vt:lpstr>Virtual Machine Concept</vt:lpstr>
      <vt:lpstr>Types of Virtualization</vt:lpstr>
      <vt:lpstr>Forensic Analysis of Virtual Environments</vt:lpstr>
      <vt:lpstr>Conclusion</vt:lpstr>
      <vt:lpstr>Why Understanding OS Internals Matters for Forensic Examiners</vt:lpstr>
      <vt:lpstr>Key Takeaways for Forensic Analysis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277</cp:revision>
  <dcterms:created xsi:type="dcterms:W3CDTF">2025-03-26T04:56:21Z</dcterms:created>
  <dcterms:modified xsi:type="dcterms:W3CDTF">2025-03-26T21:45:35Z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50</vt:i4>
  </property>
  <property fmtid="{D5CDD505-2E9C-101B-9397-08002B2CF9AE}" pid="4" name="PresentationFormat">
    <vt:lpwstr>On-screen Show (4:3)</vt:lpwstr>
  </property>
  <property fmtid="{D5CDD505-2E9C-101B-9397-08002B2CF9AE}" pid="5" name="Slides">
    <vt:i4>50</vt:i4>
  </property>
</Properties>
</file>