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66"/>
  </p:normalViewPr>
  <p:slideViewPr>
    <p:cSldViewPr snapToGrid="0" snapToObjects="1" showGuides="1">
      <p:cViewPr>
        <p:scale>
          <a:sx n="78" d="100"/>
          <a:sy n="78" d="100"/>
        </p:scale>
        <p:origin x="1208" y="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1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0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0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5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2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9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5E70-8123-004C-AEC0-BCE6F2DABE06}" type="datetimeFigureOut">
              <a:rPr lang="en-US" smtClean="0"/>
              <a:t>3/30/17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221A8-80E3-DD43-A81A-E73729CC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8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14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Multi-objective Evolutionary Algorithm based on Decomposition (MOEA/D)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87486" y="3618367"/>
            <a:ext cx="9144000" cy="1655762"/>
          </a:xfrm>
        </p:spPr>
        <p:txBody>
          <a:bodyPr/>
          <a:lstStyle/>
          <a:p>
            <a:r>
              <a:rPr lang="en-US" dirty="0" smtClean="0"/>
              <a:t>FASLIP Discussion</a:t>
            </a:r>
          </a:p>
          <a:p>
            <a:r>
              <a:rPr lang="en-US" dirty="0" smtClean="0"/>
              <a:t>March 29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5036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885038" y="520886"/>
            <a:ext cx="2421924" cy="11698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89357" y="782621"/>
            <a:ext cx="2213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multi-objective problem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53107" y="2896853"/>
            <a:ext cx="1461740" cy="9301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48293" y="2909827"/>
            <a:ext cx="1461740" cy="8486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40902" y="2896852"/>
            <a:ext cx="1461740" cy="8486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235567" y="2896852"/>
            <a:ext cx="1461740" cy="8486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33511" y="3110144"/>
            <a:ext cx="1096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mtClean="0"/>
              <a:t>……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6" idx="7"/>
          </p:cNvCxnSpPr>
          <p:nvPr/>
        </p:nvCxnSpPr>
        <p:spPr>
          <a:xfrm flipH="1">
            <a:off x="2500780" y="1690687"/>
            <a:ext cx="3595220" cy="13423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 flipH="1">
            <a:off x="4279163" y="1690688"/>
            <a:ext cx="1816837" cy="1219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4"/>
            <a:endCxn id="11" idx="0"/>
          </p:cNvCxnSpPr>
          <p:nvPr/>
        </p:nvCxnSpPr>
        <p:spPr>
          <a:xfrm>
            <a:off x="6096000" y="1690688"/>
            <a:ext cx="375772" cy="12061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2" idx="1"/>
          </p:cNvCxnSpPr>
          <p:nvPr/>
        </p:nvCxnSpPr>
        <p:spPr>
          <a:xfrm>
            <a:off x="6096000" y="1690688"/>
            <a:ext cx="3353634" cy="13304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26217" y="3138961"/>
            <a:ext cx="167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Single-objective sub-problem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9160317" y="3121075"/>
            <a:ext cx="167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Single-objective </a:t>
            </a:r>
            <a:r>
              <a:rPr lang="en-US" sz="1600" dirty="0" smtClean="0"/>
              <a:t>sub-problem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636424" y="3090942"/>
            <a:ext cx="167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Single-objective sub-problem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445716" y="3110144"/>
            <a:ext cx="167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Single-objective sub-problem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346966" y="4420347"/>
            <a:ext cx="131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 individual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619740" y="4420347"/>
            <a:ext cx="131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 individual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812270" y="4430235"/>
            <a:ext cx="131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individual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378461" y="4430235"/>
            <a:ext cx="131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 individual</a:t>
            </a:r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006389" y="3826959"/>
            <a:ext cx="0" cy="496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4"/>
          </p:cNvCxnSpPr>
          <p:nvPr/>
        </p:nvCxnSpPr>
        <p:spPr>
          <a:xfrm>
            <a:off x="4279163" y="3758497"/>
            <a:ext cx="0" cy="557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4"/>
          </p:cNvCxnSpPr>
          <p:nvPr/>
        </p:nvCxnSpPr>
        <p:spPr>
          <a:xfrm flipH="1">
            <a:off x="6471693" y="3745522"/>
            <a:ext cx="79" cy="513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6" idx="2"/>
          </p:cNvCxnSpPr>
          <p:nvPr/>
        </p:nvCxnSpPr>
        <p:spPr>
          <a:xfrm>
            <a:off x="9995586" y="3705850"/>
            <a:ext cx="0" cy="580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26217" y="4886516"/>
            <a:ext cx="10004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Each sub-problem is solved by 1 individual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The number of individual (population size) is equal to the number of single objective problems.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483716" y="416920"/>
            <a:ext cx="4531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to decompose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do sub-problems interact to solve the big problem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can a single individual solve a sub-problem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2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Approaches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523"/>
            <a:ext cx="10515600" cy="4717440"/>
          </a:xfrm>
        </p:spPr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dirty="0" smtClean="0"/>
              <a:t>Assume we need to maximize all objectives: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dirty="0" smtClean="0"/>
              <a:t>Weighted Sum Approach: given a weight </a:t>
            </a:r>
            <a:r>
              <a:rPr lang="en-US" dirty="0" smtClean="0"/>
              <a:t>vector to each sub-problem </a:t>
            </a: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601123"/>
              </p:ext>
            </p:extLst>
          </p:nvPr>
        </p:nvGraphicFramePr>
        <p:xfrm>
          <a:off x="3552093" y="2127936"/>
          <a:ext cx="4582238" cy="65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方程式" r:id="rId3" imgW="1511300" imgH="254000" progId="Equation.3">
                  <p:embed/>
                </p:oleObj>
              </mc:Choice>
              <mc:Fallback>
                <p:oleObj name="方程式" r:id="rId3" imgW="15113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093" y="2127936"/>
                        <a:ext cx="4582238" cy="657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081032"/>
              </p:ext>
            </p:extLst>
          </p:nvPr>
        </p:nvGraphicFramePr>
        <p:xfrm>
          <a:off x="3008278" y="4699855"/>
          <a:ext cx="5669868" cy="1088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方程式" r:id="rId5" imgW="2120760" imgH="431640" progId="Equation.3">
                  <p:embed/>
                </p:oleObj>
              </mc:Choice>
              <mc:Fallback>
                <p:oleObj name="方程式" r:id="rId5" imgW="2120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278" y="4699855"/>
                        <a:ext cx="5669868" cy="108859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375417"/>
              </p:ext>
            </p:extLst>
          </p:nvPr>
        </p:nvGraphicFramePr>
        <p:xfrm>
          <a:off x="4554415" y="3357563"/>
          <a:ext cx="3440858" cy="1302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方程式" r:id="rId7" imgW="1282680" imgH="558720" progId="Equation.3">
                  <p:embed/>
                </p:oleObj>
              </mc:Choice>
              <mc:Fallback>
                <p:oleObj name="方程式" r:id="rId7" imgW="12826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415" y="3357563"/>
                        <a:ext cx="3440858" cy="1302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008278" y="4699855"/>
            <a:ext cx="5669868" cy="10885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Approaches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Reference point : 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Tchebycheff</a:t>
            </a:r>
            <a:r>
              <a:rPr lang="en-US" dirty="0" smtClean="0"/>
              <a:t> Approach: minimize the distance between a solution to the reference point.</a:t>
            </a:r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974422"/>
              </p:ext>
            </p:extLst>
          </p:nvPr>
        </p:nvGraphicFramePr>
        <p:xfrm>
          <a:off x="1246477" y="4298715"/>
          <a:ext cx="6179942" cy="619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方程式" r:id="rId3" imgW="2869920" imgH="291960" progId="Equation.3">
                  <p:embed/>
                </p:oleObj>
              </mc:Choice>
              <mc:Fallback>
                <p:oleObj name="方程式" r:id="rId3" imgW="28699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477" y="4298715"/>
                        <a:ext cx="6179942" cy="61969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652454"/>
              </p:ext>
            </p:extLst>
          </p:nvPr>
        </p:nvGraphicFramePr>
        <p:xfrm>
          <a:off x="3788477" y="1801325"/>
          <a:ext cx="27146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方程式" r:id="rId5" imgW="1117440" imgH="253800" progId="Equation.3">
                  <p:embed/>
                </p:oleObj>
              </mc:Choice>
              <mc:Fallback>
                <p:oleObj name="方程式" r:id="rId5" imgW="1117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8477" y="1801325"/>
                        <a:ext cx="2714625" cy="56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單箭頭接點 17"/>
          <p:cNvCxnSpPr/>
          <p:nvPr/>
        </p:nvCxnSpPr>
        <p:spPr>
          <a:xfrm flipV="1">
            <a:off x="7793041" y="2971800"/>
            <a:ext cx="0" cy="32008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19"/>
          <p:cNvCxnSpPr/>
          <p:nvPr/>
        </p:nvCxnSpPr>
        <p:spPr>
          <a:xfrm>
            <a:off x="7793041" y="6185338"/>
            <a:ext cx="38884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弧形 23"/>
          <p:cNvSpPr/>
          <p:nvPr/>
        </p:nvSpPr>
        <p:spPr>
          <a:xfrm>
            <a:off x="6205408" y="3588735"/>
            <a:ext cx="4248472" cy="432048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6492"/>
              </p:ext>
            </p:extLst>
          </p:nvPr>
        </p:nvGraphicFramePr>
        <p:xfrm>
          <a:off x="10133211" y="3933954"/>
          <a:ext cx="958275" cy="367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方程式" r:id="rId7" imgW="761760" imgH="241200" progId="Equation.3">
                  <p:embed/>
                </p:oleObj>
              </mc:Choice>
              <mc:Fallback>
                <p:oleObj name="方程式" r:id="rId7" imgW="761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3211" y="3933954"/>
                        <a:ext cx="958275" cy="3674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 flipH="1" flipV="1">
            <a:off x="8748583" y="3619861"/>
            <a:ext cx="146462" cy="1569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flipH="1" flipV="1">
            <a:off x="9439747" y="3922829"/>
            <a:ext cx="146462" cy="1569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9857528" y="4287291"/>
            <a:ext cx="146462" cy="1569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flipH="1" flipV="1">
            <a:off x="10194323" y="4839943"/>
            <a:ext cx="146462" cy="1569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flipH="1" flipV="1">
            <a:off x="10353141" y="5434176"/>
            <a:ext cx="146462" cy="1569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flipH="1" flipV="1">
            <a:off x="10320578" y="3516374"/>
            <a:ext cx="146462" cy="1569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endCxn id="35" idx="6"/>
          </p:cNvCxnSpPr>
          <p:nvPr/>
        </p:nvCxnSpPr>
        <p:spPr>
          <a:xfrm>
            <a:off x="8329644" y="3574841"/>
            <a:ext cx="1990934" cy="19997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5" idx="0"/>
          </p:cNvCxnSpPr>
          <p:nvPr/>
        </p:nvCxnSpPr>
        <p:spPr>
          <a:xfrm flipH="1" flipV="1">
            <a:off x="10393809" y="3673303"/>
            <a:ext cx="70663" cy="2089461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35" idx="7"/>
          </p:cNvCxnSpPr>
          <p:nvPr/>
        </p:nvCxnSpPr>
        <p:spPr>
          <a:xfrm flipV="1">
            <a:off x="9982541" y="3650321"/>
            <a:ext cx="359486" cy="6599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4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Approaches (3)</a:t>
            </a:r>
            <a:endParaRPr lang="en-US" dirty="0"/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656" y="1690688"/>
            <a:ext cx="4905144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0800000" flipV="1">
            <a:off x="424543" y="2305615"/>
            <a:ext cx="60241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800" dirty="0" smtClean="0"/>
              <a:t>Boundary Intersection Approach: find the intersection point of the most boundary/true Pareto front and a set of lines </a:t>
            </a:r>
            <a:r>
              <a:rPr lang="en-US" sz="2800" smtClean="0"/>
              <a:t>passing through the reference point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8811421" y="3339193"/>
            <a:ext cx="179614" cy="1796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635343" y="2126001"/>
            <a:ext cx="179614" cy="1796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For each sub-problem, its neighbors consists of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sub-problems which have the most similar weight vectors with the current sub-problem, denoted by </a:t>
            </a:r>
            <a:r>
              <a:rPr lang="en-US" i="1" dirty="0" smtClean="0">
                <a:solidFill>
                  <a:srgbClr val="0070C0"/>
                </a:solidFill>
              </a:rPr>
              <a:t>B(</a:t>
            </a:r>
            <a:r>
              <a:rPr lang="en-US" i="1" dirty="0" err="1" smtClean="0">
                <a:solidFill>
                  <a:srgbClr val="0070C0"/>
                </a:solidFill>
              </a:rPr>
              <a:t>i</a:t>
            </a:r>
            <a:r>
              <a:rPr lang="en-US" i="1" dirty="0" smtClean="0">
                <a:solidFill>
                  <a:srgbClr val="0070C0"/>
                </a:solidFill>
              </a:rPr>
              <a:t>)</a:t>
            </a:r>
            <a:r>
              <a:rPr lang="en-US" i="1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Note that the neighbors of a sub-problem contains itself.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The solutions of neighboring sub-problems should be similar since they have similar fitness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4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	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MO problem is decomposed into many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single objective sub-problem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Each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sub-problem </a:t>
                </a:r>
                <a:r>
                  <a:rPr lang="en-US" dirty="0" smtClean="0"/>
                  <a:t>contains:</a:t>
                </a:r>
              </a:p>
              <a:p>
                <a:pPr lvl="1"/>
                <a:r>
                  <a:rPr lang="en-US" dirty="0" smtClean="0"/>
                  <a:t>A weight vector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𝜆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 smtClean="0"/>
                  <a:t>An </a:t>
                </a:r>
                <a:r>
                  <a:rPr lang="en-US" dirty="0" smtClean="0"/>
                  <a:t>individual (solution) </a:t>
                </a:r>
                <a:r>
                  <a:rPr lang="en-US" i="1" dirty="0" smtClean="0"/>
                  <a:t>: 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x </a:t>
                </a:r>
                <a:endParaRPr lang="en-US" i="1" dirty="0"/>
              </a:p>
              <a:p>
                <a:pPr lvl="1"/>
                <a:r>
                  <a:rPr lang="en-US" dirty="0" smtClean="0"/>
                  <a:t>Neighborhood: 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B(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) = (T-1) </a:t>
                </a:r>
                <a:r>
                  <a:rPr lang="en-US" i="1" dirty="0" smtClean="0"/>
                  <a:t>other sub-problems + itself</a:t>
                </a:r>
                <a:endParaRPr lang="en-US" i="1" dirty="0" smtClean="0">
                  <a:solidFill>
                    <a:srgbClr val="0070C0"/>
                  </a:solidFill>
                </a:endParaRPr>
              </a:p>
              <a:p>
                <a:pPr>
                  <a:buFont typeface="Wingdings" charset="2"/>
                  <a:buChar char="Ø"/>
                </a:pPr>
                <a:r>
                  <a:rPr lang="en-US" dirty="0" smtClean="0"/>
                  <a:t>An external archive set to contain all the non-dominated solutions so far.</a:t>
                </a: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3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線單箭頭接點 46"/>
          <p:cNvCxnSpPr>
            <a:stCxn id="17" idx="2"/>
            <a:endCxn id="37" idx="2"/>
          </p:cNvCxnSpPr>
          <p:nvPr/>
        </p:nvCxnSpPr>
        <p:spPr>
          <a:xfrm rot="10800000" flipH="1">
            <a:off x="4151784" y="3429000"/>
            <a:ext cx="1224136" cy="7200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Evolutionary process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 flipV="1">
            <a:off x="3287689" y="2852688"/>
            <a:ext cx="4655169" cy="24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rot="16200000" flipV="1">
            <a:off x="6659391" y="4280422"/>
            <a:ext cx="2736303" cy="2535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 rot="5400000" flipH="1" flipV="1">
            <a:off x="838622" y="3789040"/>
            <a:ext cx="4177258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>
            <a:off x="2927648" y="5877272"/>
            <a:ext cx="648072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9624392" y="5805489"/>
          <a:ext cx="214312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方程式" r:id="rId3" imgW="164880" imgH="215640" progId="Equation.3">
                  <p:embed/>
                </p:oleObj>
              </mc:Choice>
              <mc:Fallback>
                <p:oleObj name="方程式" r:id="rId3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4392" y="5805489"/>
                        <a:ext cx="214312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560639" y="1484784"/>
          <a:ext cx="230187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方程式" r:id="rId5" imgW="177480" imgH="215640" progId="Equation.3">
                  <p:embed/>
                </p:oleObj>
              </mc:Choice>
              <mc:Fallback>
                <p:oleObj name="方程式" r:id="rId5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9" y="1484784"/>
                        <a:ext cx="230187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流程圖: 接點 9"/>
          <p:cNvSpPr/>
          <p:nvPr/>
        </p:nvSpPr>
        <p:spPr>
          <a:xfrm>
            <a:off x="3647728" y="278092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/>
        </p:nvSpPr>
        <p:spPr>
          <a:xfrm>
            <a:off x="6240016" y="530120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接點 13"/>
          <p:cNvSpPr/>
          <p:nvPr/>
        </p:nvSpPr>
        <p:spPr>
          <a:xfrm>
            <a:off x="6960096" y="4077072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接點 14"/>
          <p:cNvSpPr/>
          <p:nvPr/>
        </p:nvSpPr>
        <p:spPr>
          <a:xfrm>
            <a:off x="7968208" y="422108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流程圖: 接點 16"/>
          <p:cNvSpPr/>
          <p:nvPr/>
        </p:nvSpPr>
        <p:spPr>
          <a:xfrm>
            <a:off x="4151784" y="3429000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流程圖: 接點 19"/>
          <p:cNvSpPr/>
          <p:nvPr/>
        </p:nvSpPr>
        <p:spPr>
          <a:xfrm>
            <a:off x="4367808" y="530120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流程圖: 接點 20"/>
          <p:cNvSpPr/>
          <p:nvPr/>
        </p:nvSpPr>
        <p:spPr>
          <a:xfrm>
            <a:off x="3647728" y="5013176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流程圖: 接點 21"/>
          <p:cNvSpPr/>
          <p:nvPr/>
        </p:nvSpPr>
        <p:spPr>
          <a:xfrm>
            <a:off x="7942857" y="2780928"/>
            <a:ext cx="144016" cy="144016"/>
          </a:xfrm>
          <a:prstGeom prst="flowChartConnector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3" name="Object 10"/>
          <p:cNvGraphicFramePr>
            <a:graphicFrameLocks noChangeAspect="1"/>
          </p:cNvGraphicFramePr>
          <p:nvPr/>
        </p:nvGraphicFramePr>
        <p:xfrm>
          <a:off x="2592388" y="5824539"/>
          <a:ext cx="165100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方程式" r:id="rId7" imgW="126720" imgH="177480" progId="Equation.3">
                  <p:embed/>
                </p:oleObj>
              </mc:Choice>
              <mc:Fallback>
                <p:oleObj name="方程式" r:id="rId7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5824539"/>
                        <a:ext cx="165100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8184232" y="2708921"/>
          <a:ext cx="312738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方程式" r:id="rId9" imgW="241200" imgH="164880" progId="Equation.3">
                  <p:embed/>
                </p:oleObj>
              </mc:Choice>
              <mc:Fallback>
                <p:oleObj name="方程式" r:id="rId9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4232" y="2708921"/>
                        <a:ext cx="312738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3171826" y="3644901"/>
          <a:ext cx="15843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方程式" r:id="rId11" imgW="1218960" imgH="457200" progId="Equation.3">
                  <p:embed/>
                </p:oleObj>
              </mc:Choice>
              <mc:Fallback>
                <p:oleObj name="方程式" r:id="rId11" imgW="1218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6" y="3644901"/>
                        <a:ext cx="15843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6575400" y="4365105"/>
          <a:ext cx="1320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方程式" r:id="rId13" imgW="1015920" imgH="457200" progId="Equation.3">
                  <p:embed/>
                </p:oleObj>
              </mc:Choice>
              <mc:Fallback>
                <p:oleObj name="方程式" r:id="rId13" imgW="1015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5400" y="4365105"/>
                        <a:ext cx="13208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流程圖: 接點 36"/>
          <p:cNvSpPr/>
          <p:nvPr/>
        </p:nvSpPr>
        <p:spPr>
          <a:xfrm>
            <a:off x="5375920" y="3356992"/>
            <a:ext cx="144016" cy="144016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5447928" y="350100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2060"/>
                </a:solidFill>
                <a:latin typeface="Baskerville Old Face" pitchFamily="18" charset="0"/>
              </a:rPr>
              <a:t>y</a:t>
            </a:r>
            <a:endParaRPr lang="zh-TW" altLang="en-US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43" name="流程圖: 接點 42"/>
          <p:cNvSpPr/>
          <p:nvPr/>
        </p:nvSpPr>
        <p:spPr>
          <a:xfrm>
            <a:off x="5375920" y="2060848"/>
            <a:ext cx="144016" cy="144016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5447928" y="206084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2060"/>
                </a:solidFill>
                <a:latin typeface="Baskerville Old Face" pitchFamily="18" charset="0"/>
              </a:rPr>
              <a:t>y‘ </a:t>
            </a:r>
            <a:endParaRPr lang="zh-TW" altLang="en-US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cxnSp>
        <p:nvCxnSpPr>
          <p:cNvPr id="49" name="直線單箭頭接點 48"/>
          <p:cNvCxnSpPr>
            <a:stCxn id="14" idx="2"/>
            <a:endCxn id="37" idx="6"/>
          </p:cNvCxnSpPr>
          <p:nvPr/>
        </p:nvCxnSpPr>
        <p:spPr>
          <a:xfrm rot="10800000">
            <a:off x="5519936" y="3429000"/>
            <a:ext cx="1440160" cy="72008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stCxn id="37" idx="0"/>
            <a:endCxn id="44" idx="1"/>
          </p:cNvCxnSpPr>
          <p:nvPr/>
        </p:nvCxnSpPr>
        <p:spPr>
          <a:xfrm rot="5400000" flipH="1" flipV="1">
            <a:off x="4892189" y="2801253"/>
            <a:ext cx="1111478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 flipV="1">
            <a:off x="3287689" y="2132856"/>
            <a:ext cx="4655169" cy="24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流程圖: 接點 57"/>
          <p:cNvSpPr/>
          <p:nvPr/>
        </p:nvSpPr>
        <p:spPr>
          <a:xfrm>
            <a:off x="7942857" y="2107709"/>
            <a:ext cx="144016" cy="14401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9" name="直線單箭頭接點 58"/>
          <p:cNvCxnSpPr>
            <a:stCxn id="22" idx="0"/>
            <a:endCxn id="58" idx="5"/>
          </p:cNvCxnSpPr>
          <p:nvPr/>
        </p:nvCxnSpPr>
        <p:spPr>
          <a:xfrm flipV="1">
            <a:off x="8014865" y="2230634"/>
            <a:ext cx="50917" cy="550294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流程圖: 接點 68"/>
          <p:cNvSpPr/>
          <p:nvPr/>
        </p:nvSpPr>
        <p:spPr>
          <a:xfrm>
            <a:off x="6816080" y="3140968"/>
            <a:ext cx="144016" cy="1440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923483" y="523239"/>
            <a:ext cx="5113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400" dirty="0" smtClean="0"/>
              <a:t>Genetic operators</a:t>
            </a:r>
            <a:r>
              <a:rPr lang="en-US" sz="2400" smtClean="0"/>
              <a:t>: </a:t>
            </a:r>
            <a:r>
              <a:rPr lang="en-US" sz="2400" smtClean="0"/>
              <a:t>crossover/mutation </a:t>
            </a:r>
            <a:r>
              <a:rPr lang="en-US" sz="2400" dirty="0" smtClean="0"/>
              <a:t>or </a:t>
            </a:r>
            <a:r>
              <a:rPr lang="en-US" sz="2400" smtClean="0"/>
              <a:t>DE operators</a:t>
            </a:r>
            <a:endParaRPr lang="en-US" sz="24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/>
              <a:t>Repair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519936" y="1671296"/>
            <a:ext cx="1897982" cy="10373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00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of MOEA/D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19" y="1401082"/>
            <a:ext cx="8360025" cy="5065031"/>
          </a:xfrm>
        </p:spPr>
      </p:pic>
    </p:spTree>
    <p:extLst>
      <p:ext uri="{BB962C8B-B14F-4D97-AF65-F5344CB8AC3E}">
        <p14:creationId xmlns:p14="http://schemas.microsoft.com/office/powerpoint/2010/main" val="2250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281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Baskerville Old Face</vt:lpstr>
      <vt:lpstr>Calibri</vt:lpstr>
      <vt:lpstr>Calibri Light</vt:lpstr>
      <vt:lpstr>Cambria Math</vt:lpstr>
      <vt:lpstr>Mangal</vt:lpstr>
      <vt:lpstr>Wingdings</vt:lpstr>
      <vt:lpstr>新細明體</vt:lpstr>
      <vt:lpstr>Arial</vt:lpstr>
      <vt:lpstr>Office Theme</vt:lpstr>
      <vt:lpstr>方程式</vt:lpstr>
      <vt:lpstr>A Multi-objective Evolutionary Algorithm based on Decomposition (MOEA/D) </vt:lpstr>
      <vt:lpstr>PowerPoint Presentation</vt:lpstr>
      <vt:lpstr>Decomposition Approaches (1)</vt:lpstr>
      <vt:lpstr>Decomposition Approaches (2)</vt:lpstr>
      <vt:lpstr>Decomposition Approaches (3)</vt:lpstr>
      <vt:lpstr>Neighborhood</vt:lpstr>
      <vt:lpstr>Quick Summary </vt:lpstr>
      <vt:lpstr>Evolutionary process</vt:lpstr>
      <vt:lpstr>Flowchart of MOEA/D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Multi-objective Evolutionary Algorithm based on Decomposition </dc:title>
  <dc:creator>Hoai Nguyen</dc:creator>
  <cp:lastModifiedBy>Hoai Nguyen</cp:lastModifiedBy>
  <cp:revision>33</cp:revision>
  <dcterms:created xsi:type="dcterms:W3CDTF">2017-03-28T22:16:16Z</dcterms:created>
  <dcterms:modified xsi:type="dcterms:W3CDTF">2017-03-29T21:40:34Z</dcterms:modified>
</cp:coreProperties>
</file>