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3" r:id="rId4"/>
    <p:sldId id="274" r:id="rId5"/>
    <p:sldId id="275" r:id="rId6"/>
    <p:sldId id="277" r:id="rId7"/>
    <p:sldId id="278" r:id="rId8"/>
    <p:sldId id="279" r:id="rId9"/>
    <p:sldId id="280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136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C41E0-F11B-4E9A-A519-4CCF8F2BA2A7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78AC7-21A2-485C-A464-37665D7D77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780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78AC7-21A2-485C-A464-37665D7D779B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391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F6F3-2596-4986-8825-056EDC759ED1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05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0A6A-2BEA-411D-8341-6F960B6B3DA4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329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DF5D-4D74-4B45-BB10-2468FF8BC977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88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B22BB-F741-4A9C-992D-ED0990AC8AEC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571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A007-9242-439E-84DF-C9B8D5F4934A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467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A08F-A346-4EC0-A506-233004F41C6E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120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6B2A-9257-41EE-8A97-30DCAE6CC548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891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E08-ECEB-40E4-8067-AAC5CD8D047F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40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D369-6F7D-4763-9869-35A5285D674A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418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F06-D58A-4280-B943-F9200B9D0F3D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6201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D7AF2-292B-480F-B7F7-AB7BA45F21E6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4236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1E14-F18B-442B-A35A-60D24B5567C3}" type="datetime1">
              <a:rPr lang="en-NZ" smtClean="0"/>
              <a:t>5/04/2017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55AB4-47C2-4BD2-8BF1-49A88163A702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2579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955"/>
          </a:xfrm>
        </p:spPr>
        <p:txBody>
          <a:bodyPr>
            <a:normAutofit fontScale="90000"/>
          </a:bodyPr>
          <a:lstStyle/>
          <a:p>
            <a:pPr algn="ctr"/>
            <a:r>
              <a:rPr lang="en-NZ" b="1" u="sng" dirty="0">
                <a:solidFill>
                  <a:srgbClr val="002060"/>
                </a:solidFill>
                <a:latin typeface="Britannic Bold" panose="020B0903060703020204" pitchFamily="34" charset="0"/>
              </a:rPr>
              <a:t>Geometric Semantic 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257800" cy="5019394"/>
          </a:xfrm>
        </p:spPr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dirty="0">
                <a:solidFill>
                  <a:srgbClr val="002060"/>
                </a:solidFill>
              </a:rPr>
              <a:t>Semantic GP (SGP)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Why SGP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What is semantics in GP</a:t>
            </a:r>
          </a:p>
          <a:p>
            <a:pPr marL="457200" lvl="1" indent="0">
              <a:buNone/>
            </a:pPr>
            <a:endParaRPr lang="en-NZ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NZ" dirty="0">
                <a:solidFill>
                  <a:srgbClr val="002060"/>
                </a:solidFill>
              </a:rPr>
              <a:t>Geometric Semantic GP (GSGP)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Fitness function and landscape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Geometric Semantic Operators</a:t>
            </a:r>
          </a:p>
          <a:p>
            <a:pPr marL="514350" indent="-514350">
              <a:buFont typeface="+mj-lt"/>
              <a:buAutoNum type="arabicPeriod"/>
            </a:pPr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06989" y="1690687"/>
            <a:ext cx="4746811" cy="50193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NZ" dirty="0">
                <a:solidFill>
                  <a:srgbClr val="002060"/>
                </a:solidFill>
              </a:rPr>
              <a:t>GSGP Methods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Exact GSGP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Approximate GSGP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Some other effects</a:t>
            </a:r>
          </a:p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0" y="1690687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1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64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Some other effects in GSGP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86539" y="1055137"/>
            <a:ext cx="5067261" cy="5019394"/>
          </a:xfrm>
        </p:spPr>
        <p:txBody>
          <a:bodyPr numCol="1">
            <a:normAutofit/>
          </a:bodyPr>
          <a:lstStyle/>
          <a:p>
            <a:r>
              <a:rPr lang="en-NZ" dirty="0">
                <a:solidFill>
                  <a:srgbClr val="002060"/>
                </a:solidFill>
              </a:rPr>
              <a:t>Eliminate semantics duplicates</a:t>
            </a: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23984" y="984516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516193" y="984516"/>
            <a:ext cx="4746811" cy="50193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i="1" dirty="0">
              <a:solidFill>
                <a:srgbClr val="002060"/>
              </a:solidFill>
              <a:latin typeface="Cambria Math" panose="0204050305040603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>
                <a:ln>
                  <a:solidFill>
                    <a:srgbClr val="002060"/>
                  </a:solidFill>
                </a:ln>
              </a:rPr>
              <a:t>10</a:t>
            </a:fld>
            <a:endParaRPr lang="en-NZ" dirty="0">
              <a:ln>
                <a:solidFill>
                  <a:srgbClr val="002060"/>
                </a:solidFill>
              </a:ln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57" y="2857382"/>
            <a:ext cx="5581650" cy="2352675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591704" y="1136916"/>
            <a:ext cx="5067261" cy="501939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>
                <a:solidFill>
                  <a:srgbClr val="002060"/>
                </a:solidFill>
              </a:rPr>
              <a:t>For crossover, make sure a convex hull contains target semantics</a:t>
            </a: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0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Thank you!</a:t>
            </a:r>
            <a:endParaRPr lang="en-AU" sz="4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903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Motivation for Semantic GP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4290" y="1058263"/>
            <a:ext cx="4802109" cy="5019394"/>
          </a:xfrm>
        </p:spPr>
        <p:txBody>
          <a:bodyPr numCol="1">
            <a:normAutofit/>
          </a:bodyPr>
          <a:lstStyle/>
          <a:p>
            <a:r>
              <a:rPr lang="en-NZ" dirty="0">
                <a:solidFill>
                  <a:srgbClr val="002060"/>
                </a:solidFill>
              </a:rPr>
              <a:t>GP: a blind syntactic search 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Difficult to predict how the modification of program affect its </a:t>
            </a:r>
            <a:r>
              <a:rPr lang="en-NZ" dirty="0" err="1">
                <a:solidFill>
                  <a:srgbClr val="002060"/>
                </a:solidFill>
              </a:rPr>
              <a:t>behavior</a:t>
            </a:r>
            <a:endParaRPr lang="en-NZ" dirty="0">
              <a:solidFill>
                <a:srgbClr val="002060"/>
              </a:solidFill>
            </a:endParaRPr>
          </a:p>
          <a:p>
            <a:pPr lvl="1"/>
            <a:endParaRPr lang="en-NZ" dirty="0">
              <a:solidFill>
                <a:srgbClr val="002060"/>
              </a:solidFill>
            </a:endParaRPr>
          </a:p>
          <a:p>
            <a:pPr lvl="1"/>
            <a:r>
              <a:rPr lang="en-NZ" dirty="0">
                <a:solidFill>
                  <a:srgbClr val="002060"/>
                </a:solidFill>
              </a:rPr>
              <a:t>Slightly change in program can dramatically change the </a:t>
            </a:r>
            <a:r>
              <a:rPr lang="en-NZ" dirty="0" err="1">
                <a:solidFill>
                  <a:srgbClr val="002060"/>
                </a:solidFill>
              </a:rPr>
              <a:t>behavior</a:t>
            </a:r>
            <a:endParaRPr lang="en-NZ" dirty="0">
              <a:solidFill>
                <a:srgbClr val="002060"/>
              </a:solidFill>
            </a:endParaRPr>
          </a:p>
          <a:p>
            <a:pPr lvl="1"/>
            <a:endParaRPr lang="en-NZ" dirty="0">
              <a:solidFill>
                <a:srgbClr val="002060"/>
              </a:solidFill>
            </a:endParaRPr>
          </a:p>
          <a:p>
            <a:pPr lvl="1"/>
            <a:r>
              <a:rPr lang="en-NZ" dirty="0">
                <a:solidFill>
                  <a:srgbClr val="002060"/>
                </a:solidFill>
              </a:rPr>
              <a:t>Low relatedness between offspring and parents</a:t>
            </a:r>
          </a:p>
          <a:p>
            <a:pPr lvl="1"/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23984" y="984516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237194" y="984516"/>
            <a:ext cx="4746811" cy="50193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>
                <a:solidFill>
                  <a:srgbClr val="002060"/>
                </a:solidFill>
              </a:rPr>
              <a:t>Questions</a:t>
            </a:r>
          </a:p>
          <a:p>
            <a:pPr lvl="1"/>
            <a:r>
              <a:rPr lang="en-NZ" dirty="0">
                <a:solidFill>
                  <a:srgbClr val="002060"/>
                </a:solidFill>
              </a:rPr>
              <a:t>How to make GP more aware of the effect of program behaviour?</a:t>
            </a:r>
          </a:p>
          <a:p>
            <a:pPr lvl="1"/>
            <a:endParaRPr lang="en-NZ" dirty="0">
              <a:solidFill>
                <a:srgbClr val="002060"/>
              </a:solidFill>
            </a:endParaRPr>
          </a:p>
          <a:p>
            <a:pPr lvl="1"/>
            <a:r>
              <a:rPr lang="en-NZ" dirty="0">
                <a:solidFill>
                  <a:srgbClr val="002060"/>
                </a:solidFill>
              </a:rPr>
              <a:t>How can search operators produce offspring which behave similarly to parents?</a:t>
            </a:r>
          </a:p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2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83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Semantics in GP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35151" y="1125756"/>
            <a:ext cx="4136982" cy="5019394"/>
          </a:xfrm>
        </p:spPr>
        <p:txBody>
          <a:bodyPr numCol="1">
            <a:normAutofit/>
          </a:bodyPr>
          <a:lstStyle/>
          <a:p>
            <a:pPr lvl="1"/>
            <a:r>
              <a:rPr lang="en-US" altLang="zh-CN" dirty="0">
                <a:solidFill>
                  <a:srgbClr val="002060"/>
                </a:solidFill>
              </a:rPr>
              <a:t>Given a set of examples </a:t>
            </a:r>
            <a:r>
              <a:rPr lang="en-US" altLang="zh-CN" b="1" i="1" dirty="0">
                <a:solidFill>
                  <a:srgbClr val="002060"/>
                </a:solidFill>
              </a:rPr>
              <a:t>T, |T| =n</a:t>
            </a:r>
            <a:r>
              <a:rPr lang="en-US" altLang="zh-CN" dirty="0">
                <a:solidFill>
                  <a:srgbClr val="002060"/>
                </a:solidFill>
              </a:rPr>
              <a:t>, the semantics of a program </a:t>
            </a:r>
            <a:r>
              <a:rPr lang="en-US" altLang="zh-CN" b="1" i="1" dirty="0">
                <a:solidFill>
                  <a:srgbClr val="002060"/>
                </a:solidFill>
              </a:rPr>
              <a:t>p</a:t>
            </a:r>
            <a:r>
              <a:rPr lang="en-US" altLang="zh-CN" dirty="0">
                <a:solidFill>
                  <a:srgbClr val="002060"/>
                </a:solidFill>
              </a:rPr>
              <a:t> is an ordered </a:t>
            </a:r>
            <a:r>
              <a:rPr lang="en-US" altLang="zh-CN" b="1" i="1" dirty="0">
                <a:solidFill>
                  <a:srgbClr val="C00000"/>
                </a:solidFill>
              </a:rPr>
              <a:t>n-tuple</a:t>
            </a:r>
            <a:r>
              <a:rPr lang="en-US" altLang="zh-CN" dirty="0">
                <a:solidFill>
                  <a:srgbClr val="002060"/>
                </a:solidFill>
              </a:rPr>
              <a:t> of the outputs produced by </a:t>
            </a:r>
            <a:r>
              <a:rPr lang="en-US" altLang="zh-CN" b="1" i="1" dirty="0">
                <a:solidFill>
                  <a:srgbClr val="002060"/>
                </a:solidFill>
              </a:rPr>
              <a:t>p</a:t>
            </a:r>
            <a:r>
              <a:rPr lang="en-US" altLang="zh-CN" dirty="0">
                <a:solidFill>
                  <a:srgbClr val="002060"/>
                </a:solidFill>
              </a:rPr>
              <a:t> for the examples in </a:t>
            </a:r>
            <a:r>
              <a:rPr lang="en-US" altLang="zh-CN" b="1" i="1" dirty="0">
                <a:solidFill>
                  <a:srgbClr val="002060"/>
                </a:solidFill>
              </a:rPr>
              <a:t>T</a:t>
            </a:r>
          </a:p>
          <a:p>
            <a:pPr marL="0" indent="0">
              <a:buNone/>
            </a:pPr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76024" y="2885735"/>
            <a:ext cx="504825" cy="427038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a typeface="SimSun" charset="0"/>
                <a:cs typeface="SimSun" charset="0"/>
              </a:rPr>
              <a:t>x</a:t>
            </a:r>
            <a:r>
              <a:rPr lang="en-US" sz="800" dirty="0">
                <a:solidFill>
                  <a:schemeClr val="bg1"/>
                </a:solidFill>
                <a:ea typeface="SimSun" charset="0"/>
                <a:cs typeface="SimSun" charset="0"/>
              </a:rPr>
              <a:t>1</a:t>
            </a:r>
            <a:endParaRPr lang="en-AU" sz="800" dirty="0">
              <a:solidFill>
                <a:schemeClr val="bg1"/>
              </a:solidFill>
              <a:ea typeface="SimSun" charset="0"/>
              <a:cs typeface="SimSun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42774" y="2887323"/>
            <a:ext cx="503238" cy="427037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a typeface="SimSun" charset="0"/>
                <a:cs typeface="SimSun" charset="0"/>
              </a:rPr>
              <a:t>x</a:t>
            </a:r>
            <a:r>
              <a:rPr lang="en-US" sz="800" dirty="0">
                <a:solidFill>
                  <a:schemeClr val="bg1"/>
                </a:solidFill>
                <a:ea typeface="SimSun" charset="0"/>
                <a:cs typeface="SimSun" charset="0"/>
              </a:rPr>
              <a:t>2</a:t>
            </a:r>
            <a:endParaRPr lang="en-AU" sz="800" dirty="0">
              <a:solidFill>
                <a:schemeClr val="bg1"/>
              </a:solidFill>
              <a:ea typeface="SimSun" charset="0"/>
              <a:cs typeface="SimSun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82412" y="2349160"/>
            <a:ext cx="504825" cy="425450"/>
          </a:xfrm>
          <a:prstGeom prst="ellipse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ea typeface="SimSun" charset="0"/>
                <a:cs typeface="SimSun" charset="0"/>
              </a:rPr>
              <a:t>+</a:t>
            </a:r>
            <a:endParaRPr lang="en-AU" sz="800" dirty="0">
              <a:solidFill>
                <a:schemeClr val="bg1"/>
              </a:solidFill>
              <a:ea typeface="SimSun" charset="0"/>
              <a:cs typeface="SimSun" charset="0"/>
            </a:endParaRPr>
          </a:p>
        </p:txBody>
      </p:sp>
      <p:cxnSp>
        <p:nvCxnSpPr>
          <p:cNvPr id="18" name="Straight Connector 17"/>
          <p:cNvCxnSpPr>
            <a:stCxn id="15" idx="0"/>
            <a:endCxn id="17" idx="3"/>
          </p:cNvCxnSpPr>
          <p:nvPr/>
        </p:nvCxnSpPr>
        <p:spPr>
          <a:xfrm flipV="1">
            <a:off x="5928437" y="2712698"/>
            <a:ext cx="128587" cy="173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7" idx="5"/>
          </p:cNvCxnSpPr>
          <p:nvPr/>
        </p:nvCxnSpPr>
        <p:spPr>
          <a:xfrm flipH="1" flipV="1">
            <a:off x="6414212" y="2712698"/>
            <a:ext cx="180975" cy="173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7701674" y="2423773"/>
            <a:ext cx="1588" cy="139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052512" y="2414248"/>
            <a:ext cx="20637" cy="140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260349" y="2774610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60349" y="3098460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260349" y="3457235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7250824" y="2368210"/>
            <a:ext cx="400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x</a:t>
            </a:r>
            <a:r>
              <a:rPr kumimoji="0" lang="en-US" altLang="zh-CN" sz="1000" dirty="0"/>
              <a:t>1</a:t>
            </a:r>
            <a:endParaRPr kumimoji="0" lang="en-AU" altLang="zh-CN" sz="1000" dirty="0"/>
          </a:p>
        </p:txBody>
      </p:sp>
      <p:sp>
        <p:nvSpPr>
          <p:cNvPr id="26" name="TextBox 36"/>
          <p:cNvSpPr txBox="1">
            <a:spLocks noChangeArrowheads="1"/>
          </p:cNvSpPr>
          <p:nvPr/>
        </p:nvSpPr>
        <p:spPr bwMode="auto">
          <a:xfrm>
            <a:off x="7693737" y="2368210"/>
            <a:ext cx="473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x</a:t>
            </a:r>
            <a:r>
              <a:rPr kumimoji="0" lang="en-US" altLang="zh-CN" sz="1000" dirty="0"/>
              <a:t>2</a:t>
            </a:r>
            <a:endParaRPr kumimoji="0" lang="en-AU" altLang="zh-CN" sz="1000" dirty="0"/>
          </a:p>
        </p:txBody>
      </p:sp>
      <p:sp>
        <p:nvSpPr>
          <p:cNvPr id="27" name="TextBox 37"/>
          <p:cNvSpPr txBox="1">
            <a:spLocks noChangeArrowheads="1"/>
          </p:cNvSpPr>
          <p:nvPr/>
        </p:nvSpPr>
        <p:spPr bwMode="auto">
          <a:xfrm>
            <a:off x="8492249" y="2377735"/>
            <a:ext cx="835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B050"/>
                </a:solidFill>
              </a:rPr>
              <a:t>result</a:t>
            </a:r>
            <a:endParaRPr kumimoji="0" lang="en-AU" altLang="zh-CN" sz="1000" dirty="0">
              <a:solidFill>
                <a:srgbClr val="00B05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484312" y="2414248"/>
            <a:ext cx="20637" cy="140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8085849" y="236821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C00000"/>
                </a:solidFill>
              </a:rPr>
              <a:t>y</a:t>
            </a:r>
            <a:endParaRPr kumimoji="0" lang="en-AU" altLang="zh-CN" sz="1000" dirty="0">
              <a:solidFill>
                <a:srgbClr val="C00000"/>
              </a:solidFill>
            </a:endParaRPr>
          </a:p>
        </p:txBody>
      </p:sp>
      <p:sp>
        <p:nvSpPr>
          <p:cNvPr id="30" name="TextBox 43"/>
          <p:cNvSpPr txBox="1">
            <a:spLocks noChangeArrowheads="1"/>
          </p:cNvSpPr>
          <p:nvPr/>
        </p:nvSpPr>
        <p:spPr bwMode="auto">
          <a:xfrm>
            <a:off x="7280987" y="2739685"/>
            <a:ext cx="398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2</a:t>
            </a:r>
            <a:endParaRPr kumimoji="0" lang="en-AU" altLang="zh-CN" sz="1000" dirty="0"/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7268287" y="3093698"/>
            <a:ext cx="400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3</a:t>
            </a:r>
            <a:endParaRPr kumimoji="0" lang="en-AU" altLang="zh-CN" sz="1000" dirty="0"/>
          </a:p>
        </p:txBody>
      </p:sp>
      <p:sp>
        <p:nvSpPr>
          <p:cNvPr id="32" name="TextBox 45"/>
          <p:cNvSpPr txBox="1">
            <a:spLocks noChangeArrowheads="1"/>
          </p:cNvSpPr>
          <p:nvPr/>
        </p:nvSpPr>
        <p:spPr bwMode="auto">
          <a:xfrm>
            <a:off x="7708024" y="2744448"/>
            <a:ext cx="400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5</a:t>
            </a:r>
            <a:endParaRPr kumimoji="0" lang="en-AU" altLang="zh-CN" sz="1000" dirty="0"/>
          </a:p>
        </p:txBody>
      </p:sp>
      <p:sp>
        <p:nvSpPr>
          <p:cNvPr id="33" name="TextBox 47"/>
          <p:cNvSpPr txBox="1">
            <a:spLocks noChangeArrowheads="1"/>
          </p:cNvSpPr>
          <p:nvPr/>
        </p:nvSpPr>
        <p:spPr bwMode="auto">
          <a:xfrm>
            <a:off x="7723899" y="3095285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3</a:t>
            </a:r>
            <a:endParaRPr kumimoji="0" lang="en-AU" altLang="zh-CN" sz="1000" dirty="0"/>
          </a:p>
        </p:txBody>
      </p:sp>
      <p:sp>
        <p:nvSpPr>
          <p:cNvPr id="34" name="TextBox 49"/>
          <p:cNvSpPr txBox="1">
            <a:spLocks noChangeArrowheads="1"/>
          </p:cNvSpPr>
          <p:nvPr/>
        </p:nvSpPr>
        <p:spPr bwMode="auto">
          <a:xfrm>
            <a:off x="8630362" y="2723810"/>
            <a:ext cx="398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B050"/>
                </a:solidFill>
              </a:rPr>
              <a:t>7</a:t>
            </a:r>
            <a:endParaRPr kumimoji="0" lang="en-AU" altLang="zh-CN" sz="1000" dirty="0">
              <a:solidFill>
                <a:srgbClr val="00B050"/>
              </a:solidFill>
            </a:endParaRPr>
          </a:p>
        </p:txBody>
      </p: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8652587" y="3115923"/>
            <a:ext cx="400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B050"/>
                </a:solidFill>
              </a:rPr>
              <a:t>6</a:t>
            </a:r>
            <a:endParaRPr kumimoji="0" lang="en-AU" altLang="zh-CN" sz="1000" dirty="0">
              <a:solidFill>
                <a:srgbClr val="00B050"/>
              </a:solidFill>
            </a:endParaRPr>
          </a:p>
        </p:txBody>
      </p:sp>
      <p:sp>
        <p:nvSpPr>
          <p:cNvPr id="36" name="TextBox 51"/>
          <p:cNvSpPr txBox="1">
            <a:spLocks noChangeArrowheads="1"/>
          </p:cNvSpPr>
          <p:nvPr/>
        </p:nvSpPr>
        <p:spPr bwMode="auto">
          <a:xfrm>
            <a:off x="7288924" y="3465173"/>
            <a:ext cx="398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6</a:t>
            </a:r>
            <a:endParaRPr kumimoji="0" lang="en-AU" altLang="zh-CN" sz="1000" dirty="0"/>
          </a:p>
        </p:txBody>
      </p:sp>
      <p:sp>
        <p:nvSpPr>
          <p:cNvPr id="37" name="TextBox 52"/>
          <p:cNvSpPr txBox="1">
            <a:spLocks noChangeArrowheads="1"/>
          </p:cNvSpPr>
          <p:nvPr/>
        </p:nvSpPr>
        <p:spPr bwMode="auto">
          <a:xfrm>
            <a:off x="7711199" y="346676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/>
              <a:t>2</a:t>
            </a:r>
            <a:endParaRPr kumimoji="0" lang="en-AU" altLang="zh-CN" sz="1000" dirty="0"/>
          </a:p>
        </p:txBody>
      </p:sp>
      <p:sp>
        <p:nvSpPr>
          <p:cNvPr id="38" name="TextBox 53"/>
          <p:cNvSpPr txBox="1">
            <a:spLocks noChangeArrowheads="1"/>
          </p:cNvSpPr>
          <p:nvPr/>
        </p:nvSpPr>
        <p:spPr bwMode="auto">
          <a:xfrm>
            <a:off x="8658937" y="3503273"/>
            <a:ext cx="400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B050"/>
                </a:solidFill>
              </a:rPr>
              <a:t>8</a:t>
            </a:r>
            <a:endParaRPr kumimoji="0" lang="en-AU" altLang="zh-CN" sz="1000" dirty="0">
              <a:solidFill>
                <a:srgbClr val="00B050"/>
              </a:solidFill>
            </a:endParaRPr>
          </a:p>
        </p:txBody>
      </p:sp>
      <p:sp>
        <p:nvSpPr>
          <p:cNvPr id="39" name="TextBox 54"/>
          <p:cNvSpPr txBox="1">
            <a:spLocks noChangeArrowheads="1"/>
          </p:cNvSpPr>
          <p:nvPr/>
        </p:nvSpPr>
        <p:spPr bwMode="auto">
          <a:xfrm>
            <a:off x="8066799" y="2744448"/>
            <a:ext cx="54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C00000"/>
                </a:solidFill>
              </a:rPr>
              <a:t>10</a:t>
            </a:r>
            <a:endParaRPr kumimoji="0" lang="en-AU" altLang="zh-CN" sz="1000" dirty="0">
              <a:solidFill>
                <a:srgbClr val="C00000"/>
              </a:solidFill>
            </a:endParaRPr>
          </a:p>
        </p:txBody>
      </p:sp>
      <p:sp>
        <p:nvSpPr>
          <p:cNvPr id="40" name="TextBox 55"/>
          <p:cNvSpPr txBox="1">
            <a:spLocks noChangeArrowheads="1"/>
          </p:cNvSpPr>
          <p:nvPr/>
        </p:nvSpPr>
        <p:spPr bwMode="auto">
          <a:xfrm>
            <a:off x="8095374" y="3087348"/>
            <a:ext cx="400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C00000"/>
                </a:solidFill>
              </a:rPr>
              <a:t>9</a:t>
            </a:r>
            <a:endParaRPr kumimoji="0" lang="en-AU" altLang="zh-CN" sz="1000" dirty="0">
              <a:solidFill>
                <a:srgbClr val="C00000"/>
              </a:solidFill>
            </a:endParaRPr>
          </a:p>
        </p:txBody>
      </p:sp>
      <p:sp>
        <p:nvSpPr>
          <p:cNvPr id="41" name="TextBox 56"/>
          <p:cNvSpPr txBox="1">
            <a:spLocks noChangeArrowheads="1"/>
          </p:cNvSpPr>
          <p:nvPr/>
        </p:nvSpPr>
        <p:spPr bwMode="auto">
          <a:xfrm>
            <a:off x="8066799" y="3460410"/>
            <a:ext cx="547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C00000"/>
                </a:solidFill>
              </a:rPr>
              <a:t>12</a:t>
            </a:r>
            <a:endParaRPr kumimoji="0" lang="en-AU" altLang="zh-CN" sz="1000" dirty="0">
              <a:solidFill>
                <a:srgbClr val="C0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260349" y="2414248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50824" y="3817598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38"/>
          <p:cNvSpPr txBox="1">
            <a:spLocks noChangeArrowheads="1"/>
          </p:cNvSpPr>
          <p:nvPr/>
        </p:nvSpPr>
        <p:spPr bwMode="auto">
          <a:xfrm>
            <a:off x="7268287" y="3874092"/>
            <a:ext cx="2389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2060"/>
                </a:solidFill>
              </a:rPr>
              <a:t>semantics</a:t>
            </a:r>
            <a:r>
              <a:rPr kumimoji="0" lang="en-US" altLang="zh-CN" sz="1800" dirty="0"/>
              <a:t>= </a:t>
            </a:r>
            <a:r>
              <a:rPr kumimoji="0" lang="en-US" altLang="zh-CN" sz="1800" dirty="0">
                <a:solidFill>
                  <a:srgbClr val="00B050"/>
                </a:solidFill>
              </a:rPr>
              <a:t>[7, 6, 8]</a:t>
            </a:r>
          </a:p>
          <a:p>
            <a:endParaRPr kumimoji="0" lang="en-AU" altLang="zh-CN" sz="1800" dirty="0">
              <a:solidFill>
                <a:srgbClr val="C00000"/>
              </a:solidFill>
            </a:endParaRPr>
          </a:p>
        </p:txBody>
      </p:sp>
      <p:sp>
        <p:nvSpPr>
          <p:cNvPr id="47" name="TextBox 38"/>
          <p:cNvSpPr txBox="1">
            <a:spLocks noChangeArrowheads="1"/>
          </p:cNvSpPr>
          <p:nvPr/>
        </p:nvSpPr>
        <p:spPr bwMode="auto">
          <a:xfrm>
            <a:off x="6595187" y="4259485"/>
            <a:ext cx="31043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kumimoji="0" lang="en-US" altLang="zh-CN" sz="1800" dirty="0">
                <a:solidFill>
                  <a:srgbClr val="002060"/>
                </a:solidFill>
              </a:rPr>
              <a:t>target semantics</a:t>
            </a:r>
            <a:r>
              <a:rPr kumimoji="0" lang="en-US" altLang="zh-CN" sz="1800" dirty="0"/>
              <a:t>=</a:t>
            </a:r>
            <a:r>
              <a:rPr kumimoji="0" lang="en-US" altLang="zh-CN" sz="1800" dirty="0">
                <a:solidFill>
                  <a:srgbClr val="C00000"/>
                </a:solidFill>
              </a:rPr>
              <a:t>[10, 9, 12]</a:t>
            </a:r>
            <a:endParaRPr kumimoji="0" lang="en-AU" altLang="zh-CN" sz="1800" dirty="0">
              <a:solidFill>
                <a:srgbClr val="C00000"/>
              </a:solidFill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5077443" y="1177833"/>
            <a:ext cx="4746811" cy="501939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>
                <a:solidFill>
                  <a:srgbClr val="002060"/>
                </a:solidFill>
              </a:rPr>
              <a:t>Domain specific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02060"/>
                </a:solidFill>
              </a:rPr>
              <a:t>a </a:t>
            </a:r>
            <a:r>
              <a:rPr lang="en-US" altLang="zh-CN" dirty="0">
                <a:solidFill>
                  <a:srgbClr val="C00000"/>
                </a:solidFill>
              </a:rPr>
              <a:t>vector</a:t>
            </a:r>
            <a:r>
              <a:rPr lang="en-US" altLang="zh-CN" dirty="0">
                <a:solidFill>
                  <a:srgbClr val="002060"/>
                </a:solidFill>
              </a:rPr>
              <a:t> for numeric domains</a:t>
            </a:r>
            <a:endParaRPr lang="en-US" altLang="zh-CN" u="sng" dirty="0">
              <a:solidFill>
                <a:srgbClr val="002060"/>
              </a:solidFill>
            </a:endParaRPr>
          </a:p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199707" y="1146252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3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5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GP with Semantic awareness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71836" y="993570"/>
            <a:ext cx="4919805" cy="5019394"/>
          </a:xfrm>
        </p:spPr>
        <p:txBody>
          <a:bodyPr numCol="1">
            <a:normAutofit/>
          </a:bodyPr>
          <a:lstStyle/>
          <a:p>
            <a:pPr marL="228600" lvl="1">
              <a:spcBef>
                <a:spcPts val="1000"/>
              </a:spcBef>
              <a:defRPr/>
            </a:pPr>
            <a:r>
              <a:rPr lang="en-US" altLang="zh-CN" sz="2800" dirty="0">
                <a:solidFill>
                  <a:srgbClr val="002060"/>
                </a:solidFill>
              </a:rPr>
              <a:t>Search operators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 Semantically-driven crossover and mutation 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 Semantic-aware crossover and mutation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 Geometric semantic crossover and mutation </a:t>
            </a:r>
          </a:p>
          <a:p>
            <a:pPr lvl="1">
              <a:defRPr/>
            </a:pPr>
            <a:endParaRPr lang="en-US" altLang="zh-CN" dirty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altLang="zh-CN" sz="2800" dirty="0">
              <a:solidFill>
                <a:srgbClr val="002060"/>
              </a:solidFill>
            </a:endParaRPr>
          </a:p>
          <a:p>
            <a:pPr lvl="1"/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4290" y="1058263"/>
            <a:ext cx="4802109" cy="501939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spcBef>
                <a:spcPts val="1000"/>
              </a:spcBef>
            </a:pPr>
            <a:r>
              <a:rPr lang="en-US" altLang="zh-CN" sz="2800" dirty="0" err="1">
                <a:solidFill>
                  <a:srgbClr val="002060"/>
                </a:solidFill>
              </a:rPr>
              <a:t>Initialisation</a:t>
            </a:r>
            <a:r>
              <a:rPr lang="en-US" altLang="zh-CN" sz="2800" dirty="0">
                <a:solidFill>
                  <a:srgbClr val="002060"/>
                </a:solidFill>
              </a:rPr>
              <a:t> methods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Semantically distinct programs 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Programs which consider the target semantics </a:t>
            </a:r>
          </a:p>
          <a:p>
            <a:pPr marL="228600" lvl="1">
              <a:spcBef>
                <a:spcPts val="1000"/>
              </a:spcBef>
              <a:defRPr/>
            </a:pPr>
            <a:r>
              <a:rPr lang="en-US" altLang="zh-CN" sz="2800" dirty="0">
                <a:solidFill>
                  <a:srgbClr val="002060"/>
                </a:solidFill>
              </a:rPr>
              <a:t>Selection operators</a:t>
            </a:r>
          </a:p>
          <a:p>
            <a:pPr lvl="1">
              <a:defRPr/>
            </a:pPr>
            <a:r>
              <a:rPr lang="en-US" altLang="zh-CN" dirty="0">
                <a:solidFill>
                  <a:srgbClr val="002060"/>
                </a:solidFill>
              </a:rPr>
              <a:t>Parents with distinct semantics</a:t>
            </a:r>
            <a:endParaRPr lang="en-US" altLang="zh-CN" sz="2800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770075" y="993570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4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38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Geometric Semantic GP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4290" y="1058263"/>
                <a:ext cx="4802109" cy="5019394"/>
              </a:xfrm>
            </p:spPr>
            <p:txBody>
              <a:bodyPr numCol="1">
                <a:normAutofit/>
              </a:bodyPr>
              <a:lstStyle/>
              <a:p>
                <a:r>
                  <a:rPr lang="en-US" dirty="0">
                    <a:solidFill>
                      <a:srgbClr val="002060"/>
                    </a:solidFill>
                  </a:rPr>
                  <a:t>Focus on geometric property of semantics and search directly on semantic space</a:t>
                </a:r>
                <a:endParaRPr lang="en-US" altLang="zh-CN" dirty="0">
                  <a:solidFill>
                    <a:srgbClr val="002060"/>
                  </a:solidFill>
                </a:endParaRPr>
              </a:p>
              <a:p>
                <a:r>
                  <a:rPr lang="en-US" dirty="0">
                    <a:solidFill>
                      <a:srgbClr val="002060"/>
                    </a:solidFill>
                  </a:rPr>
                  <a:t>Semantics of a program</a:t>
                </a:r>
                <a:r>
                  <a:rPr lang="en-NZ" dirty="0">
                    <a:solidFill>
                      <a:srgbClr val="002060"/>
                    </a:solidFill>
                  </a:rPr>
                  <a:t> is a point in </a:t>
                </a:r>
                <a:r>
                  <a:rPr lang="en-NZ" b="1" i="1" dirty="0">
                    <a:solidFill>
                      <a:srgbClr val="002060"/>
                    </a:solidFill>
                  </a:rPr>
                  <a:t>n</a:t>
                </a:r>
                <a:r>
                  <a:rPr lang="en-NZ" dirty="0">
                    <a:solidFill>
                      <a:srgbClr val="002060"/>
                    </a:solidFill>
                  </a:rPr>
                  <a:t>-dimensional space</a:t>
                </a:r>
              </a:p>
              <a:p>
                <a:r>
                  <a:rPr lang="en-NZ" dirty="0">
                    <a:solidFill>
                      <a:srgbClr val="002060"/>
                    </a:solidFill>
                  </a:rPr>
                  <a:t>Fitness – distance between  semantics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fit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en-US" sz="20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sz="20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d>
                                      <m:dPr>
                                        <m:ctrlPr>
                                          <a:rPr lang="en-US" sz="2000" i="1" dirty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 dirty="0">
                                            <a:solidFill>
                                              <a:srgbClr val="00206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</m:d>
                                  </m:e>
                                  <m:sub>
                                    <m: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dirty="0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 </a:t>
                </a:r>
              </a:p>
              <a:p>
                <a:pPr marL="457200" lvl="1" indent="0">
                  <a:buNone/>
                </a:pPr>
                <a:r>
                  <a:rPr lang="en-NZ" sz="2000" dirty="0">
                    <a:solidFill>
                      <a:srgbClr val="002060"/>
                    </a:solidFill>
                  </a:rPr>
                  <a:t>    </a:t>
                </a:r>
                <a:r>
                  <a:rPr lang="en-NZ" sz="1400" dirty="0">
                    <a:solidFill>
                      <a:srgbClr val="002060"/>
                    </a:solidFill>
                  </a:rPr>
                  <a:t>(Euclidean metric)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fit</m:t>
                    </m:r>
                    <m:d>
                      <m:d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d>
                                  <m:dPr>
                                    <m:ctrlP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 dirty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NZ" sz="1400" dirty="0">
                    <a:solidFill>
                      <a:srgbClr val="002060"/>
                    </a:solidFill>
                  </a:rPr>
                  <a:t>     (Manhattan metric)</a:t>
                </a: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90" y="1058263"/>
                <a:ext cx="4802109" cy="5019394"/>
              </a:xfrm>
              <a:blipFill>
                <a:blip r:embed="rId2"/>
                <a:stretch>
                  <a:fillRect l="-2284" t="-206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770075" y="993570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74" y="1966977"/>
            <a:ext cx="2233164" cy="26852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036" y="1722534"/>
            <a:ext cx="2551040" cy="2864488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311974" y="942376"/>
            <a:ext cx="5163344" cy="5019394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2060"/>
                </a:solidFill>
              </a:rPr>
              <a:t>Semantic Space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r>
              <a:rPr lang="en-NZ" dirty="0">
                <a:solidFill>
                  <a:srgbClr val="002060"/>
                </a:solidFill>
              </a:rPr>
              <a:t>Fitness landscape is </a:t>
            </a:r>
            <a:r>
              <a:rPr lang="en-US" altLang="zh-CN" dirty="0">
                <a:solidFill>
                  <a:srgbClr val="002060"/>
                </a:solidFill>
              </a:rPr>
              <a:t>a cone landscape (unimodal) </a:t>
            </a: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5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8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Genetic Operators in GSGP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4290" y="1058263"/>
                <a:ext cx="4802109" cy="5019394"/>
              </a:xfrm>
            </p:spPr>
            <p:txBody>
              <a:bodyPr numCol="1">
                <a:normAutofit/>
              </a:bodyPr>
              <a:lstStyle/>
              <a:p>
                <a:r>
                  <a:rPr lang="en-NZ" dirty="0">
                    <a:solidFill>
                      <a:srgbClr val="002060"/>
                    </a:solidFill>
                  </a:rPr>
                  <a:t>Crossover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b="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sz="2000" b="0" dirty="0">
                    <a:solidFill>
                      <a:srgbClr val="002060"/>
                    </a:solidFill>
                  </a:rPr>
                  <a:t>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+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NZ" sz="2000" dirty="0">
                    <a:solidFill>
                      <a:srgbClr val="002060"/>
                    </a:solidFill>
                  </a:rPr>
                  <a:t>Offspring is at least not worse than the worst parent</a:t>
                </a: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90" y="1058263"/>
                <a:ext cx="4802109" cy="5019394"/>
              </a:xfrm>
              <a:blipFill rotWithShape="0">
                <a:blip r:embed="rId2"/>
                <a:stretch>
                  <a:fillRect l="-2284" t="-20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923984" y="984516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6516193" y="984516"/>
                <a:ext cx="4746811" cy="5019395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NZ" dirty="0">
                    <a:solidFill>
                      <a:srgbClr val="002060"/>
                    </a:solidFill>
                  </a:rPr>
                  <a:t>Mutation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d>
                          <m:d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000" i="1" dirty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NZ" sz="2000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e>
                    </m:d>
                    <m:r>
                      <a:rPr lang="en-US" sz="2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2000" dirty="0">
                    <a:solidFill>
                      <a:srgbClr val="002060"/>
                    </a:solidFill>
                  </a:rPr>
                  <a:t>Offspring has similar semantics as its parents</a:t>
                </a:r>
              </a:p>
              <a:p>
                <a:pPr marL="457200" lvl="1" indent="0">
                  <a:buNone/>
                </a:pPr>
                <a:endParaRPr lang="en-US" sz="2000" i="1" dirty="0">
                  <a:solidFill>
                    <a:srgbClr val="00206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193" y="984516"/>
                <a:ext cx="4746811" cy="5019395"/>
              </a:xfrm>
              <a:prstGeom prst="rect">
                <a:avLst/>
              </a:prstGeom>
              <a:blipFill rotWithShape="0">
                <a:blip r:embed="rId3"/>
                <a:stretch>
                  <a:fillRect l="-2311" t="-206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798" y="2383826"/>
            <a:ext cx="2677221" cy="28809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779" y="2310079"/>
            <a:ext cx="3038899" cy="283884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6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3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GSGP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7118" y="1055137"/>
                <a:ext cx="5060886" cy="5019394"/>
              </a:xfrm>
            </p:spPr>
            <p:txBody>
              <a:bodyPr numCol="1">
                <a:normAutofit/>
              </a:bodyPr>
              <a:lstStyle/>
              <a:p>
                <a:r>
                  <a:rPr lang="en-NZ" dirty="0">
                    <a:solidFill>
                      <a:srgbClr val="002060"/>
                    </a:solidFill>
                  </a:rPr>
                  <a:t>Exact GSGP (2012)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00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e>
                    </m:d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NZ" sz="2000" dirty="0">
                    <a:solidFill>
                      <a:srgbClr val="002060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are parent functions      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is a random function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[0,1]</m:t>
                    </m:r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endParaRPr lang="en-NZ" sz="2000" dirty="0">
                  <a:solidFill>
                    <a:srgbClr val="00206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en-US" sz="2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𝑚𝑠</m:t>
                    </m:r>
                    <m:d>
                      <m:d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00" b="0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sz="2000" i="1" dirty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pPr marL="457200" lvl="1" indent="0">
                  <a:buNone/>
                </a:pPr>
                <a:r>
                  <a:rPr lang="en-NZ" sz="2000" dirty="0">
                    <a:solidFill>
                      <a:srgbClr val="002060"/>
                    </a:solidFill>
                  </a:rPr>
                  <a:t>where T is the parent function,</a:t>
                </a:r>
              </a:p>
              <a:p>
                <a:pPr marL="457200" lvl="1" indent="0">
                  <a:buNone/>
                </a:pPr>
                <a:r>
                  <a:rPr lang="en-NZ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NZ" sz="2000" dirty="0">
                    <a:solidFill>
                      <a:srgbClr val="002060"/>
                    </a:solidFill>
                  </a:rPr>
                  <a:t> are two random functions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sz="2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2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[0,1]</m:t>
                    </m:r>
                  </m:oMath>
                </a14:m>
                <a:endParaRPr lang="en-NZ" sz="2000" dirty="0">
                  <a:solidFill>
                    <a:srgbClr val="002060"/>
                  </a:solidFill>
                </a:endParaRPr>
              </a:p>
              <a:p>
                <a:r>
                  <a:rPr lang="en-NZ" dirty="0">
                    <a:solidFill>
                      <a:srgbClr val="002060"/>
                    </a:solidFill>
                  </a:rPr>
                  <a:t>Limitation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NZ" dirty="0">
                    <a:solidFill>
                      <a:srgbClr val="002060"/>
                    </a:solidFill>
                  </a:rPr>
                  <a:t>Unmanageable tree size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NZ" dirty="0">
                    <a:solidFill>
                      <a:srgbClr val="002060"/>
                    </a:solidFill>
                  </a:rPr>
                  <a:t>High computational cost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NZ" dirty="0">
                    <a:solidFill>
                      <a:srgbClr val="002060"/>
                    </a:solidFill>
                  </a:rPr>
                  <a:t>Poor </a:t>
                </a:r>
                <a:r>
                  <a:rPr lang="en-NZ" dirty="0" err="1">
                    <a:solidFill>
                      <a:srgbClr val="002060"/>
                    </a:solidFill>
                  </a:rPr>
                  <a:t>interability</a:t>
                </a:r>
                <a:r>
                  <a:rPr lang="en-NZ" dirty="0">
                    <a:solidFill>
                      <a:srgbClr val="002060"/>
                    </a:solidFill>
                  </a:rPr>
                  <a:t> of the evolved solution</a:t>
                </a:r>
              </a:p>
              <a:p>
                <a:endParaRPr lang="en-NZ" dirty="0">
                  <a:solidFill>
                    <a:srgbClr val="002060"/>
                  </a:solidFill>
                </a:endParaRPr>
              </a:p>
              <a:p>
                <a:endParaRPr lang="en-NZ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7118" y="1055137"/>
                <a:ext cx="5060886" cy="5019394"/>
              </a:xfrm>
              <a:blipFill rotWithShape="0">
                <a:blip r:embed="rId2"/>
                <a:stretch>
                  <a:fillRect l="-2166" t="-194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5901179" y="1125756"/>
            <a:ext cx="13378" cy="476411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390289" y="1376128"/>
            <a:ext cx="4845555" cy="503519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934" y="1800050"/>
            <a:ext cx="4694583" cy="3529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9483" y="5179879"/>
            <a:ext cx="4436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exact geometric semantic crossover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7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9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4833" y="-199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Approximate GSGP 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14780" y="984516"/>
            <a:ext cx="5237162" cy="5019394"/>
          </a:xfrm>
        </p:spPr>
        <p:txBody>
          <a:bodyPr numCol="1">
            <a:normAutofit/>
          </a:bodyPr>
          <a:lstStyle/>
          <a:p>
            <a:r>
              <a:rPr lang="en-NZ" dirty="0">
                <a:solidFill>
                  <a:srgbClr val="002060"/>
                </a:solidFill>
              </a:rPr>
              <a:t>Locally geometric crossover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approximate geometric recombination</a:t>
            </a:r>
          </a:p>
          <a:p>
            <a:pPr marL="457200" lvl="1" indent="0">
              <a:buNone/>
            </a:pPr>
            <a:r>
              <a:rPr lang="en-NZ" sz="2000" i="1" dirty="0">
                <a:solidFill>
                  <a:srgbClr val="002060"/>
                </a:solidFill>
              </a:rPr>
              <a:t>    at the level of homologous subprogram</a:t>
            </a:r>
          </a:p>
          <a:p>
            <a:pPr marL="457200" lvl="1" indent="0">
              <a:buNone/>
            </a:pPr>
            <a:endParaRPr lang="en-NZ" sz="2000" dirty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NZ" sz="2800" dirty="0">
                <a:solidFill>
                  <a:srgbClr val="002060"/>
                </a:solidFill>
              </a:rPr>
              <a:t>Algorithm: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find the syntactic common region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select two homogenous node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1</a:t>
            </a:r>
            <a:r>
              <a:rPr lang="en-NZ" sz="2000" b="1" i="1" dirty="0">
                <a:solidFill>
                  <a:srgbClr val="002060"/>
                </a:solidFill>
              </a:rPr>
              <a:t> </a:t>
            </a:r>
            <a:r>
              <a:rPr lang="en-NZ" sz="2000" i="1" dirty="0">
                <a:solidFill>
                  <a:srgbClr val="002060"/>
                </a:solidFill>
              </a:rPr>
              <a:t>and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2</a:t>
            </a:r>
            <a:endParaRPr lang="en-NZ" sz="2000" i="1" dirty="0">
              <a:solidFill>
                <a:srgbClr val="002060"/>
              </a:solidFill>
            </a:endParaRP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calculate the midpoint </a:t>
            </a:r>
            <a:r>
              <a:rPr lang="en-NZ" sz="2000" b="1" i="1" dirty="0" err="1">
                <a:solidFill>
                  <a:srgbClr val="002060"/>
                </a:solidFill>
              </a:rPr>
              <a:t>s</a:t>
            </a:r>
            <a:r>
              <a:rPr lang="en-NZ" sz="1050" b="1" i="1" dirty="0" err="1">
                <a:solidFill>
                  <a:srgbClr val="002060"/>
                </a:solidFill>
              </a:rPr>
              <a:t>m</a:t>
            </a:r>
            <a:r>
              <a:rPr lang="en-NZ" sz="2000" b="1" i="1" dirty="0">
                <a:solidFill>
                  <a:srgbClr val="002060"/>
                </a:solidFill>
              </a:rPr>
              <a:t> </a:t>
            </a:r>
            <a:r>
              <a:rPr lang="en-NZ" sz="2000" i="1" dirty="0">
                <a:solidFill>
                  <a:srgbClr val="002060"/>
                </a:solidFill>
              </a:rPr>
              <a:t>of s(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1</a:t>
            </a:r>
            <a:r>
              <a:rPr lang="en-NZ" sz="2000" i="1" dirty="0">
                <a:solidFill>
                  <a:srgbClr val="002060"/>
                </a:solidFill>
              </a:rPr>
              <a:t>) and s(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2</a:t>
            </a:r>
            <a:r>
              <a:rPr lang="en-NZ" sz="2000" i="1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find a subprogram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2000" i="1" dirty="0">
                <a:solidFill>
                  <a:srgbClr val="002060"/>
                </a:solidFill>
              </a:rPr>
              <a:t>’ in the library with the closest semantic distance from</a:t>
            </a:r>
            <a:r>
              <a:rPr lang="en-NZ" sz="2000" b="1" i="1" dirty="0">
                <a:solidFill>
                  <a:srgbClr val="002060"/>
                </a:solidFill>
              </a:rPr>
              <a:t> </a:t>
            </a:r>
            <a:r>
              <a:rPr lang="en-NZ" sz="2000" b="1" i="1" dirty="0" err="1">
                <a:solidFill>
                  <a:srgbClr val="002060"/>
                </a:solidFill>
              </a:rPr>
              <a:t>s</a:t>
            </a:r>
            <a:r>
              <a:rPr lang="en-NZ" sz="1050" b="1" i="1" dirty="0" err="1">
                <a:solidFill>
                  <a:srgbClr val="002060"/>
                </a:solidFill>
              </a:rPr>
              <a:t>m</a:t>
            </a:r>
            <a:endParaRPr lang="en-NZ" sz="1050" b="1" i="1" dirty="0">
              <a:solidFill>
                <a:srgbClr val="002060"/>
              </a:solidFill>
            </a:endParaRP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replace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1</a:t>
            </a:r>
            <a:r>
              <a:rPr lang="en-NZ" sz="2000" b="1" i="1" dirty="0">
                <a:solidFill>
                  <a:srgbClr val="002060"/>
                </a:solidFill>
              </a:rPr>
              <a:t> </a:t>
            </a:r>
            <a:r>
              <a:rPr lang="en-NZ" sz="2000" i="1" dirty="0">
                <a:solidFill>
                  <a:srgbClr val="002060"/>
                </a:solidFill>
              </a:rPr>
              <a:t>and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1050" b="1" i="1" dirty="0">
                <a:solidFill>
                  <a:srgbClr val="002060"/>
                </a:solidFill>
              </a:rPr>
              <a:t>2  </a:t>
            </a:r>
            <a:r>
              <a:rPr lang="en-NZ" sz="2000" i="1" dirty="0">
                <a:solidFill>
                  <a:srgbClr val="002060"/>
                </a:solidFill>
              </a:rPr>
              <a:t>with </a:t>
            </a:r>
            <a:r>
              <a:rPr lang="en-NZ" sz="2000" b="1" i="1" dirty="0">
                <a:solidFill>
                  <a:srgbClr val="002060"/>
                </a:solidFill>
              </a:rPr>
              <a:t>p</a:t>
            </a:r>
            <a:r>
              <a:rPr lang="en-NZ" sz="2000" i="1" dirty="0">
                <a:solidFill>
                  <a:srgbClr val="002060"/>
                </a:solidFill>
              </a:rPr>
              <a:t>’ </a:t>
            </a:r>
          </a:p>
          <a:p>
            <a:pPr marL="457200" lvl="1" indent="0">
              <a:buNone/>
            </a:pPr>
            <a:endParaRPr lang="en-NZ" sz="2800" dirty="0">
              <a:solidFill>
                <a:srgbClr val="002060"/>
              </a:solidFill>
            </a:endParaRPr>
          </a:p>
          <a:p>
            <a:pPr marL="0" lvl="1" indent="0">
              <a:spcBef>
                <a:spcPts val="1000"/>
              </a:spcBef>
              <a:buNone/>
            </a:pPr>
            <a:endParaRPr lang="en-NZ" sz="28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NZ" sz="2000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23984" y="984516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390289" y="1376128"/>
            <a:ext cx="4845555" cy="503519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308" y="1251691"/>
            <a:ext cx="4801270" cy="401058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8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7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4333" y="50565"/>
            <a:ext cx="125919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Semantic Backpropagation (SBP) </a:t>
            </a:r>
          </a:p>
          <a:p>
            <a:r>
              <a:rPr lang="en-NZ" u="sng" dirty="0">
                <a:solidFill>
                  <a:srgbClr val="002060"/>
                </a:solidFill>
                <a:latin typeface="Cooper Black" panose="0208090404030B020404" pitchFamily="18" charset="0"/>
              </a:rPr>
              <a:t>based GSGP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5859" y="1571184"/>
            <a:ext cx="5763310" cy="5019394"/>
          </a:xfrm>
        </p:spPr>
        <p:txBody>
          <a:bodyPr numCol="1">
            <a:normAutofit/>
          </a:bodyPr>
          <a:lstStyle/>
          <a:p>
            <a:r>
              <a:rPr lang="en-NZ" dirty="0">
                <a:solidFill>
                  <a:srgbClr val="002060"/>
                </a:solidFill>
              </a:rPr>
              <a:t>Approximately geometric crossover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Use SBP to match the midpoint on the segment</a:t>
            </a:r>
          </a:p>
          <a:p>
            <a:pPr marL="457200" lvl="1" indent="0">
              <a:buNone/>
            </a:pPr>
            <a:r>
              <a:rPr lang="en-NZ" sz="2000" i="1" dirty="0">
                <a:solidFill>
                  <a:srgbClr val="002060"/>
                </a:solidFill>
              </a:rPr>
              <a:t>    connecting the semantics of two parents</a:t>
            </a:r>
          </a:p>
          <a:p>
            <a:pPr marL="457200" lvl="1" indent="0">
              <a:buNone/>
            </a:pPr>
            <a:endParaRPr lang="en-NZ" sz="2000" i="1" dirty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NZ" sz="2800" dirty="0">
                <a:solidFill>
                  <a:srgbClr val="002060"/>
                </a:solidFill>
              </a:rPr>
              <a:t>Random desire operator</a:t>
            </a:r>
            <a:endParaRPr lang="en-NZ" sz="2000" i="1" dirty="0">
              <a:solidFill>
                <a:srgbClr val="002060"/>
              </a:solidFill>
            </a:endParaRP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Use SBP to match the target semantics</a:t>
            </a:r>
          </a:p>
          <a:p>
            <a:pPr lvl="1"/>
            <a:r>
              <a:rPr lang="en-NZ" sz="2000" i="1" dirty="0">
                <a:solidFill>
                  <a:srgbClr val="002060"/>
                </a:solidFill>
              </a:rPr>
              <a:t>Is a geometric mutation operator</a:t>
            </a:r>
          </a:p>
          <a:p>
            <a:pPr marL="457200" lvl="1" indent="0">
              <a:buNone/>
            </a:pPr>
            <a:endParaRPr lang="en-NZ" sz="20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NZ" sz="20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NZ" sz="2000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  <a:p>
            <a:endParaRPr lang="en-NZ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157987" y="1571184"/>
            <a:ext cx="0" cy="46791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6390289" y="1376128"/>
            <a:ext cx="4845555" cy="503519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NZ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542" y="1376128"/>
            <a:ext cx="5534797" cy="396295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55AB4-47C2-4BD2-8BF1-49A88163A702}" type="slidenum">
              <a:rPr lang="en-NZ" b="1" smtClean="0">
                <a:solidFill>
                  <a:srgbClr val="002060"/>
                </a:solidFill>
              </a:rPr>
              <a:t>9</a:t>
            </a:fld>
            <a:endParaRPr lang="en-N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71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526</Words>
  <Application>Microsoft Office PowerPoint</Application>
  <PresentationFormat>Widescreen</PresentationFormat>
  <Paragraphs>181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SimSun</vt:lpstr>
      <vt:lpstr>SimSun</vt:lpstr>
      <vt:lpstr>Arial</vt:lpstr>
      <vt:lpstr>Britannic Bold</vt:lpstr>
      <vt:lpstr>Calibri</vt:lpstr>
      <vt:lpstr>Calibri Light</vt:lpstr>
      <vt:lpstr>Cambria Math</vt:lpstr>
      <vt:lpstr>Cooper Black</vt:lpstr>
      <vt:lpstr>Office Theme</vt:lpstr>
      <vt:lpstr>Geometric Semantic Genetic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COMP307 Week 1</dc:title>
  <dc:creator>Harith Al-Sahaf</dc:creator>
  <cp:lastModifiedBy>陈启</cp:lastModifiedBy>
  <cp:revision>162</cp:revision>
  <dcterms:created xsi:type="dcterms:W3CDTF">2016-03-03T09:31:24Z</dcterms:created>
  <dcterms:modified xsi:type="dcterms:W3CDTF">2017-04-05T08:41:12Z</dcterms:modified>
</cp:coreProperties>
</file>